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4" r:id="rId15"/>
    <p:sldId id="275" r:id="rId16"/>
    <p:sldId id="276" r:id="rId17"/>
    <p:sldId id="269" r:id="rId18"/>
    <p:sldId id="270" r:id="rId19"/>
    <p:sldId id="271" r:id="rId20"/>
    <p:sldId id="272" r:id="rId21"/>
    <p:sldId id="281" r:id="rId22"/>
    <p:sldId id="282" r:id="rId23"/>
    <p:sldId id="283" r:id="rId24"/>
    <p:sldId id="284" r:id="rId25"/>
    <p:sldId id="277" r:id="rId26"/>
    <p:sldId id="278" r:id="rId27"/>
    <p:sldId id="279" r:id="rId28"/>
    <p:sldId id="280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8" r:id="rId82"/>
    <p:sldId id="337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7" r:id="rId101"/>
    <p:sldId id="358" r:id="rId102"/>
    <p:sldId id="359" r:id="rId103"/>
    <p:sldId id="360" r:id="rId104"/>
    <p:sldId id="366" r:id="rId105"/>
    <p:sldId id="367" r:id="rId106"/>
    <p:sldId id="368" r:id="rId107"/>
    <p:sldId id="369" r:id="rId108"/>
    <p:sldId id="370" r:id="rId109"/>
    <p:sldId id="371" r:id="rId110"/>
    <p:sldId id="372" r:id="rId111"/>
    <p:sldId id="373" r:id="rId112"/>
    <p:sldId id="374" r:id="rId113"/>
    <p:sldId id="375" r:id="rId114"/>
    <p:sldId id="376" r:id="rId115"/>
    <p:sldId id="377" r:id="rId116"/>
    <p:sldId id="378" r:id="rId117"/>
    <p:sldId id="379" r:id="rId118"/>
    <p:sldId id="380" r:id="rId119"/>
    <p:sldId id="381" r:id="rId120"/>
    <p:sldId id="382" r:id="rId121"/>
    <p:sldId id="383" r:id="rId122"/>
    <p:sldId id="384" r:id="rId123"/>
    <p:sldId id="385" r:id="rId124"/>
    <p:sldId id="386" r:id="rId125"/>
    <p:sldId id="387" r:id="rId126"/>
    <p:sldId id="388" r:id="rId127"/>
    <p:sldId id="389" r:id="rId128"/>
    <p:sldId id="390" r:id="rId129"/>
    <p:sldId id="391" r:id="rId130"/>
    <p:sldId id="392" r:id="rId131"/>
    <p:sldId id="393" r:id="rId132"/>
    <p:sldId id="394" r:id="rId133"/>
    <p:sldId id="395" r:id="rId134"/>
    <p:sldId id="396" r:id="rId135"/>
    <p:sldId id="397" r:id="rId136"/>
    <p:sldId id="398" r:id="rId137"/>
    <p:sldId id="399" r:id="rId138"/>
    <p:sldId id="400" r:id="rId139"/>
    <p:sldId id="401" r:id="rId140"/>
    <p:sldId id="402" r:id="rId141"/>
    <p:sldId id="403" r:id="rId142"/>
    <p:sldId id="404" r:id="rId143"/>
    <p:sldId id="405" r:id="rId144"/>
    <p:sldId id="406" r:id="rId145"/>
    <p:sldId id="407" r:id="rId146"/>
    <p:sldId id="408" r:id="rId147"/>
    <p:sldId id="409" r:id="rId148"/>
    <p:sldId id="410" r:id="rId149"/>
    <p:sldId id="411" r:id="rId150"/>
    <p:sldId id="412" r:id="rId151"/>
    <p:sldId id="413" r:id="rId152"/>
    <p:sldId id="414" r:id="rId153"/>
    <p:sldId id="415" r:id="rId154"/>
    <p:sldId id="416" r:id="rId155"/>
    <p:sldId id="417" r:id="rId156"/>
    <p:sldId id="418" r:id="rId157"/>
    <p:sldId id="419" r:id="rId158"/>
    <p:sldId id="420" r:id="rId159"/>
    <p:sldId id="421" r:id="rId160"/>
    <p:sldId id="422" r:id="rId161"/>
    <p:sldId id="423" r:id="rId162"/>
    <p:sldId id="424" r:id="rId163"/>
    <p:sldId id="425" r:id="rId164"/>
    <p:sldId id="426" r:id="rId165"/>
    <p:sldId id="427" r:id="rId166"/>
    <p:sldId id="428" r:id="rId167"/>
    <p:sldId id="429" r:id="rId168"/>
    <p:sldId id="430" r:id="rId169"/>
    <p:sldId id="431" r:id="rId170"/>
    <p:sldId id="432" r:id="rId171"/>
    <p:sldId id="433" r:id="rId172"/>
    <p:sldId id="434" r:id="rId173"/>
    <p:sldId id="435" r:id="rId174"/>
    <p:sldId id="436" r:id="rId175"/>
    <p:sldId id="437" r:id="rId176"/>
    <p:sldId id="438" r:id="rId177"/>
    <p:sldId id="439" r:id="rId178"/>
    <p:sldId id="440" r:id="rId179"/>
    <p:sldId id="441" r:id="rId180"/>
    <p:sldId id="442" r:id="rId181"/>
    <p:sldId id="443" r:id="rId182"/>
    <p:sldId id="444" r:id="rId183"/>
    <p:sldId id="445" r:id="rId184"/>
    <p:sldId id="446" r:id="rId185"/>
    <p:sldId id="447" r:id="rId186"/>
    <p:sldId id="448" r:id="rId187"/>
    <p:sldId id="449" r:id="rId188"/>
    <p:sldId id="450" r:id="rId189"/>
    <p:sldId id="451" r:id="rId190"/>
    <p:sldId id="452" r:id="rId191"/>
    <p:sldId id="453" r:id="rId192"/>
    <p:sldId id="454" r:id="rId193"/>
    <p:sldId id="455" r:id="rId194"/>
    <p:sldId id="456" r:id="rId195"/>
    <p:sldId id="457" r:id="rId196"/>
    <p:sldId id="459" r:id="rId197"/>
    <p:sldId id="458" r:id="rId198"/>
    <p:sldId id="460" r:id="rId199"/>
    <p:sldId id="461" r:id="rId200"/>
    <p:sldId id="462" r:id="rId201"/>
    <p:sldId id="463" r:id="rId202"/>
    <p:sldId id="464" r:id="rId203"/>
    <p:sldId id="465" r:id="rId204"/>
    <p:sldId id="466" r:id="rId205"/>
    <p:sldId id="467" r:id="rId206"/>
    <p:sldId id="468" r:id="rId207"/>
    <p:sldId id="469" r:id="rId208"/>
    <p:sldId id="470" r:id="rId209"/>
    <p:sldId id="471" r:id="rId210"/>
    <p:sldId id="472" r:id="rId211"/>
    <p:sldId id="479" r:id="rId212"/>
    <p:sldId id="473" r:id="rId213"/>
    <p:sldId id="474" r:id="rId214"/>
    <p:sldId id="475" r:id="rId215"/>
    <p:sldId id="482" r:id="rId216"/>
    <p:sldId id="483" r:id="rId217"/>
    <p:sldId id="484" r:id="rId218"/>
    <p:sldId id="485" r:id="rId219"/>
    <p:sldId id="486" r:id="rId220"/>
    <p:sldId id="487" r:id="rId221"/>
    <p:sldId id="488" r:id="rId222"/>
    <p:sldId id="489" r:id="rId223"/>
    <p:sldId id="490" r:id="rId224"/>
    <p:sldId id="491" r:id="rId225"/>
    <p:sldId id="492" r:id="rId226"/>
    <p:sldId id="493" r:id="rId227"/>
    <p:sldId id="494" r:id="rId228"/>
    <p:sldId id="495" r:id="rId229"/>
    <p:sldId id="496" r:id="rId230"/>
    <p:sldId id="497" r:id="rId231"/>
    <p:sldId id="498" r:id="rId232"/>
    <p:sldId id="499" r:id="rId233"/>
    <p:sldId id="500" r:id="rId234"/>
    <p:sldId id="501" r:id="rId235"/>
    <p:sldId id="502" r:id="rId236"/>
    <p:sldId id="503" r:id="rId237"/>
    <p:sldId id="504" r:id="rId238"/>
    <p:sldId id="505" r:id="rId239"/>
    <p:sldId id="506" r:id="rId240"/>
    <p:sldId id="507" r:id="rId241"/>
    <p:sldId id="508" r:id="rId242"/>
    <p:sldId id="509" r:id="rId243"/>
    <p:sldId id="510" r:id="rId244"/>
    <p:sldId id="511" r:id="rId245"/>
    <p:sldId id="512" r:id="rId246"/>
    <p:sldId id="513" r:id="rId247"/>
    <p:sldId id="514" r:id="rId248"/>
    <p:sldId id="515" r:id="rId249"/>
    <p:sldId id="516" r:id="rId250"/>
    <p:sldId id="517" r:id="rId251"/>
    <p:sldId id="518" r:id="rId252"/>
    <p:sldId id="519" r:id="rId253"/>
    <p:sldId id="520" r:id="rId254"/>
    <p:sldId id="521" r:id="rId255"/>
    <p:sldId id="522" r:id="rId256"/>
    <p:sldId id="523" r:id="rId257"/>
    <p:sldId id="524" r:id="rId258"/>
    <p:sldId id="526" r:id="rId259"/>
    <p:sldId id="527" r:id="rId260"/>
    <p:sldId id="528" r:id="rId261"/>
    <p:sldId id="529" r:id="rId262"/>
    <p:sldId id="530" r:id="rId263"/>
    <p:sldId id="525" r:id="rId264"/>
    <p:sldId id="531" r:id="rId265"/>
    <p:sldId id="532" r:id="rId266"/>
    <p:sldId id="533" r:id="rId267"/>
    <p:sldId id="534" r:id="rId268"/>
    <p:sldId id="535" r:id="rId269"/>
    <p:sldId id="536" r:id="rId270"/>
    <p:sldId id="537" r:id="rId271"/>
    <p:sldId id="538" r:id="rId272"/>
    <p:sldId id="539" r:id="rId273"/>
    <p:sldId id="540" r:id="rId274"/>
    <p:sldId id="541" r:id="rId275"/>
    <p:sldId id="542" r:id="rId276"/>
    <p:sldId id="543" r:id="rId277"/>
    <p:sldId id="544" r:id="rId278"/>
    <p:sldId id="545" r:id="rId279"/>
    <p:sldId id="546" r:id="rId280"/>
    <p:sldId id="547" r:id="rId281"/>
    <p:sldId id="548" r:id="rId282"/>
    <p:sldId id="549" r:id="rId283"/>
    <p:sldId id="550" r:id="rId284"/>
    <p:sldId id="551" r:id="rId285"/>
    <p:sldId id="552" r:id="rId286"/>
    <p:sldId id="553" r:id="rId287"/>
    <p:sldId id="554" r:id="rId288"/>
    <p:sldId id="555" r:id="rId289"/>
    <p:sldId id="557" r:id="rId290"/>
    <p:sldId id="558" r:id="rId291"/>
    <p:sldId id="559" r:id="rId292"/>
    <p:sldId id="560" r:id="rId293"/>
    <p:sldId id="561" r:id="rId294"/>
    <p:sldId id="562" r:id="rId295"/>
    <p:sldId id="563" r:id="rId296"/>
    <p:sldId id="564" r:id="rId297"/>
    <p:sldId id="565" r:id="rId298"/>
    <p:sldId id="566" r:id="rId299"/>
    <p:sldId id="567" r:id="rId300"/>
    <p:sldId id="568" r:id="rId301"/>
    <p:sldId id="569" r:id="rId302"/>
    <p:sldId id="570" r:id="rId303"/>
    <p:sldId id="571" r:id="rId304"/>
    <p:sldId id="572" r:id="rId305"/>
    <p:sldId id="573" r:id="rId306"/>
    <p:sldId id="574" r:id="rId307"/>
    <p:sldId id="575" r:id="rId308"/>
    <p:sldId id="576" r:id="rId309"/>
    <p:sldId id="577" r:id="rId310"/>
    <p:sldId id="578" r:id="rId311"/>
    <p:sldId id="579" r:id="rId312"/>
    <p:sldId id="580" r:id="rId313"/>
    <p:sldId id="581" r:id="rId314"/>
    <p:sldId id="582" r:id="rId315"/>
    <p:sldId id="583" r:id="rId316"/>
    <p:sldId id="584" r:id="rId317"/>
    <p:sldId id="585" r:id="rId318"/>
    <p:sldId id="586" r:id="rId319"/>
    <p:sldId id="587" r:id="rId320"/>
    <p:sldId id="588" r:id="rId321"/>
    <p:sldId id="589" r:id="rId322"/>
    <p:sldId id="590" r:id="rId323"/>
    <p:sldId id="591" r:id="rId324"/>
    <p:sldId id="592" r:id="rId325"/>
    <p:sldId id="593" r:id="rId326"/>
    <p:sldId id="594" r:id="rId327"/>
    <p:sldId id="595" r:id="rId328"/>
    <p:sldId id="596" r:id="rId329"/>
    <p:sldId id="597" r:id="rId330"/>
    <p:sldId id="598" r:id="rId331"/>
    <p:sldId id="599" r:id="rId332"/>
    <p:sldId id="600" r:id="rId333"/>
    <p:sldId id="601" r:id="rId334"/>
    <p:sldId id="602" r:id="rId335"/>
    <p:sldId id="603" r:id="rId336"/>
    <p:sldId id="604" r:id="rId337"/>
    <p:sldId id="605" r:id="rId338"/>
    <p:sldId id="608" r:id="rId339"/>
    <p:sldId id="609" r:id="rId340"/>
    <p:sldId id="610" r:id="rId341"/>
    <p:sldId id="611" r:id="rId342"/>
    <p:sldId id="612" r:id="rId343"/>
    <p:sldId id="613" r:id="rId344"/>
    <p:sldId id="614" r:id="rId345"/>
    <p:sldId id="615" r:id="rId346"/>
    <p:sldId id="616" r:id="rId347"/>
    <p:sldId id="617" r:id="rId348"/>
    <p:sldId id="618" r:id="rId349"/>
    <p:sldId id="619" r:id="rId350"/>
    <p:sldId id="606" r:id="rId351"/>
    <p:sldId id="607" r:id="rId352"/>
    <p:sldId id="620" r:id="rId353"/>
    <p:sldId id="621" r:id="rId354"/>
    <p:sldId id="622" r:id="rId355"/>
    <p:sldId id="623" r:id="rId356"/>
    <p:sldId id="624" r:id="rId357"/>
    <p:sldId id="625" r:id="rId358"/>
    <p:sldId id="626" r:id="rId359"/>
    <p:sldId id="627" r:id="rId360"/>
    <p:sldId id="628" r:id="rId361"/>
    <p:sldId id="629" r:id="rId362"/>
    <p:sldId id="630" r:id="rId363"/>
    <p:sldId id="631" r:id="rId364"/>
    <p:sldId id="632" r:id="rId365"/>
    <p:sldId id="633" r:id="rId366"/>
    <p:sldId id="634" r:id="rId367"/>
    <p:sldId id="635" r:id="rId368"/>
    <p:sldId id="636" r:id="rId369"/>
    <p:sldId id="637" r:id="rId370"/>
    <p:sldId id="638" r:id="rId371"/>
    <p:sldId id="639" r:id="rId372"/>
    <p:sldId id="640" r:id="rId373"/>
    <p:sldId id="641" r:id="rId374"/>
    <p:sldId id="642" r:id="rId375"/>
    <p:sldId id="643" r:id="rId376"/>
    <p:sldId id="644" r:id="rId377"/>
    <p:sldId id="645" r:id="rId378"/>
    <p:sldId id="646" r:id="rId379"/>
    <p:sldId id="647" r:id="rId380"/>
    <p:sldId id="648" r:id="rId381"/>
    <p:sldId id="556" r:id="rId3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88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345" Type="http://schemas.openxmlformats.org/officeDocument/2006/relationships/slide" Target="slides/slide344.xml"/><Relationship Id="rId346" Type="http://schemas.openxmlformats.org/officeDocument/2006/relationships/slide" Target="slides/slide345.xml"/><Relationship Id="rId347" Type="http://schemas.openxmlformats.org/officeDocument/2006/relationships/slide" Target="slides/slide346.xml"/><Relationship Id="rId348" Type="http://schemas.openxmlformats.org/officeDocument/2006/relationships/slide" Target="slides/slide347.xml"/><Relationship Id="rId349" Type="http://schemas.openxmlformats.org/officeDocument/2006/relationships/slide" Target="slides/slide34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60" Type="http://schemas.openxmlformats.org/officeDocument/2006/relationships/slide" Target="slides/slide259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350" Type="http://schemas.openxmlformats.org/officeDocument/2006/relationships/slide" Target="slides/slide349.xml"/><Relationship Id="rId351" Type="http://schemas.openxmlformats.org/officeDocument/2006/relationships/slide" Target="slides/slide350.xml"/><Relationship Id="rId352" Type="http://schemas.openxmlformats.org/officeDocument/2006/relationships/slide" Target="slides/slide351.xml"/><Relationship Id="rId353" Type="http://schemas.openxmlformats.org/officeDocument/2006/relationships/slide" Target="slides/slide352.xml"/><Relationship Id="rId354" Type="http://schemas.openxmlformats.org/officeDocument/2006/relationships/slide" Target="slides/slide353.xml"/><Relationship Id="rId355" Type="http://schemas.openxmlformats.org/officeDocument/2006/relationships/slide" Target="slides/slide354.xml"/><Relationship Id="rId356" Type="http://schemas.openxmlformats.org/officeDocument/2006/relationships/slide" Target="slides/slide355.xml"/><Relationship Id="rId357" Type="http://schemas.openxmlformats.org/officeDocument/2006/relationships/slide" Target="slides/slide356.xml"/><Relationship Id="rId358" Type="http://schemas.openxmlformats.org/officeDocument/2006/relationships/slide" Target="slides/slide357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59" Type="http://schemas.openxmlformats.org/officeDocument/2006/relationships/slide" Target="slides/slide35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70" Type="http://schemas.openxmlformats.org/officeDocument/2006/relationships/slide" Target="slides/slide26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275" Type="http://schemas.openxmlformats.org/officeDocument/2006/relationships/slide" Target="slides/slide274.xml"/><Relationship Id="rId276" Type="http://schemas.openxmlformats.org/officeDocument/2006/relationships/slide" Target="slides/slide275.xml"/><Relationship Id="rId277" Type="http://schemas.openxmlformats.org/officeDocument/2006/relationships/slide" Target="slides/slide276.xml"/><Relationship Id="rId278" Type="http://schemas.openxmlformats.org/officeDocument/2006/relationships/slide" Target="slides/slide277.xml"/><Relationship Id="rId279" Type="http://schemas.openxmlformats.org/officeDocument/2006/relationships/slide" Target="slides/slide278.xml"/><Relationship Id="rId300" Type="http://schemas.openxmlformats.org/officeDocument/2006/relationships/slide" Target="slides/slide299.xml"/><Relationship Id="rId301" Type="http://schemas.openxmlformats.org/officeDocument/2006/relationships/slide" Target="slides/slide300.xml"/><Relationship Id="rId302" Type="http://schemas.openxmlformats.org/officeDocument/2006/relationships/slide" Target="slides/slide301.xml"/><Relationship Id="rId303" Type="http://schemas.openxmlformats.org/officeDocument/2006/relationships/slide" Target="slides/slide302.xml"/><Relationship Id="rId304" Type="http://schemas.openxmlformats.org/officeDocument/2006/relationships/slide" Target="slides/slide303.xml"/><Relationship Id="rId305" Type="http://schemas.openxmlformats.org/officeDocument/2006/relationships/slide" Target="slides/slide304.xml"/><Relationship Id="rId306" Type="http://schemas.openxmlformats.org/officeDocument/2006/relationships/slide" Target="slides/slide305.xml"/><Relationship Id="rId307" Type="http://schemas.openxmlformats.org/officeDocument/2006/relationships/slide" Target="slides/slide306.xml"/><Relationship Id="rId308" Type="http://schemas.openxmlformats.org/officeDocument/2006/relationships/slide" Target="slides/slide307.xml"/><Relationship Id="rId309" Type="http://schemas.openxmlformats.org/officeDocument/2006/relationships/slide" Target="slides/slide308.xml"/><Relationship Id="rId360" Type="http://schemas.openxmlformats.org/officeDocument/2006/relationships/slide" Target="slides/slide359.xml"/><Relationship Id="rId361" Type="http://schemas.openxmlformats.org/officeDocument/2006/relationships/slide" Target="slides/slide360.xml"/><Relationship Id="rId362" Type="http://schemas.openxmlformats.org/officeDocument/2006/relationships/slide" Target="slides/slide361.xml"/><Relationship Id="rId363" Type="http://schemas.openxmlformats.org/officeDocument/2006/relationships/slide" Target="slides/slide362.xml"/><Relationship Id="rId364" Type="http://schemas.openxmlformats.org/officeDocument/2006/relationships/slide" Target="slides/slide363.xml"/><Relationship Id="rId365" Type="http://schemas.openxmlformats.org/officeDocument/2006/relationships/slide" Target="slides/slide364.xml"/><Relationship Id="rId366" Type="http://schemas.openxmlformats.org/officeDocument/2006/relationships/slide" Target="slides/slide365.xml"/><Relationship Id="rId367" Type="http://schemas.openxmlformats.org/officeDocument/2006/relationships/slide" Target="slides/slide366.xml"/><Relationship Id="rId368" Type="http://schemas.openxmlformats.org/officeDocument/2006/relationships/slide" Target="slides/slide367.xml"/><Relationship Id="rId369" Type="http://schemas.openxmlformats.org/officeDocument/2006/relationships/slide" Target="slides/slide36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80" Type="http://schemas.openxmlformats.org/officeDocument/2006/relationships/slide" Target="slides/slide279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81" Type="http://schemas.openxmlformats.org/officeDocument/2006/relationships/slide" Target="slides/slide280.xml"/><Relationship Id="rId282" Type="http://schemas.openxmlformats.org/officeDocument/2006/relationships/slide" Target="slides/slide281.xml"/><Relationship Id="rId283" Type="http://schemas.openxmlformats.org/officeDocument/2006/relationships/slide" Target="slides/slide282.xml"/><Relationship Id="rId284" Type="http://schemas.openxmlformats.org/officeDocument/2006/relationships/slide" Target="slides/slide283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285" Type="http://schemas.openxmlformats.org/officeDocument/2006/relationships/slide" Target="slides/slide284.xml"/><Relationship Id="rId286" Type="http://schemas.openxmlformats.org/officeDocument/2006/relationships/slide" Target="slides/slide285.xml"/><Relationship Id="rId287" Type="http://schemas.openxmlformats.org/officeDocument/2006/relationships/slide" Target="slides/slide286.xml"/><Relationship Id="rId288" Type="http://schemas.openxmlformats.org/officeDocument/2006/relationships/slide" Target="slides/slide287.xml"/><Relationship Id="rId289" Type="http://schemas.openxmlformats.org/officeDocument/2006/relationships/slide" Target="slides/slide288.xml"/><Relationship Id="rId310" Type="http://schemas.openxmlformats.org/officeDocument/2006/relationships/slide" Target="slides/slide309.xml"/><Relationship Id="rId311" Type="http://schemas.openxmlformats.org/officeDocument/2006/relationships/slide" Target="slides/slide310.xml"/><Relationship Id="rId312" Type="http://schemas.openxmlformats.org/officeDocument/2006/relationships/slide" Target="slides/slide311.xml"/><Relationship Id="rId313" Type="http://schemas.openxmlformats.org/officeDocument/2006/relationships/slide" Target="slides/slide312.xml"/><Relationship Id="rId314" Type="http://schemas.openxmlformats.org/officeDocument/2006/relationships/slide" Target="slides/slide313.xml"/><Relationship Id="rId315" Type="http://schemas.openxmlformats.org/officeDocument/2006/relationships/slide" Target="slides/slide314.xml"/><Relationship Id="rId316" Type="http://schemas.openxmlformats.org/officeDocument/2006/relationships/slide" Target="slides/slide315.xml"/><Relationship Id="rId317" Type="http://schemas.openxmlformats.org/officeDocument/2006/relationships/slide" Target="slides/slide316.xml"/><Relationship Id="rId318" Type="http://schemas.openxmlformats.org/officeDocument/2006/relationships/slide" Target="slides/slide317.xml"/><Relationship Id="rId319" Type="http://schemas.openxmlformats.org/officeDocument/2006/relationships/slide" Target="slides/slide318.xml"/><Relationship Id="rId370" Type="http://schemas.openxmlformats.org/officeDocument/2006/relationships/slide" Target="slides/slide369.xml"/><Relationship Id="rId371" Type="http://schemas.openxmlformats.org/officeDocument/2006/relationships/slide" Target="slides/slide370.xml"/><Relationship Id="rId372" Type="http://schemas.openxmlformats.org/officeDocument/2006/relationships/slide" Target="slides/slide371.xml"/><Relationship Id="rId373" Type="http://schemas.openxmlformats.org/officeDocument/2006/relationships/slide" Target="slides/slide372.xml"/><Relationship Id="rId374" Type="http://schemas.openxmlformats.org/officeDocument/2006/relationships/slide" Target="slides/slide373.xml"/><Relationship Id="rId375" Type="http://schemas.openxmlformats.org/officeDocument/2006/relationships/slide" Target="slides/slide374.xml"/><Relationship Id="rId376" Type="http://schemas.openxmlformats.org/officeDocument/2006/relationships/slide" Target="slides/slide375.xml"/><Relationship Id="rId377" Type="http://schemas.openxmlformats.org/officeDocument/2006/relationships/slide" Target="slides/slide376.xml"/><Relationship Id="rId378" Type="http://schemas.openxmlformats.org/officeDocument/2006/relationships/slide" Target="slides/slide377.xml"/><Relationship Id="rId379" Type="http://schemas.openxmlformats.org/officeDocument/2006/relationships/slide" Target="slides/slide378.xml"/><Relationship Id="rId290" Type="http://schemas.openxmlformats.org/officeDocument/2006/relationships/slide" Target="slides/slide289.xml"/><Relationship Id="rId291" Type="http://schemas.openxmlformats.org/officeDocument/2006/relationships/slide" Target="slides/slide290.xml"/><Relationship Id="rId292" Type="http://schemas.openxmlformats.org/officeDocument/2006/relationships/slide" Target="slides/slide291.xml"/><Relationship Id="rId293" Type="http://schemas.openxmlformats.org/officeDocument/2006/relationships/slide" Target="slides/slide292.xml"/><Relationship Id="rId294" Type="http://schemas.openxmlformats.org/officeDocument/2006/relationships/slide" Target="slides/slide293.xml"/><Relationship Id="rId295" Type="http://schemas.openxmlformats.org/officeDocument/2006/relationships/slide" Target="slides/slide294.xml"/><Relationship Id="rId296" Type="http://schemas.openxmlformats.org/officeDocument/2006/relationships/slide" Target="slides/slide295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297" Type="http://schemas.openxmlformats.org/officeDocument/2006/relationships/slide" Target="slides/slide296.xml"/><Relationship Id="rId298" Type="http://schemas.openxmlformats.org/officeDocument/2006/relationships/slide" Target="slides/slide297.xml"/><Relationship Id="rId299" Type="http://schemas.openxmlformats.org/officeDocument/2006/relationships/slide" Target="slides/slide298.xml"/><Relationship Id="rId380" Type="http://schemas.openxmlformats.org/officeDocument/2006/relationships/slide" Target="slides/slide379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320" Type="http://schemas.openxmlformats.org/officeDocument/2006/relationships/slide" Target="slides/slide319.xml"/><Relationship Id="rId321" Type="http://schemas.openxmlformats.org/officeDocument/2006/relationships/slide" Target="slides/slide320.xml"/><Relationship Id="rId322" Type="http://schemas.openxmlformats.org/officeDocument/2006/relationships/slide" Target="slides/slide321.xml"/><Relationship Id="rId323" Type="http://schemas.openxmlformats.org/officeDocument/2006/relationships/slide" Target="slides/slide322.xml"/><Relationship Id="rId324" Type="http://schemas.openxmlformats.org/officeDocument/2006/relationships/slide" Target="slides/slide323.xml"/><Relationship Id="rId325" Type="http://schemas.openxmlformats.org/officeDocument/2006/relationships/slide" Target="slides/slide324.xml"/><Relationship Id="rId326" Type="http://schemas.openxmlformats.org/officeDocument/2006/relationships/slide" Target="slides/slide325.xml"/><Relationship Id="rId327" Type="http://schemas.openxmlformats.org/officeDocument/2006/relationships/slide" Target="slides/slide326.xml"/><Relationship Id="rId328" Type="http://schemas.openxmlformats.org/officeDocument/2006/relationships/slide" Target="slides/slide327.xml"/><Relationship Id="rId329" Type="http://schemas.openxmlformats.org/officeDocument/2006/relationships/slide" Target="slides/slide328.xml"/><Relationship Id="rId381" Type="http://schemas.openxmlformats.org/officeDocument/2006/relationships/slide" Target="slides/slide380.xml"/><Relationship Id="rId382" Type="http://schemas.openxmlformats.org/officeDocument/2006/relationships/slide" Target="slides/slide381.xml"/><Relationship Id="rId383" Type="http://schemas.openxmlformats.org/officeDocument/2006/relationships/printerSettings" Target="printerSettings/printerSettings1.bin"/><Relationship Id="rId384" Type="http://schemas.openxmlformats.org/officeDocument/2006/relationships/presProps" Target="presProps.xml"/><Relationship Id="rId385" Type="http://schemas.openxmlformats.org/officeDocument/2006/relationships/viewProps" Target="viewProps.xml"/><Relationship Id="rId386" Type="http://schemas.openxmlformats.org/officeDocument/2006/relationships/theme" Target="theme/theme1.xml"/><Relationship Id="rId38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330" Type="http://schemas.openxmlformats.org/officeDocument/2006/relationships/slide" Target="slides/slide329.xml"/><Relationship Id="rId331" Type="http://schemas.openxmlformats.org/officeDocument/2006/relationships/slide" Target="slides/slide330.xml"/><Relationship Id="rId332" Type="http://schemas.openxmlformats.org/officeDocument/2006/relationships/slide" Target="slides/slide331.xml"/><Relationship Id="rId333" Type="http://schemas.openxmlformats.org/officeDocument/2006/relationships/slide" Target="slides/slide332.xml"/><Relationship Id="rId334" Type="http://schemas.openxmlformats.org/officeDocument/2006/relationships/slide" Target="slides/slide333.xml"/><Relationship Id="rId335" Type="http://schemas.openxmlformats.org/officeDocument/2006/relationships/slide" Target="slides/slide334.xml"/><Relationship Id="rId336" Type="http://schemas.openxmlformats.org/officeDocument/2006/relationships/slide" Target="slides/slide335.xml"/><Relationship Id="rId337" Type="http://schemas.openxmlformats.org/officeDocument/2006/relationships/slide" Target="slides/slide336.xml"/><Relationship Id="rId338" Type="http://schemas.openxmlformats.org/officeDocument/2006/relationships/slide" Target="slides/slide337.xml"/><Relationship Id="rId339" Type="http://schemas.openxmlformats.org/officeDocument/2006/relationships/slide" Target="slides/slide33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340" Type="http://schemas.openxmlformats.org/officeDocument/2006/relationships/slide" Target="slides/slide339.xml"/><Relationship Id="rId341" Type="http://schemas.openxmlformats.org/officeDocument/2006/relationships/slide" Target="slides/slide340.xml"/><Relationship Id="rId342" Type="http://schemas.openxmlformats.org/officeDocument/2006/relationships/slide" Target="slides/slide341.xml"/><Relationship Id="rId343" Type="http://schemas.openxmlformats.org/officeDocument/2006/relationships/slide" Target="slides/slide342.xml"/><Relationship Id="rId344" Type="http://schemas.openxmlformats.org/officeDocument/2006/relationships/slide" Target="slides/slide34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6F1-AFEB-3D4E-A7EC-184343550FC9}" type="datetimeFigureOut">
              <a:rPr lang="en-US" smtClean="0"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ED0-D686-2547-90AA-A4EAA177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9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6F1-AFEB-3D4E-A7EC-184343550FC9}" type="datetimeFigureOut">
              <a:rPr lang="en-US" smtClean="0"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ED0-D686-2547-90AA-A4EAA177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6F1-AFEB-3D4E-A7EC-184343550FC9}" type="datetimeFigureOut">
              <a:rPr lang="en-US" smtClean="0"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ED0-D686-2547-90AA-A4EAA177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8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6F1-AFEB-3D4E-A7EC-184343550FC9}" type="datetimeFigureOut">
              <a:rPr lang="en-US" smtClean="0"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ED0-D686-2547-90AA-A4EAA177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1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6F1-AFEB-3D4E-A7EC-184343550FC9}" type="datetimeFigureOut">
              <a:rPr lang="en-US" smtClean="0"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ED0-D686-2547-90AA-A4EAA177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6F1-AFEB-3D4E-A7EC-184343550FC9}" type="datetimeFigureOut">
              <a:rPr lang="en-US" smtClean="0"/>
              <a:t>10/2/16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ED0-D686-2547-90AA-A4EAA177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0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6F1-AFEB-3D4E-A7EC-184343550FC9}" type="datetimeFigureOut">
              <a:rPr lang="en-US" smtClean="0"/>
              <a:t>10/2/16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ED0-D686-2547-90AA-A4EAA177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1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6F1-AFEB-3D4E-A7EC-184343550FC9}" type="datetimeFigureOut">
              <a:rPr lang="en-US" smtClean="0"/>
              <a:t>10/2/16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ED0-D686-2547-90AA-A4EAA177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6F1-AFEB-3D4E-A7EC-184343550FC9}" type="datetimeFigureOut">
              <a:rPr lang="en-US" smtClean="0"/>
              <a:t>10/2/16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ED0-D686-2547-90AA-A4EAA177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9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6F1-AFEB-3D4E-A7EC-184343550FC9}" type="datetimeFigureOut">
              <a:rPr lang="en-US" smtClean="0"/>
              <a:t>10/2/16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ED0-D686-2547-90AA-A4EAA177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B6F1-AFEB-3D4E-A7EC-184343550FC9}" type="datetimeFigureOut">
              <a:rPr lang="en-US" smtClean="0"/>
              <a:t>10/2/16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0ED0-D686-2547-90AA-A4EAA177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5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1B6F1-AFEB-3D4E-A7EC-184343550FC9}" type="datetimeFigureOut">
              <a:rPr lang="en-US" smtClean="0"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D0ED0-D686-2547-90AA-A4EAA177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3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3 – Day 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65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90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5449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519960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7" y="2212981"/>
            <a:ext cx="8347098" cy="3507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hen’s eggs are in the nest.</a:t>
            </a:r>
          </a:p>
          <a:p>
            <a:pPr algn="ctr"/>
            <a:endParaRPr lang="en-US" sz="4000" dirty="0" smtClean="0">
              <a:latin typeface="Century Gothic"/>
              <a:cs typeface="Century Gothic"/>
            </a:endParaRP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duck’s bill is wet.</a:t>
            </a: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3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Work with a partner to circle the possessive noun in each sentence.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underline what item is owned.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484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7" y="2212981"/>
            <a:ext cx="8347098" cy="3507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hen’s eggs are in the nest.</a:t>
            </a:r>
          </a:p>
          <a:p>
            <a:pPr algn="ctr"/>
            <a:endParaRPr lang="en-US" sz="4000" dirty="0" smtClean="0">
              <a:latin typeface="Century Gothic"/>
              <a:cs typeface="Century Gothic"/>
            </a:endParaRP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duck’s bill is wet.</a:t>
            </a: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3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Work with a partner to circle the possessive noun in each sentence.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underline what item is owned.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Donut 4"/>
          <p:cNvSpPr/>
          <p:nvPr/>
        </p:nvSpPr>
        <p:spPr>
          <a:xfrm>
            <a:off x="2129343" y="2282022"/>
            <a:ext cx="2148440" cy="878435"/>
          </a:xfrm>
          <a:prstGeom prst="donut">
            <a:avLst>
              <a:gd name="adj" fmla="val 61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2281742" y="4554124"/>
            <a:ext cx="2473471" cy="878435"/>
          </a:xfrm>
          <a:prstGeom prst="donut">
            <a:avLst>
              <a:gd name="adj" fmla="val 61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77783" y="3160457"/>
            <a:ext cx="159462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55213" y="5308432"/>
            <a:ext cx="95524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8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3 – Day 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137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Categorization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265744"/>
            <a:ext cx="869091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I am going to say some words sound by sound. Blend the sounds together to say the word.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/s/ /a/ /n/ /d/			/j/ /u/ /n/ /k/			/m/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i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 /n/ /t/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/a/ /s/ /k/				/p/ /a/ /s/ /t/			/l/ /a/ /m/ /p/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the sounds in a word: /b/ /e/ /s/ /t/.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will blend the sounds together and say the word: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beeest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/, best.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say the word together: best.</a:t>
            </a:r>
          </a:p>
        </p:txBody>
      </p:sp>
    </p:spTree>
    <p:extLst>
      <p:ext uri="{BB962C8B-B14F-4D97-AF65-F5344CB8AC3E}">
        <p14:creationId xmlns:p14="http://schemas.microsoft.com/office/powerpoint/2010/main" val="362748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898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1373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</p:spTree>
    <p:extLst>
      <p:ext uri="{BB962C8B-B14F-4D97-AF65-F5344CB8AC3E}">
        <p14:creationId xmlns:p14="http://schemas.microsoft.com/office/powerpoint/2010/main" val="363121065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8925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1373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</p:spTree>
    <p:extLst>
      <p:ext uri="{BB962C8B-B14F-4D97-AF65-F5344CB8AC3E}">
        <p14:creationId xmlns:p14="http://schemas.microsoft.com/office/powerpoint/2010/main" val="420761477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7581496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2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59696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5178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67626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4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930724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1949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4397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950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6889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90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5449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0668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43116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098818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125394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2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1108703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5178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67626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4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380419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1949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4397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950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24518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898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1373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</p:spTree>
    <p:extLst>
      <p:ext uri="{BB962C8B-B14F-4D97-AF65-F5344CB8AC3E}">
        <p14:creationId xmlns:p14="http://schemas.microsoft.com/office/powerpoint/2010/main" val="305914166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8925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1373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</p:spTree>
    <p:extLst>
      <p:ext uri="{BB962C8B-B14F-4D97-AF65-F5344CB8AC3E}">
        <p14:creationId xmlns:p14="http://schemas.microsoft.com/office/powerpoint/2010/main" val="58557372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864065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2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764702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5178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67626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4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16639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1949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4397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950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3810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5772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8220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0668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43116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526586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898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1373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</p:spTree>
    <p:extLst>
      <p:ext uri="{BB962C8B-B14F-4D97-AF65-F5344CB8AC3E}">
        <p14:creationId xmlns:p14="http://schemas.microsoft.com/office/powerpoint/2010/main" val="346185895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8925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1373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</p:spTree>
    <p:extLst>
      <p:ext uri="{BB962C8B-B14F-4D97-AF65-F5344CB8AC3E}">
        <p14:creationId xmlns:p14="http://schemas.microsoft.com/office/powerpoint/2010/main" val="328369820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j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6871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2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j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9707841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5178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67626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4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j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49722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1949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4397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950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j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939665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898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1373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</p:spTree>
    <p:extLst>
      <p:ext uri="{BB962C8B-B14F-4D97-AF65-F5344CB8AC3E}">
        <p14:creationId xmlns:p14="http://schemas.microsoft.com/office/powerpoint/2010/main" val="122140223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8925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1373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</p:spTree>
    <p:extLst>
      <p:ext uri="{BB962C8B-B14F-4D97-AF65-F5344CB8AC3E}">
        <p14:creationId xmlns:p14="http://schemas.microsoft.com/office/powerpoint/2010/main" val="403520285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457144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2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4361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69350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666569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5178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67626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4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808308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1949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4397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950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939862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898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1373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</p:spTree>
    <p:extLst>
      <p:ext uri="{BB962C8B-B14F-4D97-AF65-F5344CB8AC3E}">
        <p14:creationId xmlns:p14="http://schemas.microsoft.com/office/powerpoint/2010/main" val="21531398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8925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1373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</p:spTree>
    <p:extLst>
      <p:ext uri="{BB962C8B-B14F-4D97-AF65-F5344CB8AC3E}">
        <p14:creationId xmlns:p14="http://schemas.microsoft.com/office/powerpoint/2010/main" val="121473218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2755334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2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545720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5178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67626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4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207328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1949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4397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950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234845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898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1373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</p:spTree>
    <p:extLst>
      <p:ext uri="{BB962C8B-B14F-4D97-AF65-F5344CB8AC3E}">
        <p14:creationId xmlns:p14="http://schemas.microsoft.com/office/powerpoint/2010/main" val="33422493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8925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1373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</p:spTree>
    <p:extLst>
      <p:ext uri="{BB962C8B-B14F-4D97-AF65-F5344CB8AC3E}">
        <p14:creationId xmlns:p14="http://schemas.microsoft.com/office/powerpoint/2010/main" val="1389626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69350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6832" y="202525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210589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j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142072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2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j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185330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5178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67626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4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j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686965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1949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4397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Review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950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j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76895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End Blends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531478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711614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5630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78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2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944533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1949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4397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950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609088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End Blends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260715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731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69350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6832" y="202525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62510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204286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5630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78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2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694544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1949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4397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950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456541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End Blends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260715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73127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5630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78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2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694544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1949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4397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950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456541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End Blends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887776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140596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5630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78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2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076535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1949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4397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950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082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69350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1798" y="2025250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4246" y="203046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nk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689391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End Blends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8877764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140596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5630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78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342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076535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1949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24397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Words with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9501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053" y="20155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082434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4" y="639730"/>
            <a:ext cx="88324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264" y="152771"/>
            <a:ext cx="246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653580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4" y="639730"/>
            <a:ext cx="88324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st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264" y="152771"/>
            <a:ext cx="246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299229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4" y="639730"/>
            <a:ext cx="88324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st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nk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264" y="152771"/>
            <a:ext cx="246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093122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4" y="639730"/>
            <a:ext cx="88324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st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nk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264" y="152771"/>
            <a:ext cx="246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070823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4" y="639730"/>
            <a:ext cx="88324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st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nk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sk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264" y="152771"/>
            <a:ext cx="246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39990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4" y="639730"/>
            <a:ext cx="88324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st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nk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sk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mp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264" y="152771"/>
            <a:ext cx="246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8954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90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v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955089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4" y="639730"/>
            <a:ext cx="88324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st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nk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sk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mp  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264" y="152771"/>
            <a:ext cx="246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492594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4" y="639730"/>
            <a:ext cx="88324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st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nk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sk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mp  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264" y="152771"/>
            <a:ext cx="246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524641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4" y="639730"/>
            <a:ext cx="88324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st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nk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sk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mp  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264" y="152771"/>
            <a:ext cx="246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815016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4" y="639730"/>
            <a:ext cx="88324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st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nk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nt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sk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mp  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st</a:t>
            </a:r>
          </a:p>
          <a:p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  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nt  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264" y="152771"/>
            <a:ext cx="246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843900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630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3078" y="199862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e to 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5526" y="19942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7974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746585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630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3078" y="199862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5526" y="19942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7974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20818795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630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3078" y="199862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5526" y="19942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7974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274355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630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3078" y="199862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a to 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5526" y="19942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7974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994871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630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3078" y="199862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5526" y="19942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7974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6104138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630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3078" y="199862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5526" y="19942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7974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7638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90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v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5449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9740771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630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3078" y="199862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5526" y="19942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7974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2459973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630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3078" y="199862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e to 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5526" y="19942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7974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2013442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630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3078" y="199862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n..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5526" y="19942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7974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7494677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7298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9746" y="199862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22194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9145763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7298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9746" y="199862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n before the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22194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6764825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932" y="201478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4380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h to b..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6828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127989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932" y="201478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4380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r after the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6828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0317702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87731" y="2005356"/>
            <a:ext cx="17647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3632" y="2005356"/>
            <a:ext cx="178314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br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9276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6776" y="1992641"/>
            <a:ext cx="175694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8930" y="2005356"/>
            <a:ext cx="176470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087466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5940" y="2005356"/>
            <a:ext cx="19956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65665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6188" y="1992641"/>
            <a:ext cx="20052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695" y="2005356"/>
            <a:ext cx="19885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1724130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5940" y="2005356"/>
            <a:ext cx="19956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65665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6188" y="1992641"/>
            <a:ext cx="20052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695" y="2005356"/>
            <a:ext cx="19885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2970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90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v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5449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0668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43116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30850824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5940" y="2005356"/>
            <a:ext cx="19956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65665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6188" y="1992641"/>
            <a:ext cx="200521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695" y="2005356"/>
            <a:ext cx="19885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72159119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r-blends and s-blends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6670" y="2005356"/>
            <a:ext cx="19956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a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2331" y="200535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8109" y="2005356"/>
            <a:ext cx="19885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2312147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672389" y="2015137"/>
            <a:ext cx="19956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 to m..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6611" y="201536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828" y="2015137"/>
            <a:ext cx="19885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8050" y="2015137"/>
            <a:ext cx="19885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9629108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672389" y="2015137"/>
            <a:ext cx="19956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st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nk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6611" y="201536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828" y="2015137"/>
            <a:ext cx="19885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8050" y="2015137"/>
            <a:ext cx="19885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4126211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672389" y="2015137"/>
            <a:ext cx="19956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6611" y="201536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828" y="2015137"/>
            <a:ext cx="19885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8050" y="2015137"/>
            <a:ext cx="19885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9860788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End Blends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2672389" y="2015137"/>
            <a:ext cx="19956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</a:t>
            </a:r>
            <a:r>
              <a:rPr lang="en-US" smtClean="0">
                <a:solidFill>
                  <a:srgbClr val="FF0000"/>
                </a:solidFill>
                <a:latin typeface="Century Gothic"/>
                <a:cs typeface="Century Gothic"/>
              </a:rPr>
              <a:t>word.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6611" y="201536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828" y="2015137"/>
            <a:ext cx="19885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8050" y="2015137"/>
            <a:ext cx="198856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8828615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246250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1014986"/>
            <a:ext cx="888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Adding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an action word makes it tell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about something that is happening now. </a:t>
            </a:r>
          </a:p>
          <a:p>
            <a:pPr algn="ctr"/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Can I bend? I am bending (Bend as you say it.)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2196089"/>
            <a:ext cx="6640108" cy="3284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</a:t>
            </a:r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  bend</a:t>
            </a:r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bend</a:t>
            </a:r>
            <a:r>
              <a:rPr lang="en-US" sz="6600" u="sng" dirty="0" smtClean="0">
                <a:latin typeface="Century Gothic"/>
                <a:cs typeface="Century Gothic"/>
              </a:rPr>
              <a:t>ing</a:t>
            </a: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882" y="5623892"/>
            <a:ext cx="8307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Each syllable in a word has one vowel sound.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Say the word bend and have children tell how many syllables they hear.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say bending, and have children clap the syllables.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Point out that adding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bend adds a syllable.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892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12021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4478" y="765905"/>
            <a:ext cx="2365372" cy="60108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</a:t>
            </a:r>
            <a:endParaRPr lang="en-US" sz="6600" dirty="0">
              <a:latin typeface="Century Gothic"/>
              <a:cs typeface="Century Gothic"/>
            </a:endParaRPr>
          </a:p>
          <a:p>
            <a:endParaRPr lang="en-US" sz="5400" dirty="0" smtClean="0">
              <a:latin typeface="Century Gothic"/>
              <a:cs typeface="Century Gothic"/>
            </a:endParaRPr>
          </a:p>
          <a:p>
            <a:endParaRPr lang="en-US" sz="5400" dirty="0" smtClean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jump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yell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hunt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rest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ask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bump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spell</a:t>
            </a: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0732" y="2637040"/>
            <a:ext cx="2123018" cy="1560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each word and then use each word in a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145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4583" y="935724"/>
            <a:ext cx="8842025" cy="19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93754" y="143224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39386" y="143225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45313" y="124127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bend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7264" y="143225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last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0949" y="124127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pink</a:t>
            </a:r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253532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5312" y="124127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send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5312" y="1116769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fast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5312" y="2109783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sink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5312" y="3112344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send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5312" y="4124455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past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5312" y="5127017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wink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9902" y="124127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send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9910" y="124127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send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9902" y="1116769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fast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9910" y="1116769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fast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9902" y="2109783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sink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9910" y="2109783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sink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9902" y="3112344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send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9910" y="3112344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send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9902" y="4124455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past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9910" y="4114165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past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9902" y="5135823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wink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9910" y="5135823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wink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488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Categorization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265744"/>
            <a:ext cx="869091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Say the words. 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Have children identify the word that does not end with the chosen blend.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for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nd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/: band, back, land.</a:t>
            </a: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for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nk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/: sink, hunk, hand.</a:t>
            </a: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for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mp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/: lamp, last, jump.</a:t>
            </a: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for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nt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/: help, ant, sent</a:t>
            </a: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for /</a:t>
            </a:r>
            <a:r>
              <a:rPr lang="en-US" sz="2000" dirty="0" err="1" smtClean="0">
                <a:solidFill>
                  <a:srgbClr val="D9D9D9"/>
                </a:solidFill>
                <a:latin typeface="Century Gothic"/>
                <a:cs typeface="Century Gothic"/>
              </a:rPr>
              <a:t>sk</a:t>
            </a:r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/: ask, list, desk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to the ending sounds in these words: last, send, rest.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Two of the words end with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 One does not.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That’s right, the words last and rest end with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word send does not end with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 It does not belong.</a:t>
            </a:r>
          </a:p>
        </p:txBody>
      </p:sp>
    </p:spTree>
    <p:extLst>
      <p:ext uri="{BB962C8B-B14F-4D97-AF65-F5344CB8AC3E}">
        <p14:creationId xmlns:p14="http://schemas.microsoft.com/office/powerpoint/2010/main" val="328643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5772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v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8220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0668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43116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5859438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83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eat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7317" y="5736130"/>
            <a:ext cx="607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do you like to eat?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636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no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No, you can not go</a:t>
            </a:r>
            <a:r>
              <a:rPr lang="en-US" sz="2800" dirty="0">
                <a:latin typeface="Century Gothic"/>
                <a:cs typeface="Century Gothi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65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of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trunk has lots of stuff in it.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217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under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7246" y="5736130"/>
            <a:ext cx="579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third dog hid under the bed.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118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who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088" y="5736130"/>
            <a:ext cx="58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Who is it?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188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7" y="2212981"/>
            <a:ext cx="8347098" cy="3277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kid’s tent is up.</a:t>
            </a:r>
          </a:p>
          <a:p>
            <a:pPr algn="ctr"/>
            <a:endParaRPr lang="en-US" sz="5400" dirty="0" smtClean="0">
              <a:latin typeface="Century Gothic"/>
              <a:cs typeface="Century Gothic"/>
            </a:endParaRP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Ken’s dog spots a frog.</a:t>
            </a: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3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Writers use a possessive noun to say that someone or something owns something.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form a possessive noun, the writer adds an apostrophe and the letter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2070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Work in pairs to identify each possessive noun and what is owned.</a:t>
            </a:r>
          </a:p>
          <a:p>
            <a:pPr algn="ctr"/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write a sentence about each other using a possessive.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252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7" y="2212981"/>
            <a:ext cx="8347098" cy="3507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hen’s eggs are in the nest.</a:t>
            </a:r>
          </a:p>
          <a:p>
            <a:pPr algn="ctr"/>
            <a:endParaRPr lang="en-US" sz="4000" dirty="0" smtClean="0">
              <a:latin typeface="Century Gothic"/>
              <a:cs typeface="Century Gothic"/>
            </a:endParaRP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duck’s bill is wet.</a:t>
            </a: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3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Work with a partner to circle the possessive noun in each sentence.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underline what item is owned.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883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7" y="2212981"/>
            <a:ext cx="8347098" cy="3507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hen’s eggs are in the nest.</a:t>
            </a:r>
          </a:p>
          <a:p>
            <a:pPr algn="ctr"/>
            <a:endParaRPr lang="en-US" sz="4000" dirty="0" smtClean="0">
              <a:latin typeface="Century Gothic"/>
              <a:cs typeface="Century Gothic"/>
            </a:endParaRP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duck’s bill is wet.</a:t>
            </a: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3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Work with a partner to circle the possessive noun in each sentence.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underline what item is owned.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Donut 4"/>
          <p:cNvSpPr/>
          <p:nvPr/>
        </p:nvSpPr>
        <p:spPr>
          <a:xfrm>
            <a:off x="2129343" y="2282022"/>
            <a:ext cx="2148440" cy="878435"/>
          </a:xfrm>
          <a:prstGeom prst="donut">
            <a:avLst>
              <a:gd name="adj" fmla="val 61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2281742" y="4554124"/>
            <a:ext cx="2473471" cy="878435"/>
          </a:xfrm>
          <a:prstGeom prst="donut">
            <a:avLst>
              <a:gd name="adj" fmla="val 61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77783" y="3160457"/>
            <a:ext cx="159462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55213" y="5308432"/>
            <a:ext cx="95524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46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3 – Day 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183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470" y="2024735"/>
            <a:ext cx="17092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2673" y="2024735"/>
            <a:ext cx="17252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1592692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Substitution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265744"/>
            <a:ext cx="869091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Say the first word in each pair and the sound substitution. Listen to each word I say. Then we will change a sound to make a new word.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tank/sank			hint/tint			lost/cost</a:t>
            </a:r>
          </a:p>
          <a:p>
            <a:endParaRPr lang="en-US" sz="24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hunt/hunk			limp/lamp		send/sent</a:t>
            </a:r>
          </a:p>
          <a:p>
            <a:endParaRPr lang="en-US" sz="24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band/sand			past/pest		blend/blonde</a:t>
            </a:r>
            <a:endParaRPr lang="en-US" sz="24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a word: /b/ /a/ /n/ /d/, band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will change a sound to make a new word.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Change the /a/ to /e/. The vowel sound of the new word is /e/.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 new word is /b/ /e/ /n/ /d/, bend. </a:t>
            </a:r>
          </a:p>
        </p:txBody>
      </p:sp>
    </p:spTree>
    <p:extLst>
      <p:ext uri="{BB962C8B-B14F-4D97-AF65-F5344CB8AC3E}">
        <p14:creationId xmlns:p14="http://schemas.microsoft.com/office/powerpoint/2010/main" val="109056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470" y="2024735"/>
            <a:ext cx="17092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2673" y="2024735"/>
            <a:ext cx="17252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353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470" y="2024735"/>
            <a:ext cx="17092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4578" y="2024735"/>
            <a:ext cx="1714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2673" y="2024735"/>
            <a:ext cx="17252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563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470" y="2024735"/>
            <a:ext cx="17092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4883" y="2023215"/>
            <a:ext cx="1714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5787" y="2042605"/>
            <a:ext cx="17443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30153" y="2042605"/>
            <a:ext cx="17470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2673" y="2024735"/>
            <a:ext cx="17252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676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470" y="2024735"/>
            <a:ext cx="17092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7942" y="2024735"/>
            <a:ext cx="1714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2821" y="2024735"/>
            <a:ext cx="17443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07187" y="2024735"/>
            <a:ext cx="17470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2673" y="2024735"/>
            <a:ext cx="17252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968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04552" y="2024735"/>
            <a:ext cx="1714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975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95223" y="2024735"/>
            <a:ext cx="17092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4552" y="2024735"/>
            <a:ext cx="1714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4426" y="2024735"/>
            <a:ext cx="17252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220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9431" y="2032910"/>
            <a:ext cx="17092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4552" y="2024735"/>
            <a:ext cx="1714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8634" y="2032910"/>
            <a:ext cx="17252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534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1492" y="2024735"/>
            <a:ext cx="17092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07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04552" y="2024735"/>
            <a:ext cx="1714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1492" y="2024735"/>
            <a:ext cx="17092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914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470" y="2024735"/>
            <a:ext cx="17092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4783" y="2024735"/>
            <a:ext cx="1714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2673" y="2024735"/>
            <a:ext cx="17252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7909862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95223" y="2024735"/>
            <a:ext cx="17092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4552" y="2024735"/>
            <a:ext cx="1714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4426" y="2024735"/>
            <a:ext cx="17252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1492" y="2024735"/>
            <a:ext cx="17092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357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9431" y="2024735"/>
            <a:ext cx="17092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4552" y="2024735"/>
            <a:ext cx="1714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8634" y="2024735"/>
            <a:ext cx="17252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5349" y="2024735"/>
            <a:ext cx="17092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927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470" y="2024735"/>
            <a:ext cx="17092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2673" y="2024735"/>
            <a:ext cx="17252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333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470" y="2024735"/>
            <a:ext cx="17092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4578" y="2024735"/>
            <a:ext cx="1714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2673" y="2024735"/>
            <a:ext cx="17252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300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470" y="2024735"/>
            <a:ext cx="17092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4883" y="2023215"/>
            <a:ext cx="1714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5787" y="2042605"/>
            <a:ext cx="17443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30153" y="2042605"/>
            <a:ext cx="17470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2673" y="2024735"/>
            <a:ext cx="17252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501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470" y="2024735"/>
            <a:ext cx="17092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7942" y="2024735"/>
            <a:ext cx="1714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2821" y="2024735"/>
            <a:ext cx="17443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07187" y="2024735"/>
            <a:ext cx="17470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2673" y="2024735"/>
            <a:ext cx="17252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486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8578408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132208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23500409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9558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470" y="2024735"/>
            <a:ext cx="17092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4783" y="2024735"/>
            <a:ext cx="1714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0007" y="2024735"/>
            <a:ext cx="17443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3921" y="2024735"/>
            <a:ext cx="17470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2673" y="2024735"/>
            <a:ext cx="17252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6650666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</a:t>
            </a:r>
            <a:r>
              <a:rPr lang="en-US" sz="6800" dirty="0" err="1" smtClean="0">
                <a:latin typeface="Century Gothic"/>
                <a:cs typeface="Century Gothic"/>
              </a:rPr>
              <a:t>p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882607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7144444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9802254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</a:t>
            </a:r>
            <a:r>
              <a:rPr lang="en-US" sz="6800" dirty="0" err="1" smtClean="0">
                <a:latin typeface="Century Gothic"/>
                <a:cs typeface="Century Gothic"/>
              </a:rPr>
              <a:t>j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0034127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8640116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1196324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2069223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31794063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4794100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3037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470" y="2024735"/>
            <a:ext cx="170920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c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7942" y="2024735"/>
            <a:ext cx="1714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2821" y="2024735"/>
            <a:ext cx="17443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07187" y="2024735"/>
            <a:ext cx="17470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2673" y="2024735"/>
            <a:ext cx="17252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4531712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0834405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3424258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r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7628339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5398818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8477520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nt  d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1780174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nt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68679816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nt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sk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8151585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nt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sk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</a:t>
            </a:r>
            <a:r>
              <a:rPr lang="en-US" sz="6800" dirty="0" err="1" smtClean="0">
                <a:latin typeface="Century Gothic"/>
                <a:cs typeface="Century Gothic"/>
              </a:rPr>
              <a:t>br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3722014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nt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sk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br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8346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90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9122247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nt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sk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br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4386010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nt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sk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br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d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7752246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nt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sk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br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3767972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nt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sk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br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sk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6710166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nt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sk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br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sk  p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069057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nt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sk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br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sk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10670923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nd  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nt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sk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br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sk  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2070106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  <a:endParaRPr lang="en-US" sz="68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130" y="203595"/>
            <a:ext cx="241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5483404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  <a:r>
              <a:rPr lang="en-US" sz="6800" dirty="0" smtClean="0">
                <a:latin typeface="Century Gothic"/>
                <a:cs typeface="Century Gothic"/>
              </a:rPr>
              <a:t>  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nd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	</a:t>
            </a:r>
            <a:endParaRPr lang="en-US" sz="68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130" y="203595"/>
            <a:ext cx="241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1858046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  <a:r>
              <a:rPr lang="en-US" sz="6800" dirty="0" smtClean="0">
                <a:latin typeface="Century Gothic"/>
                <a:cs typeface="Century Gothic"/>
              </a:rPr>
              <a:t>  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nd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	pr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  <a:r>
              <a:rPr lang="en-US" sz="6800" dirty="0" smtClean="0">
                <a:latin typeface="Century Gothic"/>
                <a:cs typeface="Century Gothic"/>
              </a:rPr>
              <a:t>			</a:t>
            </a:r>
            <a:endParaRPr lang="en-US" sz="68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130" y="203595"/>
            <a:ext cx="241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51782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90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5449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1038719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  <a:r>
              <a:rPr lang="en-US" sz="6800" dirty="0" smtClean="0">
                <a:latin typeface="Century Gothic"/>
                <a:cs typeface="Century Gothic"/>
              </a:rPr>
              <a:t>  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nd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	pr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  <a:r>
              <a:rPr lang="en-US" sz="6800" dirty="0" smtClean="0">
                <a:latin typeface="Century Gothic"/>
                <a:cs typeface="Century Gothic"/>
              </a:rPr>
              <a:t>			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</a:t>
            </a:r>
            <a:endParaRPr lang="en-US" sz="68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130" y="203595"/>
            <a:ext cx="241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088095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  <a:r>
              <a:rPr lang="en-US" sz="6800" dirty="0" smtClean="0">
                <a:latin typeface="Century Gothic"/>
                <a:cs typeface="Century Gothic"/>
              </a:rPr>
              <a:t>  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nd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	pr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  <a:r>
              <a:rPr lang="en-US" sz="6800" dirty="0" smtClean="0">
                <a:latin typeface="Century Gothic"/>
                <a:cs typeface="Century Gothic"/>
              </a:rPr>
              <a:t>			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nk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  <a:r>
              <a:rPr lang="en-US" sz="6800" dirty="0" smtClean="0">
                <a:latin typeface="Century Gothic"/>
                <a:cs typeface="Century Gothic"/>
              </a:rPr>
              <a:t>		</a:t>
            </a:r>
            <a:endParaRPr lang="en-US" sz="68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130" y="203595"/>
            <a:ext cx="241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85952303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  <a:r>
              <a:rPr lang="en-US" sz="6800" dirty="0" smtClean="0">
                <a:latin typeface="Century Gothic"/>
                <a:cs typeface="Century Gothic"/>
              </a:rPr>
              <a:t>    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nd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	pr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  <a:r>
              <a:rPr lang="en-US" sz="6800" dirty="0" smtClean="0">
                <a:latin typeface="Century Gothic"/>
                <a:cs typeface="Century Gothic"/>
              </a:rPr>
              <a:t>			j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dr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nk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  <a:r>
              <a:rPr lang="en-US" sz="6800" dirty="0" smtClean="0">
                <a:latin typeface="Century Gothic"/>
                <a:cs typeface="Century Gothic"/>
              </a:rPr>
              <a:t>		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  <a:endParaRPr lang="en-US" sz="68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130" y="203595"/>
            <a:ext cx="241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17377476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	a</a:t>
            </a:r>
            <a:r>
              <a:rPr lang="en-US" sz="6800" dirty="0" smtClean="0">
                <a:latin typeface="Century Gothic"/>
                <a:cs typeface="Century Gothic"/>
              </a:rPr>
              <a:t>sk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  <a:r>
              <a:rPr lang="en-US" sz="6800" dirty="0" smtClean="0">
                <a:latin typeface="Century Gothic"/>
                <a:cs typeface="Century Gothic"/>
              </a:rPr>
              <a:t>    		</a:t>
            </a:r>
            <a:endParaRPr lang="en-US" sz="68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130" y="203595"/>
            <a:ext cx="241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5454964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	a</a:t>
            </a:r>
            <a:r>
              <a:rPr lang="en-US" sz="6800" dirty="0" smtClean="0">
                <a:latin typeface="Century Gothic"/>
                <a:cs typeface="Century Gothic"/>
              </a:rPr>
              <a:t>sk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  <a:r>
              <a:rPr lang="en-US" sz="6800" dirty="0" smtClean="0">
                <a:latin typeface="Century Gothic"/>
                <a:cs typeface="Century Gothic"/>
              </a:rPr>
              <a:t>    		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	</a:t>
            </a:r>
            <a:endParaRPr lang="en-US" sz="68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130" y="203595"/>
            <a:ext cx="241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8350451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	a</a:t>
            </a:r>
            <a:r>
              <a:rPr lang="en-US" sz="6800" dirty="0" smtClean="0">
                <a:latin typeface="Century Gothic"/>
                <a:cs typeface="Century Gothic"/>
              </a:rPr>
              <a:t>sk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  <a:r>
              <a:rPr lang="en-US" sz="6800" dirty="0" smtClean="0">
                <a:latin typeface="Century Gothic"/>
                <a:cs typeface="Century Gothic"/>
              </a:rPr>
              <a:t>    		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	sw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800" dirty="0" smtClean="0">
                <a:latin typeface="Century Gothic"/>
                <a:cs typeface="Century Gothic"/>
              </a:rPr>
              <a:t>t</a:t>
            </a:r>
            <a:r>
              <a:rPr lang="en-US" sz="6800" u="sng" dirty="0" smtClean="0">
                <a:latin typeface="Century Gothic"/>
                <a:cs typeface="Century Gothic"/>
              </a:rPr>
              <a:t>ed</a:t>
            </a:r>
            <a:r>
              <a:rPr lang="en-US" sz="6800" dirty="0" smtClean="0">
                <a:latin typeface="Century Gothic"/>
                <a:cs typeface="Century Gothic"/>
              </a:rPr>
              <a:t>		</a:t>
            </a:r>
            <a:endParaRPr lang="en-US" sz="68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130" y="203595"/>
            <a:ext cx="241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1062802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	a</a:t>
            </a:r>
            <a:r>
              <a:rPr lang="en-US" sz="6800" dirty="0" smtClean="0">
                <a:latin typeface="Century Gothic"/>
                <a:cs typeface="Century Gothic"/>
              </a:rPr>
              <a:t>sk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  <a:r>
              <a:rPr lang="en-US" sz="6800" dirty="0" smtClean="0">
                <a:latin typeface="Century Gothic"/>
                <a:cs typeface="Century Gothic"/>
              </a:rPr>
              <a:t>    		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	sw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800" dirty="0" smtClean="0">
                <a:latin typeface="Century Gothic"/>
                <a:cs typeface="Century Gothic"/>
              </a:rPr>
              <a:t>t</a:t>
            </a:r>
            <a:r>
              <a:rPr lang="en-US" sz="6800" u="sng" dirty="0" smtClean="0">
                <a:latin typeface="Century Gothic"/>
                <a:cs typeface="Century Gothic"/>
              </a:rPr>
              <a:t>ed</a:t>
            </a:r>
            <a:r>
              <a:rPr lang="en-US" sz="6800" dirty="0" smtClean="0">
                <a:latin typeface="Century Gothic"/>
                <a:cs typeface="Century Gothic"/>
              </a:rPr>
              <a:t>		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zz</a:t>
            </a:r>
            <a:r>
              <a:rPr lang="en-US" sz="6800" u="sng" dirty="0" smtClean="0">
                <a:latin typeface="Century Gothic"/>
                <a:cs typeface="Century Gothic"/>
              </a:rPr>
              <a:t>ed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</a:t>
            </a:r>
            <a:endParaRPr lang="en-US" sz="68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130" y="203595"/>
            <a:ext cx="241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9642995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	a</a:t>
            </a:r>
            <a:r>
              <a:rPr lang="en-US" sz="6800" dirty="0" smtClean="0">
                <a:latin typeface="Century Gothic"/>
                <a:cs typeface="Century Gothic"/>
              </a:rPr>
              <a:t>sk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  <a:r>
              <a:rPr lang="en-US" sz="6800" dirty="0" smtClean="0">
                <a:latin typeface="Century Gothic"/>
                <a:cs typeface="Century Gothic"/>
              </a:rPr>
              <a:t>    		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	sw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800" dirty="0" smtClean="0">
                <a:latin typeface="Century Gothic"/>
                <a:cs typeface="Century Gothic"/>
              </a:rPr>
              <a:t>t</a:t>
            </a:r>
            <a:r>
              <a:rPr lang="en-US" sz="6800" u="sng" dirty="0" smtClean="0">
                <a:latin typeface="Century Gothic"/>
                <a:cs typeface="Century Gothic"/>
              </a:rPr>
              <a:t>ed</a:t>
            </a:r>
            <a:r>
              <a:rPr lang="en-US" sz="6800" dirty="0" smtClean="0">
                <a:latin typeface="Century Gothic"/>
                <a:cs typeface="Century Gothic"/>
              </a:rPr>
              <a:t>		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zz</a:t>
            </a:r>
            <a:r>
              <a:rPr lang="en-US" sz="6800" u="sng" dirty="0" smtClean="0">
                <a:latin typeface="Century Gothic"/>
                <a:cs typeface="Century Gothic"/>
              </a:rPr>
              <a:t>ed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  <a:r>
              <a:rPr lang="en-US" sz="6800" u="sng" dirty="0" smtClean="0">
                <a:latin typeface="Century Gothic"/>
                <a:cs typeface="Century Gothic"/>
              </a:rPr>
              <a:t>ed</a:t>
            </a:r>
            <a:r>
              <a:rPr lang="en-US" sz="6800" dirty="0" smtClean="0">
                <a:latin typeface="Century Gothic"/>
                <a:cs typeface="Century Gothic"/>
              </a:rPr>
              <a:t>			</a:t>
            </a:r>
            <a:endParaRPr lang="en-US" sz="68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130" y="203595"/>
            <a:ext cx="241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9555841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	a</a:t>
            </a:r>
            <a:r>
              <a:rPr lang="en-US" sz="6800" dirty="0" smtClean="0">
                <a:latin typeface="Century Gothic"/>
                <a:cs typeface="Century Gothic"/>
              </a:rPr>
              <a:t>sk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  <a:r>
              <a:rPr lang="en-US" sz="6800" dirty="0" smtClean="0">
                <a:latin typeface="Century Gothic"/>
                <a:cs typeface="Century Gothic"/>
              </a:rPr>
              <a:t>    		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</a:t>
            </a:r>
            <a:r>
              <a:rPr lang="en-US" sz="6800" u="sng" dirty="0" smtClean="0">
                <a:latin typeface="Century Gothic"/>
                <a:cs typeface="Century Gothic"/>
              </a:rPr>
              <a:t>ing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	sw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ea</a:t>
            </a:r>
            <a:r>
              <a:rPr lang="en-US" sz="6800" dirty="0" smtClean="0">
                <a:latin typeface="Century Gothic"/>
                <a:cs typeface="Century Gothic"/>
              </a:rPr>
              <a:t>t</a:t>
            </a:r>
            <a:r>
              <a:rPr lang="en-US" sz="6800" u="sng" dirty="0" smtClean="0">
                <a:latin typeface="Century Gothic"/>
                <a:cs typeface="Century Gothic"/>
              </a:rPr>
              <a:t>ed</a:t>
            </a:r>
            <a:r>
              <a:rPr lang="en-US" sz="6800" dirty="0" smtClean="0">
                <a:latin typeface="Century Gothic"/>
                <a:cs typeface="Century Gothic"/>
              </a:rPr>
              <a:t>		b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zz</a:t>
            </a:r>
            <a:r>
              <a:rPr lang="en-US" sz="6800" u="sng" dirty="0" smtClean="0">
                <a:latin typeface="Century Gothic"/>
                <a:cs typeface="Century Gothic"/>
              </a:rPr>
              <a:t>ed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ff</a:t>
            </a:r>
            <a:r>
              <a:rPr lang="en-US" sz="6800" u="sng" dirty="0" smtClean="0">
                <a:latin typeface="Century Gothic"/>
                <a:cs typeface="Century Gothic"/>
              </a:rPr>
              <a:t>ed</a:t>
            </a:r>
            <a:r>
              <a:rPr lang="en-US" sz="6800" dirty="0" smtClean="0">
                <a:latin typeface="Century Gothic"/>
                <a:cs typeface="Century Gothic"/>
              </a:rPr>
              <a:t>			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t’s</a:t>
            </a:r>
            <a:endParaRPr lang="en-US" sz="6800" u="sng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130" y="203595"/>
            <a:ext cx="241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4855695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Ask</a:t>
            </a:r>
            <a:endParaRPr lang="en-US" sz="68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0290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90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5449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0668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43116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0197824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Ask Gus</a:t>
            </a:r>
            <a:endParaRPr lang="en-US" sz="68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8697717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Ask Gus to</a:t>
            </a:r>
            <a:endParaRPr lang="en-US" sz="68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9796705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Ask Gus to dust</a:t>
            </a:r>
            <a:endParaRPr lang="en-US" sz="68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1522831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Ask Gus to dust the</a:t>
            </a:r>
            <a:endParaRPr lang="en-US" sz="68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8900722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Ask Gus to dust the lamp.</a:t>
            </a:r>
            <a:endParaRPr lang="en-US" sz="6800" u="sng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5274825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Ask Gus to dust the lamp.</a:t>
            </a:r>
            <a:endParaRPr lang="en-US" sz="6800" u="sng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Fix</a:t>
            </a:r>
            <a:endParaRPr lang="en-US" sz="68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35796943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Ask Gus to dust the lamp.</a:t>
            </a:r>
            <a:endParaRPr lang="en-US" sz="6800" u="sng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Fix the</a:t>
            </a:r>
            <a:endParaRPr lang="en-US" sz="68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0590931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Ask Gus to dust the lamp.</a:t>
            </a:r>
            <a:endParaRPr lang="en-US" sz="6800" u="sng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Fix the tent</a:t>
            </a:r>
            <a:endParaRPr lang="en-US" sz="68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5471187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Ask Gus to dust the lamp.</a:t>
            </a:r>
            <a:endParaRPr lang="en-US" sz="6800" u="sng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Fix the tent and</a:t>
            </a:r>
            <a:endParaRPr lang="en-US" sz="68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2255752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Ask Gus to dust the lamp.</a:t>
            </a:r>
            <a:endParaRPr lang="en-US" sz="6800" u="sng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Fix the tent and we</a:t>
            </a:r>
            <a:endParaRPr lang="en-US" sz="68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310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5772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8220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0668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43116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6938686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Ask Gus to dust the lamp.</a:t>
            </a:r>
            <a:endParaRPr lang="en-US" sz="6800" u="sng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Fix the tent and we can</a:t>
            </a:r>
            <a:endParaRPr lang="en-US" sz="68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6699078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Ask Gus to dust the lamp.</a:t>
            </a:r>
            <a:endParaRPr lang="en-US" sz="6800" u="sng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Fix the tent and we can go</a:t>
            </a:r>
            <a:endParaRPr lang="en-US" sz="68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0579755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06" y="552615"/>
            <a:ext cx="88992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Century Gothic"/>
                <a:cs typeface="Century Gothic"/>
              </a:rPr>
              <a:t>Ask Gus to dust the lamp.</a:t>
            </a:r>
            <a:endParaRPr lang="en-US" sz="6800" u="sng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Fix the tent and we can go camping.</a:t>
            </a:r>
            <a:endParaRPr lang="en-US" sz="6800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8395155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01 at 11.31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13" y="0"/>
            <a:ext cx="532719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84782951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01 at 11.31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293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5150739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01 at 11.3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11" y="0"/>
            <a:ext cx="532851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16093167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01 at 11.31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60" y="0"/>
            <a:ext cx="532576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27745289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01 at 11.31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89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94946682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01 at 11.32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82" y="0"/>
            <a:ext cx="53381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8164760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246250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1121631"/>
            <a:ext cx="888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letters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at the end of jumping mean that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action is taking place now. I am jumping.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7847" y="2196089"/>
            <a:ext cx="6640108" cy="3284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</a:t>
            </a:r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  jump</a:t>
            </a:r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jump</a:t>
            </a:r>
            <a:r>
              <a:rPr lang="en-US" sz="6600" u="sng" dirty="0" smtClean="0">
                <a:latin typeface="Century Gothic"/>
                <a:cs typeface="Century Gothic"/>
              </a:rPr>
              <a:t>ing</a:t>
            </a: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9719" y="3073315"/>
            <a:ext cx="1878680" cy="13379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Listen closely to hear what is different when I read these two words.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227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81" y="181416"/>
            <a:ext cx="8918414" cy="769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 smtClean="0">
                <a:latin typeface="Century Gothic"/>
                <a:cs typeface="Century Gothic"/>
              </a:rPr>
              <a:t>nd</a:t>
            </a:r>
            <a:r>
              <a:rPr lang="en-US" sz="7000" dirty="0" smtClean="0">
                <a:latin typeface="Century Gothic"/>
                <a:cs typeface="Century Gothic"/>
              </a:rPr>
              <a:t>       </a:t>
            </a:r>
            <a:r>
              <a:rPr lang="en-US" sz="7000" dirty="0" err="1" smtClean="0">
                <a:latin typeface="Century Gothic"/>
                <a:cs typeface="Century Gothic"/>
              </a:rPr>
              <a:t>st</a:t>
            </a:r>
            <a:r>
              <a:rPr lang="en-US" sz="7000" dirty="0" smtClean="0">
                <a:latin typeface="Century Gothic"/>
                <a:cs typeface="Century Gothic"/>
              </a:rPr>
              <a:t>       </a:t>
            </a:r>
            <a:r>
              <a:rPr lang="en-US" sz="7000" dirty="0" err="1" smtClean="0">
                <a:latin typeface="Century Gothic"/>
                <a:cs typeface="Century Gothic"/>
              </a:rPr>
              <a:t>pl</a:t>
            </a:r>
            <a:r>
              <a:rPr lang="en-US" sz="7000" dirty="0" smtClean="0">
                <a:latin typeface="Century Gothic"/>
                <a:cs typeface="Century Gothic"/>
              </a:rPr>
              <a:t>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</a:p>
          <a:p>
            <a:endParaRPr lang="en-US" sz="4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        </a:t>
            </a:r>
            <a:r>
              <a:rPr lang="en-US" sz="7000" dirty="0" err="1" smtClean="0">
                <a:latin typeface="Century Gothic"/>
                <a:cs typeface="Century Gothic"/>
              </a:rPr>
              <a:t>nk</a:t>
            </a:r>
            <a:r>
              <a:rPr lang="en-US" sz="7000" dirty="0" smtClean="0">
                <a:latin typeface="Century Gothic"/>
                <a:cs typeface="Century Gothic"/>
              </a:rPr>
              <a:t>			 </a:t>
            </a:r>
            <a:r>
              <a:rPr lang="en-US" sz="7000" dirty="0" err="1" smtClean="0">
                <a:latin typeface="Century Gothic"/>
                <a:cs typeface="Century Gothic"/>
              </a:rPr>
              <a:t>tr</a:t>
            </a:r>
            <a:r>
              <a:rPr lang="en-US" sz="7000" dirty="0" smtClean="0">
                <a:latin typeface="Century Gothic"/>
                <a:cs typeface="Century Gothic"/>
              </a:rPr>
              <a:t>       </a:t>
            </a:r>
            <a:r>
              <a:rPr lang="en-US" sz="7000" dirty="0" err="1" smtClean="0">
                <a:latin typeface="Century Gothic"/>
                <a:cs typeface="Century Gothic"/>
              </a:rPr>
              <a:t>nt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4800" dirty="0">
              <a:latin typeface="Century Gothic"/>
              <a:cs typeface="Century Gothic"/>
            </a:endParaRPr>
          </a:p>
          <a:p>
            <a:r>
              <a:rPr lang="en-US" sz="7000" dirty="0" err="1" smtClean="0">
                <a:latin typeface="Century Gothic"/>
                <a:cs typeface="Century Gothic"/>
              </a:rPr>
              <a:t>cr</a:t>
            </a:r>
            <a:r>
              <a:rPr lang="en-US" sz="7000" dirty="0" smtClean="0">
                <a:latin typeface="Century Gothic"/>
                <a:cs typeface="Century Gothic"/>
              </a:rPr>
              <a:t>         </a:t>
            </a:r>
            <a:r>
              <a:rPr lang="en-US" sz="7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 </a:t>
            </a:r>
            <a:r>
              <a:rPr lang="en-US" sz="7000" dirty="0" err="1" smtClean="0">
                <a:latin typeface="Century Gothic"/>
                <a:cs typeface="Century Gothic"/>
              </a:rPr>
              <a:t>sk</a:t>
            </a:r>
            <a:r>
              <a:rPr lang="en-US" sz="7000" dirty="0" smtClean="0">
                <a:latin typeface="Century Gothic"/>
                <a:cs typeface="Century Gothic"/>
              </a:rPr>
              <a:t>     </a:t>
            </a:r>
            <a:r>
              <a:rPr lang="en-US" sz="7000" dirty="0" err="1" smtClean="0">
                <a:latin typeface="Century Gothic"/>
                <a:cs typeface="Century Gothic"/>
              </a:rPr>
              <a:t>mp</a:t>
            </a:r>
            <a:endParaRPr lang="en-US" sz="7000" dirty="0" smtClean="0">
              <a:latin typeface="Century Gothic"/>
              <a:cs typeface="Century Gothic"/>
            </a:endParaRPr>
          </a:p>
          <a:p>
            <a:endParaRPr lang="en-US" sz="4800" dirty="0" smtClean="0">
              <a:latin typeface="Century Gothic"/>
              <a:cs typeface="Century Gothic"/>
            </a:endParaRPr>
          </a:p>
          <a:p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o        </a:t>
            </a:r>
            <a:r>
              <a:rPr lang="en-US" sz="7000" dirty="0" err="1" smtClean="0">
                <a:latin typeface="Century Gothic"/>
                <a:cs typeface="Century Gothic"/>
              </a:rPr>
              <a:t>sp</a:t>
            </a:r>
            <a:r>
              <a:rPr lang="en-US" sz="7000" dirty="0" smtClean="0">
                <a:latin typeface="Century Gothic"/>
                <a:cs typeface="Century Gothic"/>
              </a:rPr>
              <a:t>       </a:t>
            </a:r>
            <a:r>
              <a:rPr lang="en-US" sz="7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 </a:t>
            </a:r>
            <a:r>
              <a:rPr lang="en-US" sz="7000" dirty="0" smtClean="0">
                <a:latin typeface="Century Gothic"/>
                <a:cs typeface="Century Gothic"/>
              </a:rPr>
              <a:t>cl</a:t>
            </a:r>
            <a:endParaRPr lang="en-US" sz="7000" dirty="0">
              <a:latin typeface="Century Gothic"/>
              <a:cs typeface="Century Gothic"/>
            </a:endParaRPr>
          </a:p>
          <a:p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057941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246250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2966" y="1085840"/>
            <a:ext cx="8744116" cy="53904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</a:t>
            </a:r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  </a:t>
            </a:r>
            <a:r>
              <a:rPr lang="en-US" sz="5400" dirty="0" smtClean="0">
                <a:latin typeface="Century Gothic"/>
                <a:cs typeface="Century Gothic"/>
              </a:rPr>
              <a:t>bl</a:t>
            </a:r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5400" dirty="0" smtClean="0">
                <a:latin typeface="Century Gothic"/>
                <a:cs typeface="Century Gothic"/>
              </a:rPr>
              <a:t>nk					pl</a:t>
            </a:r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5400" dirty="0" smtClean="0">
                <a:latin typeface="Century Gothic"/>
                <a:cs typeface="Century Gothic"/>
              </a:rPr>
              <a:t>nt</a:t>
            </a:r>
            <a:endParaRPr lang="en-US" sz="5400" dirty="0">
              <a:latin typeface="Century Gothic"/>
              <a:cs typeface="Century Gothic"/>
            </a:endParaRPr>
          </a:p>
          <a:p>
            <a:r>
              <a:rPr lang="en-US" sz="5400" dirty="0" smtClean="0">
                <a:latin typeface="Century Gothic"/>
                <a:cs typeface="Century Gothic"/>
              </a:rPr>
              <a:t>			bl</a:t>
            </a:r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5400" dirty="0" smtClean="0">
                <a:latin typeface="Century Gothic"/>
                <a:cs typeface="Century Gothic"/>
              </a:rPr>
              <a:t>nk</a:t>
            </a:r>
            <a:r>
              <a:rPr lang="en-US" sz="5400" u="sng" dirty="0" smtClean="0">
                <a:latin typeface="Century Gothic"/>
                <a:cs typeface="Century Gothic"/>
              </a:rPr>
              <a:t>ing</a:t>
            </a:r>
            <a:r>
              <a:rPr lang="en-US" sz="5400" dirty="0" smtClean="0">
                <a:latin typeface="Century Gothic"/>
                <a:cs typeface="Century Gothic"/>
              </a:rPr>
              <a:t>			pl</a:t>
            </a:r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5400" dirty="0" smtClean="0">
                <a:latin typeface="Century Gothic"/>
                <a:cs typeface="Century Gothic"/>
              </a:rPr>
              <a:t>nt</a:t>
            </a:r>
            <a:r>
              <a:rPr lang="en-US" sz="5400" u="sng" dirty="0" smtClean="0">
                <a:latin typeface="Century Gothic"/>
                <a:cs typeface="Century Gothic"/>
              </a:rPr>
              <a:t>ing</a:t>
            </a:r>
          </a:p>
          <a:p>
            <a:r>
              <a:rPr lang="en-US" sz="5400" dirty="0">
                <a:latin typeface="Century Gothic"/>
                <a:cs typeface="Century Gothic"/>
              </a:rPr>
              <a:t>	</a:t>
            </a:r>
            <a:r>
              <a:rPr lang="en-US" sz="5400" dirty="0" smtClean="0">
                <a:latin typeface="Century Gothic"/>
                <a:cs typeface="Century Gothic"/>
              </a:rPr>
              <a:t>		m</a:t>
            </a:r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5400" dirty="0" smtClean="0">
                <a:latin typeface="Century Gothic"/>
                <a:cs typeface="Century Gothic"/>
              </a:rPr>
              <a:t>nd				c</a:t>
            </a:r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5400" dirty="0" smtClean="0">
                <a:latin typeface="Century Gothic"/>
                <a:cs typeface="Century Gothic"/>
              </a:rPr>
              <a:t>mp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			m</a:t>
            </a:r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5400" dirty="0" smtClean="0">
                <a:latin typeface="Century Gothic"/>
                <a:cs typeface="Century Gothic"/>
              </a:rPr>
              <a:t>nd</a:t>
            </a:r>
            <a:r>
              <a:rPr lang="en-US" sz="5400" u="sng" dirty="0" smtClean="0">
                <a:latin typeface="Century Gothic"/>
                <a:cs typeface="Century Gothic"/>
              </a:rPr>
              <a:t>ing</a:t>
            </a:r>
            <a:r>
              <a:rPr lang="en-US" sz="5400" dirty="0" smtClean="0">
                <a:latin typeface="Century Gothic"/>
                <a:cs typeface="Century Gothic"/>
              </a:rPr>
              <a:t>		c</a:t>
            </a:r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5400" dirty="0" smtClean="0">
                <a:latin typeface="Century Gothic"/>
                <a:cs typeface="Century Gothic"/>
              </a:rPr>
              <a:t>mp</a:t>
            </a:r>
            <a:r>
              <a:rPr lang="en-US" sz="5400" u="sng" dirty="0" smtClean="0">
                <a:latin typeface="Century Gothic"/>
                <a:cs typeface="Century Gothic"/>
              </a:rPr>
              <a:t>ing</a:t>
            </a:r>
          </a:p>
          <a:p>
            <a:r>
              <a:rPr lang="en-US" sz="5400" dirty="0">
                <a:latin typeface="Century Gothic"/>
                <a:cs typeface="Century Gothic"/>
              </a:rPr>
              <a:t>	</a:t>
            </a:r>
            <a:r>
              <a:rPr lang="en-US" sz="5400" dirty="0" smtClean="0">
                <a:latin typeface="Century Gothic"/>
                <a:cs typeface="Century Gothic"/>
              </a:rPr>
              <a:t>		b</a:t>
            </a:r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5400" dirty="0" smtClean="0">
                <a:latin typeface="Century Gothic"/>
                <a:cs typeface="Century Gothic"/>
              </a:rPr>
              <a:t>st</a:t>
            </a:r>
          </a:p>
          <a:p>
            <a:r>
              <a:rPr lang="en-US" sz="5400" dirty="0">
                <a:latin typeface="Century Gothic"/>
                <a:cs typeface="Century Gothic"/>
              </a:rPr>
              <a:t>	</a:t>
            </a:r>
            <a:r>
              <a:rPr lang="en-US" sz="5400" dirty="0" smtClean="0">
                <a:latin typeface="Century Gothic"/>
                <a:cs typeface="Century Gothic"/>
              </a:rPr>
              <a:t>		b</a:t>
            </a:r>
            <a:r>
              <a:rPr lang="en-US" sz="54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5400" dirty="0" smtClean="0">
                <a:latin typeface="Century Gothic"/>
                <a:cs typeface="Century Gothic"/>
              </a:rPr>
              <a:t>st</a:t>
            </a:r>
            <a:r>
              <a:rPr lang="en-US" sz="5400" u="sng" dirty="0" smtClean="0">
                <a:latin typeface="Century Gothic"/>
                <a:cs typeface="Century Gothic"/>
              </a:rPr>
              <a:t>ing</a:t>
            </a:r>
          </a:p>
          <a:p>
            <a:r>
              <a:rPr lang="en-US" sz="5400" dirty="0">
                <a:latin typeface="Century Gothic"/>
                <a:cs typeface="Century Gothic"/>
              </a:rPr>
              <a:t>	</a:t>
            </a:r>
            <a:r>
              <a:rPr lang="en-US" sz="5400" dirty="0" smtClean="0">
                <a:latin typeface="Century Gothic"/>
                <a:cs typeface="Century Gothic"/>
              </a:rPr>
              <a:t>		</a:t>
            </a:r>
            <a:endParaRPr lang="en-US" sz="5400" b="1" dirty="0">
              <a:latin typeface="Century Gothic"/>
              <a:cs typeface="Century Gothic"/>
            </a:endParaRPr>
          </a:p>
          <a:p>
            <a:r>
              <a:rPr lang="en-US" sz="4800" dirty="0" smtClean="0">
                <a:latin typeface="Century Gothic"/>
                <a:cs typeface="Century Gothic"/>
              </a:rPr>
              <a:t>					</a:t>
            </a:r>
            <a:endParaRPr lang="en-US" sz="4800" u="sng" dirty="0" smtClean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7802" y="5729744"/>
            <a:ext cx="3266926" cy="10276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each syllable in a word has a vowel sound. Adding letters –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at the end of a word adds a syllable.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54250"/>
            <a:ext cx="1696475" cy="608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blend the words.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378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4583" y="935724"/>
            <a:ext cx="8842025" cy="19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37611" y="143225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65876" y="143225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60606" y="143225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-end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3661" y="143225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</a:t>
            </a:r>
            <a:r>
              <a:rPr lang="en-US" sz="4000" dirty="0" err="1" smtClean="0">
                <a:latin typeface="Century Gothic"/>
                <a:cs typeface="Century Gothic"/>
              </a:rPr>
              <a:t>ast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3251" y="157186"/>
            <a:ext cx="1537328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-ink</a:t>
            </a:r>
            <a:endParaRPr lang="en-US" sz="4000" dirty="0">
              <a:latin typeface="Century Gothic"/>
              <a:cs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921905" y="143225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&quot;No&quot; Symbol 1"/>
          <p:cNvSpPr/>
          <p:nvPr/>
        </p:nvSpPr>
        <p:spPr>
          <a:xfrm>
            <a:off x="7483878" y="143226"/>
            <a:ext cx="891861" cy="739624"/>
          </a:xfrm>
          <a:prstGeom prst="noSmoking">
            <a:avLst>
              <a:gd name="adj" fmla="val 134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83840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5312" y="124127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lend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5312" y="1116769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fast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5312" y="2109783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sink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5312" y="3112344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send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5312" y="4124455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past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5312" y="5127017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wink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9902" y="124127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of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9910" y="124127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lend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9902" y="1116769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who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9910" y="1116769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fast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9910" y="2109783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sink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9910" y="3112344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send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9902" y="4124455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of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9910" y="4114165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past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9902" y="5135823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who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9910" y="5135823"/>
            <a:ext cx="1785593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wink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2964250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879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eat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7317" y="5736130"/>
            <a:ext cx="607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do you like to eat?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138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no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No, you can not go</a:t>
            </a:r>
            <a:r>
              <a:rPr lang="en-US" sz="2800" dirty="0">
                <a:latin typeface="Century Gothic"/>
                <a:cs typeface="Century Gothi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771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of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trunk has lots of stuff in it.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008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under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7246" y="5736130"/>
            <a:ext cx="579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third dog hid under the bed.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415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who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088" y="5736130"/>
            <a:ext cx="58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Who is it?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168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980" y="1050303"/>
            <a:ext cx="8011294" cy="5079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A frog can eat a lot if bugs.</a:t>
            </a:r>
          </a:p>
          <a:p>
            <a:pPr marL="742950" indent="-742950">
              <a:buAutoNum type="arabicPeriod"/>
            </a:pPr>
            <a:endParaRPr lang="en-US" sz="3200" dirty="0" smtClean="0">
              <a:latin typeface="Century Gothic"/>
              <a:cs typeface="Century Gothic"/>
            </a:endParaRPr>
          </a:p>
          <a:p>
            <a:pPr marL="742950" indent="-74295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Who is under the mask?.</a:t>
            </a:r>
          </a:p>
          <a:p>
            <a:pPr marL="742950" indent="-742950">
              <a:buAutoNum type="arabicPeriod"/>
            </a:pPr>
            <a:endParaRPr lang="en-US" sz="3200" dirty="0" smtClean="0">
              <a:latin typeface="Century Gothic"/>
              <a:cs typeface="Century Gothic"/>
            </a:endParaRPr>
          </a:p>
          <a:p>
            <a:pPr marL="742950" indent="-74295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No, I do not like it.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3480" y="200511"/>
            <a:ext cx="5280388" cy="6492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Build Fluency: 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9658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1878" y="185135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End 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028" y="2278455"/>
            <a:ext cx="2212994" cy="1863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Nest 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last two sounds are /</a:t>
            </a:r>
            <a:r>
              <a:rPr lang="en-US" sz="1000" dirty="0" err="1" smtClean="0">
                <a:latin typeface="Century Gothic"/>
                <a:cs typeface="Century Gothic"/>
              </a:rPr>
              <a:t>st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They are spelled with the letters </a:t>
            </a:r>
            <a:r>
              <a:rPr lang="en-US" sz="1000" dirty="0" err="1" smtClean="0">
                <a:latin typeface="Century Gothic"/>
                <a:cs typeface="Century Gothic"/>
              </a:rPr>
              <a:t>st.</a:t>
            </a:r>
            <a:r>
              <a:rPr lang="en-US" sz="1000" dirty="0" smtClean="0">
                <a:latin typeface="Century Gothic"/>
                <a:cs typeface="Century Gothic"/>
              </a:rPr>
              <a:t> Say it with me: /</a:t>
            </a:r>
            <a:r>
              <a:rPr lang="en-US" sz="1000" dirty="0" err="1" smtClean="0">
                <a:latin typeface="Century Gothic"/>
                <a:cs typeface="Century Gothic"/>
              </a:rPr>
              <a:t>st</a:t>
            </a:r>
            <a:r>
              <a:rPr lang="en-US" sz="1000" dirty="0" smtClean="0">
                <a:latin typeface="Century Gothic"/>
                <a:cs typeface="Century Gothic"/>
              </a:rPr>
              <a:t>/. These are the sounds at the end of the word nest. Listen /n/ /e/ /</a:t>
            </a:r>
            <a:r>
              <a:rPr lang="en-US" sz="1000" dirty="0" err="1" smtClean="0">
                <a:latin typeface="Century Gothic"/>
                <a:cs typeface="Century Gothic"/>
              </a:rPr>
              <a:t>st</a:t>
            </a:r>
            <a:r>
              <a:rPr lang="en-US" sz="1000" dirty="0" smtClean="0">
                <a:latin typeface="Century Gothic"/>
                <a:cs typeface="Century Gothic"/>
              </a:rPr>
              <a:t>/.</a:t>
            </a:r>
            <a:endParaRPr lang="en-US" sz="1000" dirty="0">
              <a:latin typeface="Century Gothic"/>
              <a:cs typeface="Century Gothic"/>
            </a:endParaRPr>
          </a:p>
        </p:txBody>
      </p:sp>
      <p:pic>
        <p:nvPicPr>
          <p:cNvPr id="5" name="Picture 4" descr="Screen Shot 2016-09-30 at 8.2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61" y="907080"/>
            <a:ext cx="4392080" cy="57790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09210" y="1432231"/>
            <a:ext cx="1546877" cy="5041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/</a:t>
            </a:r>
            <a:r>
              <a:rPr lang="en-US" sz="3600" dirty="0" err="1" smtClean="0">
                <a:latin typeface="Century Gothic"/>
                <a:cs typeface="Century Gothic"/>
              </a:rPr>
              <a:t>nk</a:t>
            </a:r>
            <a:r>
              <a:rPr lang="en-US" sz="3600" dirty="0" smtClean="0">
                <a:latin typeface="Century Gothic"/>
                <a:cs typeface="Century Gothic"/>
              </a:rPr>
              <a:t>/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/</a:t>
            </a:r>
            <a:r>
              <a:rPr lang="en-US" sz="3600" dirty="0" err="1" smtClean="0">
                <a:latin typeface="Century Gothic"/>
                <a:cs typeface="Century Gothic"/>
              </a:rPr>
              <a:t>nd</a:t>
            </a:r>
            <a:r>
              <a:rPr lang="en-US" sz="3600" dirty="0" smtClean="0">
                <a:latin typeface="Century Gothic"/>
                <a:cs typeface="Century Gothic"/>
              </a:rPr>
              <a:t>/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/</a:t>
            </a:r>
            <a:r>
              <a:rPr lang="en-US" sz="3600" dirty="0" err="1" smtClean="0">
                <a:latin typeface="Century Gothic"/>
                <a:cs typeface="Century Gothic"/>
              </a:rPr>
              <a:t>nt</a:t>
            </a:r>
            <a:r>
              <a:rPr lang="en-US" sz="3600" dirty="0" smtClean="0">
                <a:latin typeface="Century Gothic"/>
                <a:cs typeface="Century Gothic"/>
              </a:rPr>
              <a:t>/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/</a:t>
            </a:r>
            <a:r>
              <a:rPr lang="en-US" sz="3600" dirty="0" err="1" smtClean="0">
                <a:latin typeface="Century Gothic"/>
                <a:cs typeface="Century Gothic"/>
              </a:rPr>
              <a:t>sk</a:t>
            </a:r>
            <a:r>
              <a:rPr lang="en-US" sz="3600" dirty="0" smtClean="0">
                <a:latin typeface="Century Gothic"/>
                <a:cs typeface="Century Gothic"/>
              </a:rPr>
              <a:t>/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latin typeface="Century Gothic"/>
                <a:cs typeface="Century Gothic"/>
              </a:rPr>
              <a:t>/</a:t>
            </a:r>
            <a:r>
              <a:rPr lang="en-US" sz="3600" dirty="0" err="1" smtClean="0">
                <a:latin typeface="Century Gothic"/>
                <a:cs typeface="Century Gothic"/>
              </a:rPr>
              <a:t>mp</a:t>
            </a:r>
            <a:r>
              <a:rPr lang="en-US" sz="3600" dirty="0" smtClean="0">
                <a:latin typeface="Century Gothic"/>
                <a:cs typeface="Century Gothic"/>
              </a:rPr>
              <a:t>/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89592" y="907080"/>
            <a:ext cx="1967016" cy="7925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Ending Consonant Blends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2342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9718875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6" y="2212981"/>
            <a:ext cx="8685673" cy="3277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A turtle’s head pops out!</a:t>
            </a: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3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possessive noun tells who or what owns something.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possessive noun in this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2070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Which word tells who or what has something?</a:t>
            </a:r>
          </a:p>
          <a:p>
            <a:pPr algn="ctr"/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belongs to the turtle?</a:t>
            </a:r>
          </a:p>
          <a:p>
            <a:pPr algn="ctr"/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891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6" y="2212981"/>
            <a:ext cx="8685673" cy="3277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shark’s teeth are sharp.</a:t>
            </a: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3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possessive noun tells who or what owns something.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possessive noun in this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883" y="562923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Which word tells who or what has something?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belongs to the shark?</a:t>
            </a:r>
          </a:p>
          <a:p>
            <a:pPr algn="ctr"/>
            <a:endParaRPr lang="en-US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mtClean="0">
                <a:solidFill>
                  <a:srgbClr val="FF0000"/>
                </a:solidFill>
                <a:latin typeface="Century Gothic"/>
                <a:cs typeface="Century Gothic"/>
              </a:rPr>
              <a:t>Write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another sentence with a </a:t>
            </a:r>
            <a:r>
              <a:rPr lang="en-US" smtClean="0">
                <a:solidFill>
                  <a:srgbClr val="FF0000"/>
                </a:solidFill>
                <a:latin typeface="Century Gothic"/>
                <a:cs typeface="Century Gothic"/>
              </a:rPr>
              <a:t>possessive noun.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1661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3 – Day 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348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Categorization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265744"/>
            <a:ext cx="86909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Have children practice identifying the word that does not belong.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lump, limp,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land	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slant, mist, hunt</a:t>
            </a:r>
          </a:p>
          <a:p>
            <a:endParaRPr lang="en-US" sz="24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pink, blank, jump		desk, list, dust</a:t>
            </a:r>
            <a:endParaRPr lang="en-US" sz="24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three words: ramp, clank, blimp.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hear the same end sounds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mp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in ramp and blimp.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Clank does not end with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mp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 Clank does not belong.</a:t>
            </a:r>
          </a:p>
        </p:txBody>
      </p:sp>
    </p:spTree>
    <p:extLst>
      <p:ext uri="{BB962C8B-B14F-4D97-AF65-F5344CB8AC3E}">
        <p14:creationId xmlns:p14="http://schemas.microsoft.com/office/powerpoint/2010/main" val="149230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End 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630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3078" y="199862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5526" y="19942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7974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1279804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End 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630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3078" y="199862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5526" y="19942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7974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2185580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End 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630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3078" y="199862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r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5526" y="19942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7974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53581723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End 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630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3078" y="199862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sk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nt.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5526" y="19942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7974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7798408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End 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630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3078" y="199862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5526" y="19942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7974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4131092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End 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630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3078" y="199862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5526" y="19942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7974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0852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2136846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End 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630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3078" y="1998626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5526" y="1994294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7974" y="199264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0011372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End 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1854" y="201348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4302" y="201348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w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6750" y="201865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2739185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End 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1854" y="201348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4302" y="201348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n before the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6750" y="201865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2234776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End 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630" y="200588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3078" y="201348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e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5526" y="201865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7974" y="201865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4385574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End 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630" y="200588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3078" y="2013487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5526" y="201865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7974" y="2018653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0497519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End 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1854" y="200588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4302" y="200588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6750" y="2011051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7481760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End 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1854" y="200588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4302" y="200588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m before the p 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6750" y="200588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6973371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End 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685" y="200588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7133" y="200588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b before the l 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2029" y="200588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9581" y="200588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1318961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0870" y="353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End Blends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3846" y="2005885"/>
            <a:ext cx="171485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8704" y="2005885"/>
            <a:ext cx="17522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</p:txBody>
      </p:sp>
      <p:sp>
        <p:nvSpPr>
          <p:cNvPr id="8" name="Rectangle 7"/>
          <p:cNvSpPr/>
          <p:nvPr/>
        </p:nvSpPr>
        <p:spPr>
          <a:xfrm>
            <a:off x="7209293" y="2005885"/>
            <a:ext cx="17449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60972" y="2004905"/>
            <a:ext cx="1748321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839" y="1995210"/>
            <a:ext cx="169400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40817035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02 at 9.37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10" y="0"/>
            <a:ext cx="53066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32975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5948352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02 at 9.38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98" y="0"/>
            <a:ext cx="5313405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22662475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02 at 9.38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11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4568537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02 at 9.38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22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31047974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02 at 9.38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24" y="0"/>
            <a:ext cx="537785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54808782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02 at 9.38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97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34993312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246250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1121631"/>
            <a:ext cx="8889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letters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at the end of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drink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mean that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action is taking place now. I am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drinking.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Adding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 word adds a syllable.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7847" y="2196089"/>
            <a:ext cx="6640108" cy="3284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</a:t>
            </a:r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  </a:t>
            </a:r>
            <a:r>
              <a:rPr lang="en-US" sz="6600" dirty="0" smtClean="0">
                <a:latin typeface="Century Gothic"/>
                <a:cs typeface="Century Gothic"/>
              </a:rPr>
              <a:t>drink</a:t>
            </a:r>
            <a:endParaRPr lang="en-US" sz="66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</a:t>
            </a:r>
            <a:r>
              <a:rPr lang="en-US" sz="6600" dirty="0" smtClean="0">
                <a:latin typeface="Century Gothic"/>
                <a:cs typeface="Century Gothic"/>
              </a:rPr>
              <a:t>drink</a:t>
            </a:r>
            <a:r>
              <a:rPr lang="en-US" sz="6600" u="sng" dirty="0" smtClean="0">
                <a:latin typeface="Century Gothic"/>
                <a:cs typeface="Century Gothic"/>
              </a:rPr>
              <a:t>ing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9719" y="3073315"/>
            <a:ext cx="1878680" cy="13379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Listen closely to hear what is different when I read these two words.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887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91130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01755" y="862855"/>
            <a:ext cx="4561697" cy="58848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</a:t>
            </a:r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>
                <a:latin typeface="Century Gothic"/>
                <a:cs typeface="Century Gothic"/>
              </a:rPr>
              <a:t>	</a:t>
            </a:r>
            <a:r>
              <a:rPr lang="en-US" sz="6600" dirty="0" smtClean="0">
                <a:latin typeface="Century Gothic"/>
                <a:cs typeface="Century Gothic"/>
              </a:rPr>
              <a:t>		</a:t>
            </a:r>
            <a:r>
              <a:rPr lang="en-US" sz="6000" dirty="0" smtClean="0">
                <a:latin typeface="Century Gothic"/>
                <a:cs typeface="Century Gothic"/>
              </a:rPr>
              <a:t>spend</a:t>
            </a:r>
            <a:endParaRPr lang="en-US" sz="60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			</a:t>
            </a:r>
            <a:r>
              <a:rPr lang="en-US" sz="6000" dirty="0" smtClean="0">
                <a:latin typeface="Century Gothic"/>
                <a:cs typeface="Century Gothic"/>
              </a:rPr>
              <a:t>list</a:t>
            </a:r>
          </a:p>
          <a:p>
            <a:r>
              <a:rPr lang="en-US" sz="6000" dirty="0" smtClean="0">
                <a:latin typeface="Century Gothic"/>
                <a:cs typeface="Century Gothic"/>
              </a:rPr>
              <a:t>			print</a:t>
            </a:r>
          </a:p>
          <a:p>
            <a:r>
              <a:rPr lang="en-US" sz="6000" dirty="0">
                <a:latin typeface="Century Gothic"/>
                <a:cs typeface="Century Gothic"/>
              </a:rPr>
              <a:t>	</a:t>
            </a:r>
            <a:r>
              <a:rPr lang="en-US" sz="6000" dirty="0" smtClean="0">
                <a:latin typeface="Century Gothic"/>
                <a:cs typeface="Century Gothic"/>
              </a:rPr>
              <a:t>		trust</a:t>
            </a:r>
          </a:p>
          <a:p>
            <a:r>
              <a:rPr lang="en-US" sz="6000" dirty="0">
                <a:latin typeface="Century Gothic"/>
                <a:cs typeface="Century Gothic"/>
              </a:rPr>
              <a:t>	</a:t>
            </a:r>
            <a:r>
              <a:rPr lang="en-US" sz="6000" dirty="0" smtClean="0">
                <a:latin typeface="Century Gothic"/>
                <a:cs typeface="Century Gothic"/>
              </a:rPr>
              <a:t>		spell</a:t>
            </a:r>
          </a:p>
          <a:p>
            <a:r>
              <a:rPr lang="en-US" sz="6000" dirty="0">
                <a:latin typeface="Century Gothic"/>
                <a:cs typeface="Century Gothic"/>
              </a:rPr>
              <a:t>	</a:t>
            </a:r>
            <a:r>
              <a:rPr lang="en-US" sz="6000" dirty="0" smtClean="0">
                <a:latin typeface="Century Gothic"/>
                <a:cs typeface="Century Gothic"/>
              </a:rPr>
              <a:t>		stomp</a:t>
            </a:r>
            <a:endParaRPr lang="en-US" sz="6000" dirty="0" smtClean="0">
              <a:latin typeface="Century Gothic"/>
              <a:cs typeface="Century Gothic"/>
            </a:endParaRP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98653" y="2578870"/>
            <a:ext cx="2316900" cy="1396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construct words that tell about actions happening now by adding –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1" y="5526148"/>
            <a:ext cx="2316900" cy="11219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read the new words aloud and write sentences with each word.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117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28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eat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7317" y="5736130"/>
            <a:ext cx="607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do you like to eat?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416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no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No, you can not go</a:t>
            </a:r>
            <a:r>
              <a:rPr lang="en-US" sz="2800" dirty="0">
                <a:latin typeface="Century Gothic"/>
                <a:cs typeface="Century Gothi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208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9259451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of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trunk has lots of stuff in it.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168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under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7246" y="5736130"/>
            <a:ext cx="579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third dog hid under the bed.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073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who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088" y="5736130"/>
            <a:ext cx="58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Who is it?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219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6" y="2212981"/>
            <a:ext cx="8685673" cy="3277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lion’s teeth are sharp.</a:t>
            </a:r>
          </a:p>
          <a:p>
            <a:pPr algn="ctr"/>
            <a:endParaRPr lang="en-US" sz="3200" dirty="0">
              <a:latin typeface="Century Gothic"/>
              <a:cs typeface="Century Gothic"/>
            </a:endParaRP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shark’s home is the ocean.</a:t>
            </a:r>
            <a:endParaRPr lang="en-US" sz="5400" dirty="0" smtClean="0"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38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 possessive noun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shows that someone or something owns something.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Hold up a book and say: This book belongs to me.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How can you use a possessive noun to say this book belongs to me?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207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possessive noun and identify what belongs to whom.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864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3 – Day </a:t>
            </a:r>
            <a:r>
              <a:rPr lang="en-US" sz="4800" dirty="0" smtClean="0">
                <a:latin typeface="Century Gothic"/>
                <a:cs typeface="Century Gothic"/>
              </a:rPr>
              <a:t>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085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Blending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941" y="3265744"/>
            <a:ext cx="904705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Phoneme Segmentation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Now I am going to say a word. I want you to say each sound in the word.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</a:t>
            </a:r>
            <a:endParaRPr lang="en-US" sz="2400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	ant			pant			fast			pest		</a:t>
            </a:r>
          </a:p>
          <a:p>
            <a:endParaRPr lang="en-US" sz="2400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400" dirty="0">
                <a:solidFill>
                  <a:srgbClr val="D9D9D9"/>
                </a:solidFill>
                <a:latin typeface="Century Gothic"/>
                <a:cs typeface="Century Gothic"/>
              </a:rPr>
              <a:t>	</a:t>
            </a:r>
            <a:r>
              <a:rPr lang="en-US" sz="2400" dirty="0" smtClean="0">
                <a:solidFill>
                  <a:srgbClr val="D9D9D9"/>
                </a:solidFill>
                <a:latin typeface="Century Gothic"/>
                <a:cs typeface="Century Gothic"/>
              </a:rPr>
              <a:t>tusk			frost			spend</a:t>
            </a:r>
            <a:endParaRPr lang="en-US" sz="24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941" y="1260420"/>
            <a:ext cx="89283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group of sounds. Then blend those sounds to form a word.</a:t>
            </a:r>
          </a:p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/h/ /a/ /n/ /d/	/l/ /a/ /n/ /d/		/l/ /a/ /s/ /t/		/l/ /</a:t>
            </a: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</a:t>
            </a: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/n/ /k/</a:t>
            </a:r>
            <a:endParaRPr lang="en-US" sz="22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311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494" y="887984"/>
            <a:ext cx="8364593" cy="58888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hand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trunk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tent</a:t>
            </a:r>
            <a:endParaRPr lang="en-US" sz="6600" dirty="0" smtClean="0">
              <a:latin typeface="Century Gothic"/>
              <a:cs typeface="Century Gothic"/>
            </a:endParaRP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fast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dusk</a:t>
            </a:r>
          </a:p>
          <a:p>
            <a:pPr algn="ctr">
              <a:lnSpc>
                <a:spcPct val="90000"/>
              </a:lnSpc>
            </a:pPr>
            <a:r>
              <a:rPr lang="en-US" sz="6600" dirty="0" smtClean="0">
                <a:latin typeface="Century Gothic"/>
                <a:cs typeface="Century Gothic"/>
              </a:rPr>
              <a:t>lamp</a:t>
            </a:r>
            <a:endParaRPr lang="en-US" sz="6600" dirty="0" smtClean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766" y="677923"/>
            <a:ext cx="4440109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5972488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40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5856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 c in front of the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58304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9276" y="2000792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4221254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6075" y="2002958"/>
            <a:ext cx="17061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2245" y="2002958"/>
            <a:ext cx="17449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a.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77191" y="2002958"/>
            <a:ext cx="18064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83677" y="2000792"/>
            <a:ext cx="172218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906" y="2002958"/>
            <a:ext cx="17061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6261194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6075" y="2002958"/>
            <a:ext cx="17061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2245" y="2002958"/>
            <a:ext cx="17449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cl to a b 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77191" y="2002958"/>
            <a:ext cx="18064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83677" y="2000792"/>
            <a:ext cx="172218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906" y="2002958"/>
            <a:ext cx="17061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843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2933689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2990" y="2000792"/>
            <a:ext cx="17061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9159" y="2002958"/>
            <a:ext cx="17449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k to d 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105" y="2002958"/>
            <a:ext cx="18064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30591" y="2000792"/>
            <a:ext cx="172218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k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8719128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2990" y="2000792"/>
            <a:ext cx="17061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9159" y="2002958"/>
            <a:ext cx="17449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a to e 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105" y="2002958"/>
            <a:ext cx="18064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30591" y="2000792"/>
            <a:ext cx="172218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1341865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2990" y="2000792"/>
            <a:ext cx="17061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9159" y="2002958"/>
            <a:ext cx="17449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d to t 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105" y="2002958"/>
            <a:ext cx="18064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30591" y="2000792"/>
            <a:ext cx="172218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6671399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2990" y="2000792"/>
            <a:ext cx="17061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9159" y="2002958"/>
            <a:ext cx="17449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n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105" y="2002958"/>
            <a:ext cx="18064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30591" y="2000792"/>
            <a:ext cx="172218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706645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2990" y="2000792"/>
            <a:ext cx="17061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9159" y="2002958"/>
            <a:ext cx="17449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105" y="2002958"/>
            <a:ext cx="180648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30591" y="2000792"/>
            <a:ext cx="172218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2721552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3322" y="2000792"/>
            <a:ext cx="17061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9491" y="2000792"/>
            <a:ext cx="17449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9500" y="2000792"/>
            <a:ext cx="172218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0937455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3322" y="2000792"/>
            <a:ext cx="17061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9491" y="2000792"/>
            <a:ext cx="17449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an s in front of the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9500" y="2000792"/>
            <a:ext cx="172218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5897328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6580" y="2000792"/>
            <a:ext cx="17061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2749" y="2000792"/>
            <a:ext cx="17449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9877" y="2000792"/>
            <a:ext cx="172218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7695" y="2000792"/>
            <a:ext cx="172218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6413332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6580" y="2000792"/>
            <a:ext cx="17061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2749" y="2000792"/>
            <a:ext cx="17449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r to w.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9877" y="2000792"/>
            <a:ext cx="172218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7695" y="2000792"/>
            <a:ext cx="172218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9670468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6580" y="2000792"/>
            <a:ext cx="17061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w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2749" y="2000792"/>
            <a:ext cx="17449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7710" y="99225"/>
            <a:ext cx="691320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End Blends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9877" y="2000792"/>
            <a:ext cx="172218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7695" y="2000792"/>
            <a:ext cx="172218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675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9932826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rest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273" y="181416"/>
            <a:ext cx="5060770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Word Automaticity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0521601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dusk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6835465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hunting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96810172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drinking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0162175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sweated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9196422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pond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9903894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rent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52336894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bending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2801675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planting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7971516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buzzed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6903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</a:t>
            </a:r>
            <a:r>
              <a:rPr lang="en-US" sz="6800" dirty="0" err="1" smtClean="0">
                <a:latin typeface="Century Gothic"/>
                <a:cs typeface="Century Gothic"/>
              </a:rPr>
              <a:t>s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1034302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jump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9959466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brand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8448728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printing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2248267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asking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4671809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stuffed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45197175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and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2143009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bank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2253653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jumping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6198272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standing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2946726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it’s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3919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0095017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land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5895743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past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566938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771" y="246250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327" y="858507"/>
            <a:ext cx="888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explain when the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ending is used.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write words with –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ing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153" y="1508288"/>
            <a:ext cx="6296949" cy="5130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dirty="0" smtClean="0">
                <a:latin typeface="Century Gothic"/>
                <a:cs typeface="Century Gothic"/>
              </a:rPr>
              <a:t>		</a:t>
            </a:r>
            <a:endParaRPr lang="en-US" sz="6600" dirty="0">
              <a:latin typeface="Century Gothic"/>
              <a:cs typeface="Century Gothic"/>
            </a:endParaRPr>
          </a:p>
          <a:p>
            <a:r>
              <a:rPr lang="en-US" sz="6000" dirty="0" smtClean="0">
                <a:latin typeface="Century Gothic"/>
                <a:cs typeface="Century Gothic"/>
              </a:rPr>
              <a:t>1. ____________</a:t>
            </a:r>
          </a:p>
          <a:p>
            <a:r>
              <a:rPr lang="en-US" sz="6000" dirty="0" smtClean="0">
                <a:latin typeface="Century Gothic"/>
                <a:cs typeface="Century Gothic"/>
              </a:rPr>
              <a:t>2. ____________</a:t>
            </a:r>
          </a:p>
          <a:p>
            <a:r>
              <a:rPr lang="en-US" sz="6000" dirty="0" smtClean="0">
                <a:latin typeface="Century Gothic"/>
                <a:cs typeface="Century Gothic"/>
              </a:rPr>
              <a:t>3. ____________</a:t>
            </a:r>
          </a:p>
          <a:p>
            <a:r>
              <a:rPr lang="en-US" sz="6000" dirty="0" smtClean="0">
                <a:latin typeface="Century Gothic"/>
                <a:cs typeface="Century Gothic"/>
              </a:rPr>
              <a:t>4. ____________</a:t>
            </a:r>
          </a:p>
          <a:p>
            <a:r>
              <a:rPr lang="en-US" sz="6000" dirty="0" smtClean="0">
                <a:latin typeface="Century Gothic"/>
                <a:cs typeface="Century Gothic"/>
              </a:rPr>
              <a:t>5. ____________</a:t>
            </a:r>
            <a:endParaRPr lang="en-US" sz="6000" dirty="0" smtClean="0">
              <a:latin typeface="Century Gothic"/>
              <a:cs typeface="Century Gothic"/>
            </a:endParaRPr>
          </a:p>
          <a:p>
            <a:endParaRPr lang="en-US" sz="3200" b="1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					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9197" y="5429200"/>
            <a:ext cx="1102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Landing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Ending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Jumping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Buzzing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smelling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890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93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eat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7317" y="5736130"/>
            <a:ext cx="607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do you like to eat?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276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no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No, you can not go</a:t>
            </a:r>
            <a:r>
              <a:rPr lang="en-US" sz="2800" dirty="0">
                <a:latin typeface="Century Gothic"/>
                <a:cs typeface="Century Gothi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48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of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trunk has lots of stuff in it.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82862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under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7246" y="5736130"/>
            <a:ext cx="579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third dog hid under the bed.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812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who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088" y="5736130"/>
            <a:ext cx="58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Who is it?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936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6" y="2212981"/>
            <a:ext cx="8685673" cy="24406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There’s the skunk’s den!</a:t>
            </a:r>
            <a:endParaRPr lang="en-US" sz="5400" dirty="0" smtClean="0"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3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describe what possessive nouns are and how they are used.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the possessive noun: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625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</a:p>
          <a:p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4244181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6" y="1873656"/>
            <a:ext cx="8685673" cy="3313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_______ dog is lost.</a:t>
            </a:r>
          </a:p>
          <a:p>
            <a:pPr algn="ctr"/>
            <a:endParaRPr lang="en-US" sz="5400" dirty="0" smtClean="0">
              <a:latin typeface="Century Gothic"/>
              <a:cs typeface="Century Gothic"/>
            </a:endParaRP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This is ________ snack.</a:t>
            </a:r>
            <a:endParaRPr lang="en-US" sz="5400" dirty="0" smtClean="0"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321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Ask: How do I know if a word is a possessive noun?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2790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complete each sentence with a </a:t>
            </a:r>
            <a:r>
              <a:rPr lang="en-US" smtClean="0">
                <a:solidFill>
                  <a:srgbClr val="FF0000"/>
                </a:solidFill>
                <a:latin typeface="Century Gothic"/>
                <a:cs typeface="Century Gothic"/>
              </a:rPr>
              <a:t>possessive noun.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572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297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697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9407" y="355600"/>
            <a:ext cx="4233863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End Blends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15" y="6043898"/>
            <a:ext cx="9067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Have children practice connecting the letters s and t to the sounds /</a:t>
            </a:r>
            <a:r>
              <a:rPr lang="en-US" sz="1400" dirty="0" err="1" smtClean="0">
                <a:latin typeface="Century Gothic"/>
                <a:cs typeface="Century Gothic"/>
              </a:rPr>
              <a:t>st</a:t>
            </a:r>
            <a:r>
              <a:rPr lang="en-US" sz="1400" dirty="0" smtClean="0">
                <a:latin typeface="Century Gothic"/>
                <a:cs typeface="Century Gothic"/>
              </a:rPr>
              <a:t>/ by writing them.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Now do it with me. Say /</a:t>
            </a:r>
            <a:r>
              <a:rPr lang="en-US" sz="1400" dirty="0" err="1" smtClean="0">
                <a:latin typeface="Century Gothic"/>
                <a:cs typeface="Century Gothic"/>
              </a:rPr>
              <a:t>st</a:t>
            </a:r>
            <a:r>
              <a:rPr lang="en-US" sz="1400" dirty="0" smtClean="0">
                <a:latin typeface="Century Gothic"/>
                <a:cs typeface="Century Gothic"/>
              </a:rPr>
              <a:t>/ as I write the letters s and t. </a:t>
            </a:r>
          </a:p>
          <a:p>
            <a:pPr algn="ctr"/>
            <a:r>
              <a:rPr lang="en-US" sz="1400" dirty="0" smtClean="0">
                <a:latin typeface="Century Gothic"/>
                <a:cs typeface="Century Gothic"/>
              </a:rPr>
              <a:t>This time, write the letters s and t five times as you say the /</a:t>
            </a:r>
            <a:r>
              <a:rPr lang="en-US" sz="1400" dirty="0" err="1" smtClean="0">
                <a:latin typeface="Century Gothic"/>
                <a:cs typeface="Century Gothic"/>
              </a:rPr>
              <a:t>st</a:t>
            </a:r>
            <a:r>
              <a:rPr lang="en-US" sz="1400" dirty="0" smtClean="0">
                <a:latin typeface="Century Gothic"/>
                <a:cs typeface="Century Gothic"/>
              </a:rPr>
              <a:t>/ sounds. Repeat for </a:t>
            </a:r>
            <a:r>
              <a:rPr lang="en-US" sz="1400" dirty="0" err="1" smtClean="0">
                <a:latin typeface="Century Gothic"/>
                <a:cs typeface="Century Gothic"/>
              </a:rPr>
              <a:t>nk</a:t>
            </a:r>
            <a:r>
              <a:rPr lang="en-US" sz="1400" dirty="0" smtClean="0">
                <a:latin typeface="Century Gothic"/>
                <a:cs typeface="Century Gothic"/>
              </a:rPr>
              <a:t>, </a:t>
            </a:r>
            <a:r>
              <a:rPr lang="en-US" sz="1400" dirty="0" err="1" smtClean="0">
                <a:latin typeface="Century Gothic"/>
                <a:cs typeface="Century Gothic"/>
              </a:rPr>
              <a:t>nd</a:t>
            </a:r>
            <a:r>
              <a:rPr lang="en-US" sz="1400" dirty="0" smtClean="0">
                <a:latin typeface="Century Gothic"/>
                <a:cs typeface="Century Gothic"/>
              </a:rPr>
              <a:t>, </a:t>
            </a:r>
            <a:r>
              <a:rPr lang="en-US" sz="1400" dirty="0" err="1" smtClean="0">
                <a:latin typeface="Century Gothic"/>
                <a:cs typeface="Century Gothic"/>
              </a:rPr>
              <a:t>sk</a:t>
            </a:r>
            <a:r>
              <a:rPr lang="en-US" sz="1400" dirty="0" smtClean="0">
                <a:latin typeface="Century Gothic"/>
                <a:cs typeface="Century Gothic"/>
              </a:rPr>
              <a:t>, </a:t>
            </a:r>
            <a:r>
              <a:rPr lang="en-US" sz="1400" dirty="0" err="1" smtClean="0">
                <a:latin typeface="Century Gothic"/>
                <a:cs typeface="Century Gothic"/>
              </a:rPr>
              <a:t>mp</a:t>
            </a:r>
            <a:r>
              <a:rPr lang="en-US" sz="1400" dirty="0" smtClean="0">
                <a:latin typeface="Century Gothic"/>
                <a:cs typeface="Century Gothic"/>
              </a:rPr>
              <a:t>.</a:t>
            </a:r>
            <a:endParaRPr lang="en-US" sz="1400" dirty="0">
              <a:latin typeface="Century Gothic"/>
              <a:cs typeface="Century Gothic"/>
            </a:endParaRPr>
          </a:p>
        </p:txBody>
      </p:sp>
      <p:pic>
        <p:nvPicPr>
          <p:cNvPr id="6" name="Picture 5" descr="Screen Shot 2016-09-30 at 8.2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8" y="96638"/>
            <a:ext cx="1761220" cy="2317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847" y="2157896"/>
            <a:ext cx="86606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Century Gothic"/>
                <a:cs typeface="Century Gothic"/>
              </a:rPr>
              <a:t>st</a:t>
            </a:r>
            <a:r>
              <a:rPr lang="en-US" sz="4800" dirty="0" smtClean="0">
                <a:latin typeface="Century Gothic"/>
                <a:cs typeface="Century Gothic"/>
              </a:rPr>
              <a:t>				</a:t>
            </a:r>
            <a:r>
              <a:rPr lang="en-US" sz="4800" dirty="0" err="1" smtClean="0">
                <a:latin typeface="Century Gothic"/>
                <a:cs typeface="Century Gothic"/>
              </a:rPr>
              <a:t>st</a:t>
            </a:r>
            <a:r>
              <a:rPr lang="en-US" sz="4800" dirty="0" smtClean="0">
                <a:latin typeface="Century Gothic"/>
                <a:cs typeface="Century Gothic"/>
              </a:rPr>
              <a:t>				</a:t>
            </a:r>
            <a:r>
              <a:rPr lang="en-US" sz="4800" dirty="0" err="1" smtClean="0">
                <a:latin typeface="Century Gothic"/>
                <a:cs typeface="Century Gothic"/>
              </a:rPr>
              <a:t>st</a:t>
            </a:r>
            <a:r>
              <a:rPr lang="en-US" sz="4800" dirty="0" smtClean="0">
                <a:latin typeface="Century Gothic"/>
                <a:cs typeface="Century Gothic"/>
              </a:rPr>
              <a:t>				</a:t>
            </a:r>
            <a:r>
              <a:rPr lang="en-US" sz="4800" dirty="0" err="1" smtClean="0">
                <a:latin typeface="Century Gothic"/>
                <a:cs typeface="Century Gothic"/>
              </a:rPr>
              <a:t>st</a:t>
            </a:r>
            <a:r>
              <a:rPr lang="en-US" sz="4800" dirty="0" smtClean="0">
                <a:latin typeface="Century Gothic"/>
                <a:cs typeface="Century Gothic"/>
              </a:rPr>
              <a:t>				</a:t>
            </a:r>
            <a:r>
              <a:rPr lang="en-US" sz="4800" dirty="0" err="1" smtClean="0">
                <a:latin typeface="Century Gothic"/>
                <a:cs typeface="Century Gothic"/>
              </a:rPr>
              <a:t>st</a:t>
            </a:r>
            <a:endParaRPr lang="en-US" sz="4800" dirty="0" smtClean="0">
              <a:latin typeface="Century Gothic"/>
              <a:cs typeface="Century Gothic"/>
            </a:endParaRPr>
          </a:p>
          <a:p>
            <a:r>
              <a:rPr lang="en-US" sz="4800" dirty="0" err="1" smtClean="0">
                <a:latin typeface="Century Gothic"/>
                <a:cs typeface="Century Gothic"/>
              </a:rPr>
              <a:t>nk</a:t>
            </a:r>
            <a:r>
              <a:rPr lang="en-US" sz="4800" dirty="0" smtClean="0">
                <a:latin typeface="Century Gothic"/>
                <a:cs typeface="Century Gothic"/>
              </a:rPr>
              <a:t>			</a:t>
            </a:r>
            <a:r>
              <a:rPr lang="en-US" sz="4800" dirty="0" err="1" smtClean="0">
                <a:latin typeface="Century Gothic"/>
                <a:cs typeface="Century Gothic"/>
              </a:rPr>
              <a:t>nk</a:t>
            </a:r>
            <a:r>
              <a:rPr lang="en-US" sz="4800" dirty="0" smtClean="0">
                <a:latin typeface="Century Gothic"/>
                <a:cs typeface="Century Gothic"/>
              </a:rPr>
              <a:t>			</a:t>
            </a:r>
            <a:r>
              <a:rPr lang="en-US" sz="4800" dirty="0" err="1" smtClean="0">
                <a:latin typeface="Century Gothic"/>
                <a:cs typeface="Century Gothic"/>
              </a:rPr>
              <a:t>nk</a:t>
            </a:r>
            <a:r>
              <a:rPr lang="en-US" sz="4800" dirty="0" smtClean="0">
                <a:latin typeface="Century Gothic"/>
                <a:cs typeface="Century Gothic"/>
              </a:rPr>
              <a:t>			</a:t>
            </a:r>
            <a:r>
              <a:rPr lang="en-US" sz="4800" dirty="0" err="1" smtClean="0">
                <a:latin typeface="Century Gothic"/>
                <a:cs typeface="Century Gothic"/>
              </a:rPr>
              <a:t>nk</a:t>
            </a:r>
            <a:r>
              <a:rPr lang="en-US" sz="4800" dirty="0" smtClean="0">
                <a:latin typeface="Century Gothic"/>
                <a:cs typeface="Century Gothic"/>
              </a:rPr>
              <a:t>			</a:t>
            </a:r>
            <a:r>
              <a:rPr lang="en-US" sz="4800" dirty="0" err="1" smtClean="0">
                <a:latin typeface="Century Gothic"/>
                <a:cs typeface="Century Gothic"/>
              </a:rPr>
              <a:t>nk</a:t>
            </a:r>
            <a:endParaRPr lang="en-US" sz="4800" dirty="0" smtClean="0">
              <a:latin typeface="Century Gothic"/>
              <a:cs typeface="Century Gothic"/>
            </a:endParaRPr>
          </a:p>
          <a:p>
            <a:r>
              <a:rPr lang="en-US" sz="4800" dirty="0" err="1" smtClean="0">
                <a:latin typeface="Century Gothic"/>
                <a:cs typeface="Century Gothic"/>
              </a:rPr>
              <a:t>nd</a:t>
            </a:r>
            <a:r>
              <a:rPr lang="en-US" sz="4800" dirty="0" smtClean="0">
                <a:latin typeface="Century Gothic"/>
                <a:cs typeface="Century Gothic"/>
              </a:rPr>
              <a:t>			</a:t>
            </a:r>
            <a:r>
              <a:rPr lang="en-US" sz="4800" dirty="0" err="1" smtClean="0">
                <a:latin typeface="Century Gothic"/>
                <a:cs typeface="Century Gothic"/>
              </a:rPr>
              <a:t>nd</a:t>
            </a:r>
            <a:r>
              <a:rPr lang="en-US" sz="4800" dirty="0" smtClean="0">
                <a:latin typeface="Century Gothic"/>
                <a:cs typeface="Century Gothic"/>
              </a:rPr>
              <a:t>			</a:t>
            </a:r>
            <a:r>
              <a:rPr lang="en-US" sz="4800" dirty="0" err="1" smtClean="0">
                <a:latin typeface="Century Gothic"/>
                <a:cs typeface="Century Gothic"/>
              </a:rPr>
              <a:t>nd</a:t>
            </a:r>
            <a:r>
              <a:rPr lang="en-US" sz="4800" dirty="0" smtClean="0">
                <a:latin typeface="Century Gothic"/>
                <a:cs typeface="Century Gothic"/>
              </a:rPr>
              <a:t>			</a:t>
            </a:r>
            <a:r>
              <a:rPr lang="en-US" sz="4800" dirty="0" err="1" smtClean="0">
                <a:latin typeface="Century Gothic"/>
                <a:cs typeface="Century Gothic"/>
              </a:rPr>
              <a:t>nd</a:t>
            </a:r>
            <a:r>
              <a:rPr lang="en-US" sz="4800" dirty="0" smtClean="0">
                <a:latin typeface="Century Gothic"/>
                <a:cs typeface="Century Gothic"/>
              </a:rPr>
              <a:t>			</a:t>
            </a:r>
            <a:r>
              <a:rPr lang="en-US" sz="4800" dirty="0" err="1" smtClean="0">
                <a:latin typeface="Century Gothic"/>
                <a:cs typeface="Century Gothic"/>
              </a:rPr>
              <a:t>nd</a:t>
            </a:r>
            <a:endParaRPr lang="en-US" sz="4800" dirty="0" smtClean="0">
              <a:latin typeface="Century Gothic"/>
              <a:cs typeface="Century Gothic"/>
            </a:endParaRPr>
          </a:p>
          <a:p>
            <a:r>
              <a:rPr lang="en-US" sz="4800" dirty="0" err="1" smtClean="0">
                <a:latin typeface="Century Gothic"/>
                <a:cs typeface="Century Gothic"/>
              </a:rPr>
              <a:t>sk</a:t>
            </a:r>
            <a:r>
              <a:rPr lang="en-US" sz="4800" dirty="0" smtClean="0">
                <a:latin typeface="Century Gothic"/>
                <a:cs typeface="Century Gothic"/>
              </a:rPr>
              <a:t>			</a:t>
            </a:r>
            <a:r>
              <a:rPr lang="en-US" sz="4800" dirty="0" err="1" smtClean="0">
                <a:latin typeface="Century Gothic"/>
                <a:cs typeface="Century Gothic"/>
              </a:rPr>
              <a:t>sk</a:t>
            </a:r>
            <a:r>
              <a:rPr lang="en-US" sz="4800" dirty="0" smtClean="0">
                <a:latin typeface="Century Gothic"/>
                <a:cs typeface="Century Gothic"/>
              </a:rPr>
              <a:t>			</a:t>
            </a:r>
            <a:r>
              <a:rPr lang="en-US" sz="4800" dirty="0" err="1" smtClean="0">
                <a:latin typeface="Century Gothic"/>
                <a:cs typeface="Century Gothic"/>
              </a:rPr>
              <a:t>sk</a:t>
            </a:r>
            <a:r>
              <a:rPr lang="en-US" sz="4800" dirty="0" smtClean="0">
                <a:latin typeface="Century Gothic"/>
                <a:cs typeface="Century Gothic"/>
              </a:rPr>
              <a:t>			</a:t>
            </a:r>
            <a:r>
              <a:rPr lang="en-US" sz="4800" dirty="0" err="1" smtClean="0">
                <a:latin typeface="Century Gothic"/>
                <a:cs typeface="Century Gothic"/>
              </a:rPr>
              <a:t>sk</a:t>
            </a:r>
            <a:r>
              <a:rPr lang="en-US" sz="4800" dirty="0" smtClean="0">
                <a:latin typeface="Century Gothic"/>
                <a:cs typeface="Century Gothic"/>
              </a:rPr>
              <a:t>			</a:t>
            </a:r>
            <a:r>
              <a:rPr lang="en-US" sz="4800" dirty="0" err="1" smtClean="0">
                <a:latin typeface="Century Gothic"/>
                <a:cs typeface="Century Gothic"/>
              </a:rPr>
              <a:t>sk</a:t>
            </a:r>
            <a:endParaRPr lang="en-US" sz="4800" dirty="0" smtClean="0">
              <a:latin typeface="Century Gothic"/>
              <a:cs typeface="Century Gothic"/>
            </a:endParaRPr>
          </a:p>
          <a:p>
            <a:r>
              <a:rPr lang="en-US" sz="4800" dirty="0" err="1" smtClean="0">
                <a:latin typeface="Century Gothic"/>
                <a:cs typeface="Century Gothic"/>
              </a:rPr>
              <a:t>mp</a:t>
            </a:r>
            <a:r>
              <a:rPr lang="en-US" sz="4800" dirty="0" smtClean="0">
                <a:latin typeface="Century Gothic"/>
                <a:cs typeface="Century Gothic"/>
              </a:rPr>
              <a:t>		</a:t>
            </a:r>
            <a:r>
              <a:rPr lang="en-US" sz="4800" dirty="0" err="1" smtClean="0">
                <a:latin typeface="Century Gothic"/>
                <a:cs typeface="Century Gothic"/>
              </a:rPr>
              <a:t>mp</a:t>
            </a:r>
            <a:r>
              <a:rPr lang="en-US" sz="4800" dirty="0" smtClean="0">
                <a:latin typeface="Century Gothic"/>
                <a:cs typeface="Century Gothic"/>
              </a:rPr>
              <a:t>		</a:t>
            </a:r>
            <a:r>
              <a:rPr lang="en-US" sz="4800" dirty="0" err="1" smtClean="0">
                <a:latin typeface="Century Gothic"/>
                <a:cs typeface="Century Gothic"/>
              </a:rPr>
              <a:t>mp</a:t>
            </a:r>
            <a:r>
              <a:rPr lang="en-US" sz="4800" dirty="0" smtClean="0">
                <a:latin typeface="Century Gothic"/>
                <a:cs typeface="Century Gothic"/>
              </a:rPr>
              <a:t>		</a:t>
            </a:r>
            <a:r>
              <a:rPr lang="en-US" sz="4800" dirty="0" err="1" smtClean="0">
                <a:latin typeface="Century Gothic"/>
                <a:cs typeface="Century Gothic"/>
              </a:rPr>
              <a:t>mp</a:t>
            </a:r>
            <a:r>
              <a:rPr lang="en-US" sz="4800" dirty="0" smtClean="0">
                <a:latin typeface="Century Gothic"/>
                <a:cs typeface="Century Gothic"/>
              </a:rPr>
              <a:t>		</a:t>
            </a:r>
            <a:r>
              <a:rPr lang="en-US" sz="4800" dirty="0" err="1" smtClean="0">
                <a:latin typeface="Century Gothic"/>
                <a:cs typeface="Century Gothic"/>
              </a:rPr>
              <a:t>mp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954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499813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err="1" smtClean="0">
                <a:latin typeface="Century Gothic"/>
                <a:cs typeface="Century Gothic"/>
              </a:rPr>
              <a:t>pl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25179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err="1" smtClean="0">
                <a:latin typeface="Century Gothic"/>
                <a:cs typeface="Century Gothic"/>
              </a:rPr>
              <a:t>pl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82101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22337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3892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nd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4495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nd  </a:t>
            </a:r>
            <a:r>
              <a:rPr lang="en-US" sz="6800" dirty="0" err="1" smtClean="0">
                <a:latin typeface="Century Gothic"/>
                <a:cs typeface="Century Gothic"/>
              </a:rPr>
              <a:t>tr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45917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nd  </a:t>
            </a:r>
            <a:r>
              <a:rPr lang="en-US" sz="6800" dirty="0" err="1" smtClean="0">
                <a:latin typeface="Century Gothic"/>
                <a:cs typeface="Century Gothic"/>
              </a:rPr>
              <a:t>tr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3253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nd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nk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74778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nd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nk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800" dirty="0" smtClean="0">
              <a:latin typeface="Century Gothic"/>
              <a:cs typeface="Century Gothic"/>
            </a:endParaRPr>
          </a:p>
          <a:p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9888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90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v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46024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nd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nk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09371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nd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nk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m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5806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nd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nk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783257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nd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nk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38630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nd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nk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st  h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79476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nd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nk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st  </a:t>
            </a:r>
            <a:r>
              <a:rPr lang="en-US" sz="6800" dirty="0" err="1" smtClean="0">
                <a:latin typeface="Century Gothic"/>
                <a:cs typeface="Century Gothic"/>
              </a:rPr>
              <a:t>h</a:t>
            </a:r>
            <a:r>
              <a:rPr lang="en-US" sz="68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02155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nd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nk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st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83589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nd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nk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st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nt  w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261558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nd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nk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st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nt  w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11908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nd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nk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st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nt  w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5833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90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v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5449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241770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nd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nk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st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nt  w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6230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611085"/>
            <a:ext cx="89184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 n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st  s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  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pl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nd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nk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nt</a:t>
            </a:r>
          </a:p>
          <a:p>
            <a:endParaRPr lang="en-US" sz="68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m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st  h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nt  w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sk</a:t>
            </a:r>
            <a:endParaRPr lang="en-US" sz="6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35936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40" y="506055"/>
            <a:ext cx="9077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sp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070" y="133675"/>
            <a:ext cx="2702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61462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40" y="506055"/>
            <a:ext cx="9077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sp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sk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070" y="133675"/>
            <a:ext cx="2702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2628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40" y="506055"/>
            <a:ext cx="9077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sp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sk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</a:t>
            </a:r>
          </a:p>
          <a:p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070" y="133675"/>
            <a:ext cx="2702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40151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40" y="506055"/>
            <a:ext cx="90771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sp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sk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070" y="133675"/>
            <a:ext cx="2702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751423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40" y="506055"/>
            <a:ext cx="90771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sp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sk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   </a:t>
            </a:r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mp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070" y="133675"/>
            <a:ext cx="2702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51123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40" y="506055"/>
            <a:ext cx="9077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sp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sk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   </a:t>
            </a:r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mp 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</a:p>
          <a:p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070" y="133675"/>
            <a:ext cx="2702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150969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40" y="506055"/>
            <a:ext cx="9077160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sp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sk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   </a:t>
            </a:r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mp 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bl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nk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070" y="133675"/>
            <a:ext cx="2702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36358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40" y="506055"/>
            <a:ext cx="9077160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sp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sk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   </a:t>
            </a:r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mp 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bl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nk  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sk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070" y="133675"/>
            <a:ext cx="2702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4018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90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v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5449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0668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43116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94091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40" y="506055"/>
            <a:ext cx="907716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sp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sk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   </a:t>
            </a:r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mp 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bl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nk  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sk    sp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</a:p>
          <a:p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070" y="133675"/>
            <a:ext cx="2702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3817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40" y="506055"/>
            <a:ext cx="907716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sp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sk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   </a:t>
            </a:r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mp 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bl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nk  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sk    sp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070" y="133675"/>
            <a:ext cx="2702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89892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40" y="506055"/>
            <a:ext cx="907716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sp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sk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   </a:t>
            </a:r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mp 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bl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nk  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sk    sp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st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070" y="133675"/>
            <a:ext cx="2702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9340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40" y="506055"/>
            <a:ext cx="907716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cr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600" dirty="0" smtClean="0">
                <a:latin typeface="Century Gothic"/>
                <a:cs typeface="Century Gothic"/>
              </a:rPr>
              <a:t>sp  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600" dirty="0" smtClean="0">
                <a:latin typeface="Century Gothic"/>
                <a:cs typeface="Century Gothic"/>
              </a:rPr>
              <a:t>sk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mp   </a:t>
            </a:r>
            <a:r>
              <a:rPr lang="en-US" sz="6800" dirty="0" smtClean="0">
                <a:latin typeface="Century Gothic"/>
                <a:cs typeface="Century Gothic"/>
              </a:rPr>
              <a:t>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mp 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800" dirty="0" smtClean="0">
                <a:latin typeface="Century Gothic"/>
                <a:cs typeface="Century Gothic"/>
              </a:rPr>
              <a:t>mp  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bl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</a:t>
            </a:r>
            <a:r>
              <a:rPr lang="en-US" sz="6800" dirty="0" smtClean="0">
                <a:latin typeface="Century Gothic"/>
                <a:cs typeface="Century Gothic"/>
              </a:rPr>
              <a:t>nk    d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sk    sp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800" dirty="0" smtClean="0">
                <a:latin typeface="Century Gothic"/>
                <a:cs typeface="Century Gothic"/>
              </a:rPr>
              <a:t>nt  </a:t>
            </a:r>
          </a:p>
          <a:p>
            <a:endParaRPr lang="en-US" sz="3200" dirty="0">
              <a:latin typeface="Century Gothic"/>
              <a:cs typeface="Century Gothic"/>
            </a:endParaRPr>
          </a:p>
          <a:p>
            <a:r>
              <a:rPr lang="en-US" sz="6800" dirty="0" smtClean="0">
                <a:latin typeface="Century Gothic"/>
                <a:cs typeface="Century Gothic"/>
              </a:rPr>
              <a:t>cl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mp  tr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800" dirty="0" smtClean="0">
                <a:latin typeface="Century Gothic"/>
                <a:cs typeface="Century Gothic"/>
              </a:rPr>
              <a:t>st    st</a:t>
            </a:r>
            <a:r>
              <a:rPr lang="en-US" sz="6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</a:t>
            </a:r>
            <a:r>
              <a:rPr lang="en-US" sz="6800" dirty="0" smtClean="0">
                <a:latin typeface="Century Gothic"/>
                <a:cs typeface="Century Gothic"/>
              </a:rPr>
              <a:t>nd</a:t>
            </a:r>
            <a:endParaRPr lang="en-US" sz="68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070" y="133675"/>
            <a:ext cx="2702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7684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3" y="138923"/>
            <a:ext cx="9077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An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77269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3" y="138923"/>
            <a:ext cx="9077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An ant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4206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3" y="138923"/>
            <a:ext cx="9077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An ant is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93832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3" y="138923"/>
            <a:ext cx="9077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An ant is not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59557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3" y="138923"/>
            <a:ext cx="9077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An ant is not fast.</a:t>
            </a:r>
          </a:p>
          <a:p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64793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3" y="138923"/>
            <a:ext cx="9077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An ant is not fast.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108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5772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v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8220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0668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43116" y="2024735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138950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3" y="138923"/>
            <a:ext cx="9077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An ant is not fast.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Is the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937143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3" y="138923"/>
            <a:ext cx="9077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An ant is not fast.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Is the test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843740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3" y="138923"/>
            <a:ext cx="9077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An ant is not fast.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Is the test on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22204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3" y="138923"/>
            <a:ext cx="9077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An ant is not fast.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Is the test on the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66788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3" y="138923"/>
            <a:ext cx="907716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An ant is not fast.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Is the test on the desk?</a:t>
            </a:r>
          </a:p>
          <a:p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991783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3" y="138923"/>
            <a:ext cx="90771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An ant is not fast.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Is the test on the desk?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The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68488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3" y="138923"/>
            <a:ext cx="90771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An ant is not fast.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Is the test on the desk?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The skunk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6780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3" y="138923"/>
            <a:ext cx="90771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An ant is not fast.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Is the test on the desk?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The skunk is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41761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3" y="138923"/>
            <a:ext cx="90771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An ant is not fast.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Is the test on the desk?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The skunk is in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852352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3" y="138923"/>
            <a:ext cx="90771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An ant is not fast.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Is the test on the desk?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The skunk is in the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058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353225"/>
            <a:ext cx="59167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Blending Words with  End Blends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90" y="2019889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h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84327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23" y="138923"/>
            <a:ext cx="907716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latin typeface="Century Gothic"/>
                <a:cs typeface="Century Gothic"/>
              </a:rPr>
              <a:t>An ant is not fast.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Is the test on the desk?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7000" dirty="0" smtClean="0">
                <a:latin typeface="Century Gothic"/>
                <a:cs typeface="Century Gothic"/>
              </a:rPr>
              <a:t>The skunk is in the tent!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441366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Spelling / Dictation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5970" y="1132060"/>
            <a:ext cx="4112525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1.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2.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3.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4.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5. 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3172" y="1823969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89179" y="1823969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30757" y="1823969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273172" y="2632658"/>
            <a:ext cx="2207686" cy="718367"/>
            <a:chOff x="3256125" y="1823969"/>
            <a:chExt cx="2207686" cy="718367"/>
          </a:xfrm>
        </p:grpSpPr>
        <p:sp>
          <p:nvSpPr>
            <p:cNvPr id="9" name="Rectangle 8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3172" y="3435873"/>
            <a:ext cx="2207686" cy="718367"/>
            <a:chOff x="3256125" y="1823969"/>
            <a:chExt cx="2207686" cy="718367"/>
          </a:xfrm>
        </p:grpSpPr>
        <p:sp>
          <p:nvSpPr>
            <p:cNvPr id="13" name="Rectangle 12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73172" y="4275603"/>
            <a:ext cx="2207686" cy="718367"/>
            <a:chOff x="3256125" y="1823969"/>
            <a:chExt cx="2207686" cy="718367"/>
          </a:xfrm>
        </p:grpSpPr>
        <p:sp>
          <p:nvSpPr>
            <p:cNvPr id="17" name="Rectangle 16"/>
            <p:cNvSpPr/>
            <p:nvPr/>
          </p:nvSpPr>
          <p:spPr>
            <a:xfrm>
              <a:off x="3256125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89179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30757" y="1823969"/>
              <a:ext cx="733054" cy="7183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273172" y="5118385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006226" y="5118385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47804" y="5118385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64594" y="5748021"/>
            <a:ext cx="668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send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fast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sink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lend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past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63811" y="1823969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80858" y="2632658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80858" y="3435873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80858" y="4275603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63811" y="5118385"/>
            <a:ext cx="733054" cy="718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2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456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eat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7317" y="5736130"/>
            <a:ext cx="6078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What do you like to eat?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1503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no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No, you can not go</a:t>
            </a:r>
            <a:r>
              <a:rPr lang="en-US" sz="2800" dirty="0">
                <a:latin typeface="Century Gothic"/>
                <a:cs typeface="Century Gothi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605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of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970" y="5736130"/>
            <a:ext cx="516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trunk has lots of stuff in it.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851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under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7246" y="5736130"/>
            <a:ext cx="579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The third dog hid under the bed.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2961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who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4088" y="5736130"/>
            <a:ext cx="589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Who is it?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8849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938" y="448536"/>
            <a:ext cx="9058062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6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What do you like to </a:t>
            </a:r>
            <a:r>
              <a:rPr lang="en-US" sz="4800" b="1" dirty="0" smtClean="0">
                <a:latin typeface="Century Gothic"/>
                <a:cs typeface="Century Gothic"/>
              </a:rPr>
              <a:t>eat</a:t>
            </a:r>
            <a:r>
              <a:rPr lang="en-US" sz="4800" dirty="0" smtClean="0">
                <a:latin typeface="Century Gothic"/>
                <a:cs typeface="Century Gothic"/>
              </a:rPr>
              <a:t>?</a:t>
            </a:r>
          </a:p>
          <a:p>
            <a:pPr marL="1371600" indent="-1371600">
              <a:buAutoNum type="arabicPeriod"/>
            </a:pPr>
            <a:r>
              <a:rPr lang="en-US" sz="4800" b="1" dirty="0" smtClean="0">
                <a:latin typeface="Century Gothic"/>
                <a:cs typeface="Century Gothic"/>
              </a:rPr>
              <a:t>No</a:t>
            </a:r>
            <a:r>
              <a:rPr lang="en-US" sz="4800" dirty="0" smtClean="0">
                <a:latin typeface="Century Gothic"/>
                <a:cs typeface="Century Gothic"/>
              </a:rPr>
              <a:t>, you can not go.</a:t>
            </a:r>
          </a:p>
          <a:p>
            <a:pPr marL="1371600" indent="-1371600">
              <a:buAutoNum type="arabicPeriod"/>
            </a:pPr>
            <a:r>
              <a:rPr lang="en-US" sz="4800" b="1" dirty="0" smtClean="0">
                <a:latin typeface="Century Gothic"/>
                <a:cs typeface="Century Gothic"/>
              </a:rPr>
              <a:t> </a:t>
            </a:r>
            <a:r>
              <a:rPr lang="en-US" sz="4800" dirty="0" smtClean="0">
                <a:latin typeface="Century Gothic"/>
                <a:cs typeface="Century Gothic"/>
              </a:rPr>
              <a:t>The trunk has lots </a:t>
            </a:r>
            <a:r>
              <a:rPr lang="en-US" sz="4800" b="1" dirty="0" smtClean="0">
                <a:latin typeface="Century Gothic"/>
                <a:cs typeface="Century Gothic"/>
              </a:rPr>
              <a:t>of</a:t>
            </a:r>
            <a:r>
              <a:rPr lang="en-US" sz="4800" dirty="0" smtClean="0">
                <a:latin typeface="Century Gothic"/>
                <a:cs typeface="Century Gothic"/>
              </a:rPr>
              <a:t> stuff in it.</a:t>
            </a:r>
          </a:p>
          <a:p>
            <a:pPr marL="1371600" indent="-13716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The dog hid </a:t>
            </a:r>
            <a:r>
              <a:rPr lang="en-US" sz="4800" b="1" dirty="0" smtClean="0">
                <a:latin typeface="Century Gothic"/>
                <a:cs typeface="Century Gothic"/>
              </a:rPr>
              <a:t>under</a:t>
            </a:r>
            <a:r>
              <a:rPr lang="en-US" sz="4800" dirty="0" smtClean="0">
                <a:latin typeface="Century Gothic"/>
                <a:cs typeface="Century Gothic"/>
              </a:rPr>
              <a:t> the bed.</a:t>
            </a:r>
          </a:p>
          <a:p>
            <a:pPr marL="1371600" indent="-1371600">
              <a:buAutoNum type="arabicPeriod"/>
            </a:pPr>
            <a:r>
              <a:rPr lang="en-US" sz="4800" b="1" dirty="0" smtClean="0">
                <a:latin typeface="Century Gothic"/>
                <a:cs typeface="Century Gothic"/>
              </a:rPr>
              <a:t>Who </a:t>
            </a:r>
            <a:r>
              <a:rPr lang="en-US" sz="4800" dirty="0" smtClean="0">
                <a:latin typeface="Century Gothic"/>
                <a:cs typeface="Century Gothic"/>
              </a:rPr>
              <a:t>is it?</a:t>
            </a:r>
          </a:p>
          <a:p>
            <a:pPr marL="1371600" indent="-1371600">
              <a:buAutoNum type="arabicPeriod"/>
            </a:pPr>
            <a:endParaRPr lang="en-US" sz="6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111" y="99084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528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680" y="158760"/>
            <a:ext cx="3709822" cy="5681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797" y="2212981"/>
            <a:ext cx="8347098" cy="3277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Century Gothic"/>
                <a:cs typeface="Century Gothic"/>
              </a:rPr>
              <a:t>Meg’s</a:t>
            </a:r>
            <a:r>
              <a:rPr lang="en-US" sz="5400" dirty="0" smtClean="0">
                <a:latin typeface="Century Gothic"/>
                <a:cs typeface="Century Gothic"/>
              </a:rPr>
              <a:t> dog is wet!</a:t>
            </a:r>
          </a:p>
          <a:p>
            <a:pPr algn="ctr"/>
            <a:endParaRPr lang="en-US" sz="5400" dirty="0" smtClean="0">
              <a:latin typeface="Century Gothic"/>
              <a:cs typeface="Century Gothic"/>
            </a:endParaRP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The </a:t>
            </a:r>
            <a:r>
              <a:rPr lang="en-US" sz="5400" b="1" dirty="0" smtClean="0">
                <a:latin typeface="Century Gothic"/>
                <a:cs typeface="Century Gothic"/>
              </a:rPr>
              <a:t>dog’s</a:t>
            </a:r>
            <a:r>
              <a:rPr lang="en-US" sz="5400" dirty="0" smtClean="0">
                <a:latin typeface="Century Gothic"/>
                <a:cs typeface="Century Gothic"/>
              </a:rPr>
              <a:t> bed is red.</a:t>
            </a:r>
          </a:p>
          <a:p>
            <a:pPr algn="ctr"/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3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Writers use an apostrophe and the letter s at the end of many nouns to say that someone or something owns something.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2070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Meg’s and dog’s are possessive nouns.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In the first sentence the dog belongs to Meg.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In the second sentence the bed belongs to the dog.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Curved Down Arrow 5"/>
          <p:cNvSpPr/>
          <p:nvPr/>
        </p:nvSpPr>
        <p:spPr>
          <a:xfrm flipH="1">
            <a:off x="2539929" y="2100606"/>
            <a:ext cx="1932533" cy="58244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flipH="1">
            <a:off x="3217503" y="3713881"/>
            <a:ext cx="1932533" cy="58244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4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5331</Words>
  <Application>Microsoft Macintosh PowerPoint</Application>
  <PresentationFormat>On-screen Show (4:3)</PresentationFormat>
  <Paragraphs>1629</Paragraphs>
  <Slides>381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381</vt:i4>
      </vt:variant>
    </vt:vector>
  </HeadingPairs>
  <TitlesOfParts>
    <vt:vector size="38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Datus Thorup</cp:lastModifiedBy>
  <cp:revision>34</cp:revision>
  <dcterms:created xsi:type="dcterms:W3CDTF">2016-10-01T02:18:15Z</dcterms:created>
  <dcterms:modified xsi:type="dcterms:W3CDTF">2016-10-02T17:22:41Z</dcterms:modified>
</cp:coreProperties>
</file>