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2" r:id="rId4"/>
    <p:sldId id="257" r:id="rId5"/>
    <p:sldId id="265" r:id="rId6"/>
    <p:sldId id="273" r:id="rId7"/>
    <p:sldId id="266" r:id="rId8"/>
    <p:sldId id="270" r:id="rId9"/>
    <p:sldId id="271" r:id="rId10"/>
    <p:sldId id="259" r:id="rId11"/>
    <p:sldId id="261" r:id="rId12"/>
    <p:sldId id="269" r:id="rId13"/>
    <p:sldId id="268" r:id="rId14"/>
    <p:sldId id="267" r:id="rId15"/>
    <p:sldId id="262" r:id="rId16"/>
    <p:sldId id="274" r:id="rId17"/>
    <p:sldId id="260" r:id="rId18"/>
    <p:sldId id="263" r:id="rId19"/>
    <p:sldId id="275" r:id="rId20"/>
    <p:sldId id="26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4D57-DF1F-46F0-A4E4-8A02F380D76D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15C63-10D5-420F-B68A-5863CC4B34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4D57-DF1F-46F0-A4E4-8A02F380D76D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15C63-10D5-420F-B68A-5863CC4B34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4D57-DF1F-46F0-A4E4-8A02F380D76D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15C63-10D5-420F-B68A-5863CC4B34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4D57-DF1F-46F0-A4E4-8A02F380D76D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15C63-10D5-420F-B68A-5863CC4B34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4D57-DF1F-46F0-A4E4-8A02F380D76D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15C63-10D5-420F-B68A-5863CC4B34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4D57-DF1F-46F0-A4E4-8A02F380D76D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15C63-10D5-420F-B68A-5863CC4B34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4D57-DF1F-46F0-A4E4-8A02F380D76D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15C63-10D5-420F-B68A-5863CC4B34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4D57-DF1F-46F0-A4E4-8A02F380D76D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F15C63-10D5-420F-B68A-5863CC4B34B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4D57-DF1F-46F0-A4E4-8A02F380D76D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15C63-10D5-420F-B68A-5863CC4B34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4D57-DF1F-46F0-A4E4-8A02F380D76D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6F15C63-10D5-420F-B68A-5863CC4B34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7474D57-DF1F-46F0-A4E4-8A02F380D76D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15C63-10D5-420F-B68A-5863CC4B34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7474D57-DF1F-46F0-A4E4-8A02F380D76D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6F15C63-10D5-420F-B68A-5863CC4B34B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3600"/>
            <a:ext cx="8105336" cy="2301240"/>
          </a:xfrm>
        </p:spPr>
        <p:txBody>
          <a:bodyPr/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/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dirty="0" smtClean="0">
                <a:latin typeface="Comic Sans MS" panose="030F0702030302020204" pitchFamily="66" charset="0"/>
              </a:rPr>
              <a:t>Subtraction Review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sz="3200" b="0" dirty="0" smtClean="0"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Unit 2</a:t>
            </a:r>
            <a:endParaRPr lang="en-US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4267200"/>
            <a:ext cx="2456553" cy="239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93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36576" indent="0" algn="ctr">
              <a:buNone/>
            </a:pPr>
            <a:r>
              <a:rPr lang="en-US" sz="4400" dirty="0" smtClean="0">
                <a:latin typeface="Comic Sans MS" panose="030F0702030302020204" pitchFamily="66" charset="0"/>
              </a:rPr>
              <a:t>What is the difference?</a:t>
            </a:r>
          </a:p>
          <a:p>
            <a:pPr marL="36576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r>
              <a:rPr lang="en-US" sz="4800" b="1" dirty="0" smtClean="0">
                <a:latin typeface="Comic Sans MS" panose="030F0702030302020204" pitchFamily="66" charset="0"/>
              </a:rPr>
              <a:t>10</a:t>
            </a:r>
          </a:p>
          <a:p>
            <a:pPr marL="36576" indent="0" algn="ctr">
              <a:buNone/>
            </a:pPr>
            <a:r>
              <a:rPr lang="en-US" sz="4800" b="1" dirty="0" smtClean="0">
                <a:latin typeface="Comic Sans MS" panose="030F0702030302020204" pitchFamily="66" charset="0"/>
              </a:rPr>
              <a:t>-5</a:t>
            </a:r>
          </a:p>
          <a:p>
            <a:pPr marL="36576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-2819400" y="1876732"/>
            <a:ext cx="11430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-3200400" y="2567448"/>
            <a:ext cx="11430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720281" y="4210664"/>
            <a:ext cx="1676400" cy="221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-2729681" y="4195916"/>
            <a:ext cx="1066800" cy="11712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505200" y="4456143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Comic Sans MS" panose="030F0702030302020204" pitchFamily="66" charset="0"/>
              </a:rPr>
              <a:t>5</a:t>
            </a:r>
            <a:endParaRPr lang="en-US" sz="4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661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467600" cy="5440363"/>
          </a:xfrm>
        </p:spPr>
        <p:txBody>
          <a:bodyPr/>
          <a:lstStyle/>
          <a:p>
            <a:pPr marL="36576" indent="0" algn="ctr">
              <a:buNone/>
            </a:pPr>
            <a:r>
              <a:rPr lang="en-US" sz="4400" dirty="0" smtClean="0">
                <a:latin typeface="Comic Sans MS" panose="030F0702030302020204" pitchFamily="66" charset="0"/>
              </a:rPr>
              <a:t>How many more      are there?</a:t>
            </a:r>
          </a:p>
          <a:p>
            <a:pPr marL="36576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-2819400" y="1876732"/>
            <a:ext cx="11430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-3200400" y="2567448"/>
            <a:ext cx="11430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0248900" y="1408471"/>
            <a:ext cx="1676400" cy="221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-2729681" y="4195916"/>
            <a:ext cx="1066800" cy="11712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42668" y="4781550"/>
            <a:ext cx="2933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Comic Sans MS" panose="030F0702030302020204" pitchFamily="66" charset="0"/>
              </a:rPr>
              <a:t>8-5= </a:t>
            </a:r>
            <a:endParaRPr lang="en-US" sz="5400" b="1" dirty="0">
              <a:latin typeface="Comic Sans MS" panose="030F0702030302020204" pitchFamily="66" charset="0"/>
            </a:endParaRPr>
          </a:p>
        </p:txBody>
      </p:sp>
      <p:sp>
        <p:nvSpPr>
          <p:cNvPr id="2" name="5-Point Star 1"/>
          <p:cNvSpPr/>
          <p:nvPr/>
        </p:nvSpPr>
        <p:spPr>
          <a:xfrm>
            <a:off x="5396681" y="685800"/>
            <a:ext cx="752168" cy="6858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4699820" y="2585883"/>
            <a:ext cx="752168" cy="6858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3810000" y="2605548"/>
            <a:ext cx="752168" cy="6858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2895600" y="2585883"/>
            <a:ext cx="752168" cy="6858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1981200" y="2585883"/>
            <a:ext cx="752168" cy="6858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990600" y="2567448"/>
            <a:ext cx="752168" cy="6858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7391400" y="2552700"/>
            <a:ext cx="752168" cy="6858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6453649" y="2552700"/>
            <a:ext cx="752168" cy="6858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5582265" y="2585883"/>
            <a:ext cx="752168" cy="6858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980768" y="3672655"/>
            <a:ext cx="685800" cy="819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Connector 21"/>
          <p:cNvSpPr/>
          <p:nvPr/>
        </p:nvSpPr>
        <p:spPr>
          <a:xfrm>
            <a:off x="4733004" y="3672655"/>
            <a:ext cx="685800" cy="819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Connector 22"/>
          <p:cNvSpPr/>
          <p:nvPr/>
        </p:nvSpPr>
        <p:spPr>
          <a:xfrm>
            <a:off x="1981200" y="3672655"/>
            <a:ext cx="685800" cy="819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/>
          <p:cNvSpPr/>
          <p:nvPr/>
        </p:nvSpPr>
        <p:spPr>
          <a:xfrm>
            <a:off x="2961968" y="3672655"/>
            <a:ext cx="685800" cy="819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Connector 24"/>
          <p:cNvSpPr/>
          <p:nvPr/>
        </p:nvSpPr>
        <p:spPr>
          <a:xfrm>
            <a:off x="3876368" y="3672655"/>
            <a:ext cx="685800" cy="81915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Point Star 25"/>
          <p:cNvSpPr/>
          <p:nvPr/>
        </p:nvSpPr>
        <p:spPr>
          <a:xfrm>
            <a:off x="4043515" y="4888639"/>
            <a:ext cx="752168" cy="685800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594486" y="4765736"/>
            <a:ext cx="19676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Comic Sans MS" panose="030F0702030302020204" pitchFamily="66" charset="0"/>
              </a:rPr>
              <a:t>3</a:t>
            </a:r>
            <a:r>
              <a:rPr lang="en-US" sz="5400" b="1" dirty="0" smtClean="0">
                <a:latin typeface="Comic Sans MS" panose="030F0702030302020204" pitchFamily="66" charset="0"/>
              </a:rPr>
              <a:t> </a:t>
            </a:r>
            <a:endParaRPr lang="en-US" sz="5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45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Which number sentence solves the problem? There are 9 pencils in a box. 6 pencils are brown. The rest are yellow. How many pencils are yellow?</a:t>
            </a:r>
          </a:p>
          <a:p>
            <a:pPr marL="36576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r>
              <a:rPr lang="en-US" sz="3200" b="1" dirty="0" smtClean="0">
                <a:latin typeface="Comic Sans MS" panose="030F0702030302020204" pitchFamily="66" charset="0"/>
              </a:rPr>
              <a:t>1. 8 + 8 = 16</a:t>
            </a:r>
          </a:p>
          <a:p>
            <a:pPr marL="36576" indent="0" algn="ctr">
              <a:buNone/>
            </a:pPr>
            <a:r>
              <a:rPr lang="en-US" sz="3200" b="1" dirty="0" smtClean="0">
                <a:latin typeface="Comic Sans MS" panose="030F0702030302020204" pitchFamily="66" charset="0"/>
              </a:rPr>
              <a:t>2. 6 – 3 = 3</a:t>
            </a:r>
          </a:p>
          <a:p>
            <a:pPr marL="36576" indent="0" algn="ctr">
              <a:buNone/>
            </a:pPr>
            <a:r>
              <a:rPr lang="en-US" sz="3200" b="1" dirty="0" smtClean="0">
                <a:latin typeface="Comic Sans MS" panose="030F0702030302020204" pitchFamily="66" charset="0"/>
              </a:rPr>
              <a:t>3. 9 – 6 = 3</a:t>
            </a:r>
          </a:p>
          <a:p>
            <a:pPr marL="36576" indent="0" algn="ctr">
              <a:buNone/>
            </a:pPr>
            <a:r>
              <a:rPr lang="en-US" sz="3200" b="1" dirty="0" smtClean="0">
                <a:latin typeface="Comic Sans MS" panose="030F0702030302020204" pitchFamily="66" charset="0"/>
              </a:rPr>
              <a:t>4. 7 – 2 = 5</a:t>
            </a:r>
          </a:p>
          <a:p>
            <a:pPr marL="36576" indent="0" algn="ctr">
              <a:buNone/>
            </a:pPr>
            <a:endParaRPr lang="en-US" sz="5400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-2819400" y="1876732"/>
            <a:ext cx="11430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-3200400" y="2567448"/>
            <a:ext cx="11430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-2196281" y="1219200"/>
            <a:ext cx="1219200" cy="221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-2729681" y="4195916"/>
            <a:ext cx="1066800" cy="11712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458497" y="582762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Comic Sans MS" panose="030F0702030302020204" pitchFamily="66" charset="0"/>
              </a:rPr>
              <a:t>#3</a:t>
            </a:r>
            <a:endParaRPr lang="en-US" sz="4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59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36576" indent="0" algn="ctr">
              <a:buNone/>
            </a:pPr>
            <a:r>
              <a:rPr lang="en-US" sz="44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What is the difference?</a:t>
            </a:r>
          </a:p>
          <a:p>
            <a:pPr marL="36576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sz="4800" b="1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r>
              <a:rPr lang="en-US" sz="5400" dirty="0" smtClean="0">
                <a:latin typeface="Comic Sans MS" panose="030F0702030302020204" pitchFamily="66" charset="0"/>
              </a:rPr>
              <a:t>= 5 - 2</a:t>
            </a:r>
          </a:p>
          <a:p>
            <a:pPr marL="36576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-2819400" y="1876732"/>
            <a:ext cx="11430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-3200400" y="2567448"/>
            <a:ext cx="11430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905000" y="3581400"/>
            <a:ext cx="1219200" cy="221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-2729681" y="4195916"/>
            <a:ext cx="1066800" cy="11712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76600" y="4951685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Comic Sans MS" panose="030F0702030302020204" pitchFamily="66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6087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txBody>
          <a:bodyPr/>
          <a:lstStyle/>
          <a:p>
            <a:pPr marL="36576" indent="0" algn="ctr">
              <a:buNone/>
            </a:pPr>
            <a:r>
              <a:rPr lang="en-US" sz="44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Which shows a way to take apart 8?</a:t>
            </a:r>
          </a:p>
          <a:p>
            <a:pPr marL="36576" indent="0" algn="ctr">
              <a:buNone/>
            </a:pPr>
            <a:r>
              <a:rPr lang="en-US" sz="4400" dirty="0" smtClean="0">
                <a:latin typeface="Comic Sans MS" panose="030F0702030302020204" pitchFamily="66" charset="0"/>
              </a:rPr>
              <a:t>1. 8 – 3 = 5</a:t>
            </a:r>
          </a:p>
          <a:p>
            <a:pPr marL="36576" indent="0" algn="ctr">
              <a:buNone/>
            </a:pPr>
            <a:r>
              <a:rPr lang="en-US" sz="4400" dirty="0" smtClean="0">
                <a:latin typeface="Comic Sans MS" panose="030F0702030302020204" pitchFamily="66" charset="0"/>
              </a:rPr>
              <a:t>2. 10 – 8 = 2</a:t>
            </a:r>
          </a:p>
          <a:p>
            <a:pPr marL="36576" indent="0" algn="ctr">
              <a:buNone/>
            </a:pPr>
            <a:r>
              <a:rPr lang="en-US" sz="4400" dirty="0" smtClean="0">
                <a:latin typeface="Comic Sans MS" panose="030F0702030302020204" pitchFamily="66" charset="0"/>
              </a:rPr>
              <a:t>3. 10 – 2 = 8</a:t>
            </a:r>
          </a:p>
          <a:p>
            <a:pPr marL="36576" indent="0" algn="ctr">
              <a:buNone/>
            </a:pPr>
            <a:r>
              <a:rPr lang="en-US" sz="4400" dirty="0" smtClean="0">
                <a:latin typeface="Comic Sans MS" panose="030F0702030302020204" pitchFamily="66" charset="0"/>
              </a:rPr>
              <a:t>4. 9 + 1 = 10</a:t>
            </a:r>
          </a:p>
          <a:p>
            <a:pPr marL="36576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ctr">
              <a:buFont typeface="Courier New" panose="02070309020205020404" pitchFamily="49" charset="0"/>
              <a:buChar char="o"/>
            </a:pPr>
            <a:endParaRPr lang="en-US" sz="4800" b="1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sz="4800" b="1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-2819400" y="1876732"/>
            <a:ext cx="11430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-3200400" y="2567448"/>
            <a:ext cx="11430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-3086100" y="914400"/>
            <a:ext cx="1676400" cy="221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-2729681" y="4195916"/>
            <a:ext cx="1066800" cy="11712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556819" y="55626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Comic Sans MS" panose="030F0702030302020204" pitchFamily="66" charset="0"/>
              </a:rPr>
              <a:t>#1</a:t>
            </a:r>
            <a:endParaRPr lang="en-US" sz="4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5046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467600" cy="5440363"/>
          </a:xfrm>
        </p:spPr>
        <p:txBody>
          <a:bodyPr/>
          <a:lstStyle/>
          <a:p>
            <a:pPr marL="36576" indent="0" algn="ctr">
              <a:buNone/>
            </a:pPr>
            <a:r>
              <a:rPr lang="en-US" sz="4400" dirty="0" smtClean="0">
                <a:latin typeface="Comic Sans MS" panose="030F0702030302020204" pitchFamily="66" charset="0"/>
              </a:rPr>
              <a:t>How many more        are there?</a:t>
            </a:r>
          </a:p>
          <a:p>
            <a:pPr marL="36576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-2819400" y="1876732"/>
            <a:ext cx="11430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-3200400" y="2567448"/>
            <a:ext cx="11430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0248900" y="1408471"/>
            <a:ext cx="1676400" cy="221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-2729681" y="4195916"/>
            <a:ext cx="1066800" cy="11712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42668" y="4781550"/>
            <a:ext cx="29337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Comic Sans MS" panose="030F0702030302020204" pitchFamily="66" charset="0"/>
              </a:rPr>
              <a:t>5-4= </a:t>
            </a:r>
            <a:endParaRPr lang="en-US" sz="5400" b="1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682361" y="4745581"/>
            <a:ext cx="19676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Comic Sans MS" panose="030F0702030302020204" pitchFamily="66" charset="0"/>
              </a:rPr>
              <a:t>1 </a:t>
            </a:r>
            <a:endParaRPr lang="en-US" sz="5400" b="1" dirty="0">
              <a:latin typeface="Comic Sans MS" panose="030F0702030302020204" pitchFamily="66" charset="0"/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5257800" y="652616"/>
            <a:ext cx="990600" cy="83328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iley Face 27"/>
          <p:cNvSpPr/>
          <p:nvPr/>
        </p:nvSpPr>
        <p:spPr>
          <a:xfrm>
            <a:off x="1608802" y="2510912"/>
            <a:ext cx="990600" cy="83328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iley Face 28"/>
          <p:cNvSpPr/>
          <p:nvPr/>
        </p:nvSpPr>
        <p:spPr>
          <a:xfrm>
            <a:off x="2770235" y="2534264"/>
            <a:ext cx="990600" cy="83328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iley Face 29"/>
          <p:cNvSpPr/>
          <p:nvPr/>
        </p:nvSpPr>
        <p:spPr>
          <a:xfrm>
            <a:off x="5155790" y="2534264"/>
            <a:ext cx="990600" cy="83328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iley Face 30"/>
          <p:cNvSpPr/>
          <p:nvPr/>
        </p:nvSpPr>
        <p:spPr>
          <a:xfrm>
            <a:off x="3955026" y="2534264"/>
            <a:ext cx="990600" cy="83328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iley Face 31"/>
          <p:cNvSpPr/>
          <p:nvPr/>
        </p:nvSpPr>
        <p:spPr>
          <a:xfrm>
            <a:off x="6327056" y="2534264"/>
            <a:ext cx="990600" cy="83328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eart 5"/>
          <p:cNvSpPr/>
          <p:nvPr/>
        </p:nvSpPr>
        <p:spPr>
          <a:xfrm>
            <a:off x="2599402" y="3710448"/>
            <a:ext cx="1066800" cy="909484"/>
          </a:xfrm>
          <a:prstGeom prst="hear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Heart 32"/>
          <p:cNvSpPr/>
          <p:nvPr/>
        </p:nvSpPr>
        <p:spPr>
          <a:xfrm>
            <a:off x="1357466" y="3685252"/>
            <a:ext cx="1066800" cy="909484"/>
          </a:xfrm>
          <a:prstGeom prst="hear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Heart 33"/>
          <p:cNvSpPr/>
          <p:nvPr/>
        </p:nvSpPr>
        <p:spPr>
          <a:xfrm>
            <a:off x="5117690" y="3741174"/>
            <a:ext cx="1066800" cy="909484"/>
          </a:xfrm>
          <a:prstGeom prst="hear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Heart 34"/>
          <p:cNvSpPr/>
          <p:nvPr/>
        </p:nvSpPr>
        <p:spPr>
          <a:xfrm>
            <a:off x="3867764" y="3728269"/>
            <a:ext cx="1066800" cy="909484"/>
          </a:xfrm>
          <a:prstGeom prst="hear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miley Face 35"/>
          <p:cNvSpPr/>
          <p:nvPr/>
        </p:nvSpPr>
        <p:spPr>
          <a:xfrm>
            <a:off x="4211893" y="4745581"/>
            <a:ext cx="990600" cy="83328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30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36576" indent="0" algn="ctr">
              <a:buNone/>
            </a:pPr>
            <a:r>
              <a:rPr lang="en-US" sz="4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Boston has 9 books. Brett has 5 books. How many more books does Boston have than Brett. </a:t>
            </a:r>
          </a:p>
          <a:p>
            <a:pPr marL="36576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sz="4800" b="1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sz="4800" b="1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-2819400" y="1876732"/>
            <a:ext cx="11430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-3200400" y="2567448"/>
            <a:ext cx="11430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5029200" y="5095652"/>
            <a:ext cx="1676400" cy="221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-2729681" y="4195916"/>
            <a:ext cx="1066800" cy="11712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99360" y="4275717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Comic Sans MS" panose="030F0702030302020204" pitchFamily="66" charset="0"/>
              </a:rPr>
              <a:t>5</a:t>
            </a:r>
            <a:endParaRPr lang="en-US" sz="48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68880" y="3154188"/>
            <a:ext cx="4038600" cy="990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468880" y="4195916"/>
            <a:ext cx="2331720" cy="990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307080" y="3233989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Comic Sans MS" panose="030F0702030302020204" pitchFamily="66" charset="0"/>
              </a:rPr>
              <a:t>9</a:t>
            </a:r>
            <a:endParaRPr lang="en-US" sz="4800" b="1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91057" y="4195916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Comic Sans MS" panose="030F0702030302020204" pitchFamily="66" charset="0"/>
              </a:rPr>
              <a:t>4</a:t>
            </a:r>
            <a:endParaRPr lang="en-US" sz="4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99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153400" cy="5440363"/>
          </a:xfrm>
        </p:spPr>
        <p:txBody>
          <a:bodyPr/>
          <a:lstStyle/>
          <a:p>
            <a:pPr marL="36576" indent="0" algn="ctr">
              <a:buNone/>
            </a:pPr>
            <a:r>
              <a:rPr lang="en-US" sz="4400" dirty="0" smtClean="0">
                <a:latin typeface="Comic Sans MS" panose="030F0702030302020204" pitchFamily="66" charset="0"/>
              </a:rPr>
              <a:t>What is the difference?</a:t>
            </a:r>
          </a:p>
          <a:p>
            <a:pPr marL="36576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r>
              <a:rPr lang="en-US" sz="4800" b="1" dirty="0" smtClean="0">
                <a:latin typeface="Comic Sans MS" panose="030F0702030302020204" pitchFamily="66" charset="0"/>
              </a:rPr>
              <a:t> 8</a:t>
            </a:r>
            <a:endParaRPr lang="en-US" sz="4800" b="1" dirty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r>
              <a:rPr lang="en-US" sz="4800" b="1" dirty="0" smtClean="0">
                <a:latin typeface="Comic Sans MS" panose="030F0702030302020204" pitchFamily="66" charset="0"/>
              </a:rPr>
              <a:t>-2</a:t>
            </a:r>
          </a:p>
          <a:p>
            <a:pPr marL="36576" indent="0" algn="ctr">
              <a:buNone/>
            </a:pPr>
            <a:endParaRPr lang="en-US" sz="4800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-2819400" y="1876732"/>
            <a:ext cx="11430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-3200400" y="2567448"/>
            <a:ext cx="11430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705533" y="4418494"/>
            <a:ext cx="1676400" cy="221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-2729681" y="4195916"/>
            <a:ext cx="1066800" cy="11712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505200" y="4477487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Comic Sans MS" panose="030F0702030302020204" pitchFamily="66" charset="0"/>
              </a:rPr>
              <a:t>5</a:t>
            </a:r>
            <a:endParaRPr lang="en-US" sz="4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16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153400" cy="5440363"/>
          </a:xfrm>
        </p:spPr>
        <p:txBody>
          <a:bodyPr/>
          <a:lstStyle/>
          <a:p>
            <a:pPr marL="36576" indent="0" algn="ctr">
              <a:buNone/>
            </a:pPr>
            <a:r>
              <a:rPr lang="en-US" sz="4400" dirty="0" smtClean="0">
                <a:latin typeface="Comic Sans MS" panose="030F0702030302020204" pitchFamily="66" charset="0"/>
              </a:rPr>
              <a:t>There are 8 circles. 4 circles row away. How many circles are there now?</a:t>
            </a:r>
          </a:p>
          <a:p>
            <a:pPr marL="36576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sz="4800" b="1" dirty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sz="4800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-2819400" y="1876732"/>
            <a:ext cx="11430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-3200400" y="2567448"/>
            <a:ext cx="11430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-2606777" y="762000"/>
            <a:ext cx="1676400" cy="221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-2729681" y="4195916"/>
            <a:ext cx="1066800" cy="11712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lowchart: Connector 1"/>
          <p:cNvSpPr/>
          <p:nvPr/>
        </p:nvSpPr>
        <p:spPr>
          <a:xfrm>
            <a:off x="1066800" y="3352800"/>
            <a:ext cx="609600" cy="6096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6663813" y="3381067"/>
            <a:ext cx="609600" cy="6096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1740311" y="3352800"/>
            <a:ext cx="609600" cy="6096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2440859" y="3356487"/>
            <a:ext cx="609600" cy="6096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3124200" y="3356487"/>
            <a:ext cx="609600" cy="6096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/>
          <p:cNvSpPr/>
          <p:nvPr/>
        </p:nvSpPr>
        <p:spPr>
          <a:xfrm>
            <a:off x="4628536" y="3365090"/>
            <a:ext cx="609600" cy="6096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/>
          <p:cNvSpPr/>
          <p:nvPr/>
        </p:nvSpPr>
        <p:spPr>
          <a:xfrm>
            <a:off x="5311878" y="3381067"/>
            <a:ext cx="609600" cy="6096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/>
          <p:cNvSpPr/>
          <p:nvPr/>
        </p:nvSpPr>
        <p:spPr>
          <a:xfrm>
            <a:off x="5943600" y="3381067"/>
            <a:ext cx="609600" cy="60960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254478" y="4775527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Comic Sans MS" panose="030F0702030302020204" pitchFamily="66" charset="0"/>
              </a:rPr>
              <a:t>4</a:t>
            </a:r>
            <a:endParaRPr lang="en-US" sz="4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867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153400" cy="5440363"/>
          </a:xfrm>
        </p:spPr>
        <p:txBody>
          <a:bodyPr/>
          <a:lstStyle/>
          <a:p>
            <a:pPr marL="36576" indent="0" algn="ctr">
              <a:buNone/>
            </a:pPr>
            <a:r>
              <a:rPr lang="en-US" sz="3600" dirty="0" smtClean="0">
                <a:latin typeface="Comic Sans MS" panose="030F0702030302020204" pitchFamily="66" charset="0"/>
              </a:rPr>
              <a:t>There are 6 flowers. 3 flowers died. How many flowers are there now?</a:t>
            </a:r>
          </a:p>
          <a:p>
            <a:pPr marL="36576" indent="0" algn="ctr">
              <a:buNone/>
            </a:pPr>
            <a:endParaRPr lang="en-US" sz="4800" b="1" dirty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sz="4800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-2819400" y="1876732"/>
            <a:ext cx="11430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-3200400" y="2567448"/>
            <a:ext cx="11430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-2606777" y="762000"/>
            <a:ext cx="1676400" cy="221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-2729681" y="4195916"/>
            <a:ext cx="1066800" cy="11712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29200" y="4951685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Comic Sans MS" panose="030F0702030302020204" pitchFamily="66" charset="0"/>
              </a:rPr>
              <a:t>3</a:t>
            </a:r>
            <a:endParaRPr lang="en-US" sz="4800" b="1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799" y="3471659"/>
            <a:ext cx="775717" cy="144850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747409"/>
            <a:ext cx="775717" cy="144850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599" y="2747408"/>
            <a:ext cx="775717" cy="144850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747407"/>
            <a:ext cx="775717" cy="144850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199" y="3471660"/>
            <a:ext cx="775717" cy="144850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471662"/>
            <a:ext cx="775717" cy="1448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36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467600" cy="5440363"/>
          </a:xfrm>
        </p:spPr>
        <p:txBody>
          <a:bodyPr/>
          <a:lstStyle/>
          <a:p>
            <a:pPr marL="36576" indent="0" algn="ctr">
              <a:buNone/>
            </a:pPr>
            <a:r>
              <a:rPr lang="en-US" sz="4400" dirty="0" smtClean="0">
                <a:latin typeface="Comic Sans MS" panose="030F0702030302020204" pitchFamily="66" charset="0"/>
              </a:rPr>
              <a:t>What is the difference?</a:t>
            </a:r>
          </a:p>
          <a:p>
            <a:pPr marL="36576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38800" y="2547784"/>
            <a:ext cx="990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24200" y="2564990"/>
            <a:ext cx="990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343400" y="2564990"/>
            <a:ext cx="990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-2819400" y="1876732"/>
            <a:ext cx="11430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562600" y="2412590"/>
            <a:ext cx="11430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-2057400" y="3019732"/>
            <a:ext cx="1066800" cy="11712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638800" y="2365886"/>
            <a:ext cx="1066800" cy="11712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124200" y="46482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Comic Sans MS" panose="030F0702030302020204" pitchFamily="66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704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36576" indent="0" algn="ctr">
              <a:buNone/>
            </a:pPr>
            <a:r>
              <a:rPr lang="en-US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Paula has 4 crayons. David has 9 crayons. How many fewer crayons does Paula have than David? </a:t>
            </a:r>
            <a:endParaRPr lang="en-US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sz="4800" b="1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sz="4800" b="1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5029200" y="5095652"/>
            <a:ext cx="1676400" cy="221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99360" y="4275717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Comic Sans MS" panose="030F0702030302020204" pitchFamily="66" charset="0"/>
              </a:rPr>
              <a:t>4</a:t>
            </a:r>
            <a:endParaRPr lang="en-US" sz="48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68880" y="3154188"/>
            <a:ext cx="4038600" cy="990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468880" y="4195916"/>
            <a:ext cx="2331720" cy="990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307080" y="3234565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Comic Sans MS" panose="030F0702030302020204" pitchFamily="66" charset="0"/>
              </a:rPr>
              <a:t>9</a:t>
            </a:r>
            <a:endParaRPr lang="en-US" sz="4800" b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91057" y="4195916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Comic Sans MS" panose="030F0702030302020204" pitchFamily="66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326691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36576" indent="0" algn="ctr">
              <a:buNone/>
            </a:pPr>
            <a:r>
              <a:rPr lang="en-US" sz="44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What is the difference?</a:t>
            </a:r>
          </a:p>
          <a:p>
            <a:pPr marL="36576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sz="5400" dirty="0" smtClean="0">
              <a:latin typeface="Comic Sans MS" panose="030F0702030302020204" pitchFamily="66" charset="0"/>
            </a:endParaRPr>
          </a:p>
          <a:p>
            <a:pPr marL="36576" indent="0">
              <a:buNone/>
            </a:pPr>
            <a:r>
              <a:rPr lang="en-US" sz="5400" dirty="0" smtClean="0">
                <a:latin typeface="Comic Sans MS" panose="030F0702030302020204" pitchFamily="66" charset="0"/>
              </a:rPr>
              <a:t>		   10 – 0 =    </a:t>
            </a:r>
          </a:p>
          <a:p>
            <a:pPr marL="36576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-2819400" y="1876732"/>
            <a:ext cx="11430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-3200400" y="2567448"/>
            <a:ext cx="11430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5791200" y="3962400"/>
            <a:ext cx="1219200" cy="221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-2729681" y="4195916"/>
            <a:ext cx="1066800" cy="11712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219700" y="3019732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Comic Sans MS" panose="030F0702030302020204" pitchFamily="66" charset="0"/>
              </a:rPr>
              <a:t>10</a:t>
            </a:r>
            <a:endParaRPr lang="en-US" sz="5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47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467600" cy="5440363"/>
          </a:xfrm>
        </p:spPr>
        <p:txBody>
          <a:bodyPr/>
          <a:lstStyle/>
          <a:p>
            <a:pPr marL="36576" indent="0" algn="ctr">
              <a:buNone/>
            </a:pPr>
            <a:r>
              <a:rPr lang="en-US" sz="4400" dirty="0" smtClean="0">
                <a:latin typeface="Comic Sans MS" panose="030F0702030302020204" pitchFamily="66" charset="0"/>
              </a:rPr>
              <a:t>What is the difference?</a:t>
            </a:r>
          </a:p>
          <a:p>
            <a:pPr marL="36576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2547784"/>
            <a:ext cx="990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0" y="2564990"/>
            <a:ext cx="990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638800" y="2547784"/>
            <a:ext cx="990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05000" y="2547784"/>
            <a:ext cx="990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24200" y="2564990"/>
            <a:ext cx="990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343400" y="2564990"/>
            <a:ext cx="990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6781800" y="2384322"/>
            <a:ext cx="11430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562600" y="2412590"/>
            <a:ext cx="11430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6858000" y="2384322"/>
            <a:ext cx="1066800" cy="11712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638800" y="2349909"/>
            <a:ext cx="1066800" cy="11712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124200" y="46482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Comic Sans MS" panose="030F0702030302020204" pitchFamily="66" charset="0"/>
              </a:rPr>
              <a:t>4</a:t>
            </a:r>
            <a:endParaRPr lang="en-US" sz="5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96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36576" indent="0"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There were 6 dogs. Some dogs ran away. Then there were 2 dogs. How many dogs ran away? </a:t>
            </a:r>
          </a:p>
          <a:p>
            <a:pPr marL="36576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sz="4800" b="1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sz="4800" b="1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-2819400" y="1876732"/>
            <a:ext cx="11430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-3200400" y="2567448"/>
            <a:ext cx="11430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2468880" y="4781550"/>
            <a:ext cx="4697853" cy="270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-2729681" y="4195916"/>
            <a:ext cx="1066800" cy="11712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842387" y="3179826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2" name="Rectangle 1"/>
          <p:cNvSpPr/>
          <p:nvPr/>
        </p:nvSpPr>
        <p:spPr>
          <a:xfrm>
            <a:off x="2468880" y="3154188"/>
            <a:ext cx="2331720" cy="990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835013" y="3154188"/>
            <a:ext cx="2331720" cy="990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634740" y="4813506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Comic Sans MS" panose="030F0702030302020204" pitchFamily="66" charset="0"/>
              </a:rPr>
              <a:t>6</a:t>
            </a:r>
            <a:endParaRPr lang="en-US" sz="4800" b="1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80187" y="3233989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Comic Sans MS" panose="030F0702030302020204" pitchFamily="66" charset="0"/>
              </a:rPr>
              <a:t>4</a:t>
            </a:r>
            <a:endParaRPr lang="en-US" sz="4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36576" indent="0" algn="ctr">
              <a:buNone/>
            </a:pPr>
            <a:r>
              <a:rPr lang="en-US" sz="4400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What is the difference?</a:t>
            </a:r>
          </a:p>
          <a:p>
            <a:pPr marL="36576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sz="5400" dirty="0" smtClean="0">
              <a:latin typeface="Comic Sans MS" panose="030F0702030302020204" pitchFamily="66" charset="0"/>
            </a:endParaRPr>
          </a:p>
          <a:p>
            <a:pPr marL="36576" indent="0">
              <a:buNone/>
            </a:pPr>
            <a:r>
              <a:rPr lang="en-US" sz="5400" dirty="0" smtClean="0">
                <a:latin typeface="Comic Sans MS" panose="030F0702030302020204" pitchFamily="66" charset="0"/>
              </a:rPr>
              <a:t>		   6 – 6 =    </a:t>
            </a:r>
          </a:p>
          <a:p>
            <a:pPr marL="36576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-2819400" y="1876732"/>
            <a:ext cx="11430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-3200400" y="2567448"/>
            <a:ext cx="11430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5791200" y="3962400"/>
            <a:ext cx="1219200" cy="221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-2729681" y="4195916"/>
            <a:ext cx="1066800" cy="11712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219700" y="3019732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Comic Sans MS" panose="030F0702030302020204" pitchFamily="66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23050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txBody>
          <a:bodyPr/>
          <a:lstStyle/>
          <a:p>
            <a:pPr marL="36576" indent="0" algn="ctr">
              <a:buNone/>
            </a:pPr>
            <a:r>
              <a:rPr lang="en-US" sz="44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Which shows a way to take apart 4?</a:t>
            </a:r>
          </a:p>
          <a:p>
            <a:pPr marL="36576" indent="0" algn="ctr">
              <a:buNone/>
            </a:pPr>
            <a:r>
              <a:rPr lang="en-US" sz="4400" dirty="0" smtClean="0">
                <a:latin typeface="Comic Sans MS" panose="030F0702030302020204" pitchFamily="66" charset="0"/>
              </a:rPr>
              <a:t>1. 4 + 3 = 7</a:t>
            </a:r>
          </a:p>
          <a:p>
            <a:pPr marL="36576" indent="0" algn="ctr">
              <a:buNone/>
            </a:pPr>
            <a:r>
              <a:rPr lang="en-US" sz="4400" dirty="0" smtClean="0">
                <a:latin typeface="Comic Sans MS" panose="030F0702030302020204" pitchFamily="66" charset="0"/>
              </a:rPr>
              <a:t>2. 8 – 4 = 4</a:t>
            </a:r>
          </a:p>
          <a:p>
            <a:pPr marL="36576" indent="0" algn="ctr">
              <a:buNone/>
            </a:pPr>
            <a:r>
              <a:rPr lang="en-US" sz="4400" dirty="0" smtClean="0">
                <a:latin typeface="Comic Sans MS" panose="030F0702030302020204" pitchFamily="66" charset="0"/>
              </a:rPr>
              <a:t>3. 8 – 2 = 6</a:t>
            </a:r>
          </a:p>
          <a:p>
            <a:pPr marL="36576" indent="0" algn="ctr">
              <a:buNone/>
            </a:pPr>
            <a:r>
              <a:rPr lang="en-US" sz="4400" dirty="0" smtClean="0">
                <a:latin typeface="Comic Sans MS" panose="030F0702030302020204" pitchFamily="66" charset="0"/>
              </a:rPr>
              <a:t>4. 4 – 2 = 2</a:t>
            </a:r>
          </a:p>
          <a:p>
            <a:pPr marL="36576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algn="ctr">
              <a:buFont typeface="Courier New" panose="02070309020205020404" pitchFamily="49" charset="0"/>
              <a:buChar char="o"/>
            </a:pPr>
            <a:endParaRPr lang="en-US" sz="4800" b="1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sz="4800" b="1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-2819400" y="1876732"/>
            <a:ext cx="11430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-3200400" y="2567448"/>
            <a:ext cx="11430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-3086100" y="914400"/>
            <a:ext cx="1676400" cy="221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-2729681" y="4195916"/>
            <a:ext cx="1066800" cy="11712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556819" y="55626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Comic Sans MS" panose="030F0702030302020204" pitchFamily="66" charset="0"/>
              </a:rPr>
              <a:t>#4</a:t>
            </a:r>
            <a:endParaRPr lang="en-US" sz="4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84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36576" indent="0" algn="ctr">
              <a:buNone/>
            </a:pPr>
            <a:r>
              <a:rPr lang="en-US" sz="4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Write a number sentence to show a way to take apart 3.</a:t>
            </a:r>
          </a:p>
          <a:p>
            <a:pPr marL="36576" indent="0" algn="ctr">
              <a:buNone/>
            </a:pPr>
            <a:endParaRPr lang="en-US" sz="4400" dirty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pPr marL="36576" indent="0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		3 -         = </a:t>
            </a:r>
          </a:p>
          <a:p>
            <a:pPr marL="36576" indent="0" algn="ctr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36576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-2819400" y="1876732"/>
            <a:ext cx="11430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-3200400" y="2567448"/>
            <a:ext cx="11430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650226" y="3711678"/>
            <a:ext cx="1219200" cy="221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-2729681" y="4195916"/>
            <a:ext cx="1066800" cy="11712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982200" y="1828714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Comic Sans MS" panose="030F0702030302020204" pitchFamily="66" charset="0"/>
              </a:rPr>
              <a:t>3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6248400" y="3711678"/>
            <a:ext cx="1219200" cy="221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6112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pPr marL="36576" indent="0" algn="ctr">
              <a:buNone/>
            </a:pP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Write the number sentence and how many. There are 8 sticks. 3 sticks are short. The rest are long. How many sticks are long?</a:t>
            </a:r>
          </a:p>
          <a:p>
            <a:pPr marL="36576" indent="0" algn="ctr">
              <a:buNone/>
            </a:pPr>
            <a:endParaRPr lang="en-US" sz="4400" dirty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pPr marL="36576" indent="0">
              <a:buNone/>
            </a:pPr>
            <a:r>
              <a:rPr lang="en-US" sz="6000" dirty="0" smtClean="0">
                <a:latin typeface="Comic Sans MS" panose="030F0702030302020204" pitchFamily="66" charset="0"/>
              </a:rPr>
              <a:t>		 </a:t>
            </a:r>
          </a:p>
          <a:p>
            <a:pPr marL="36576" indent="0" algn="ctr">
              <a:buNone/>
            </a:pPr>
            <a:r>
              <a:rPr lang="en-US" dirty="0" smtClean="0">
                <a:latin typeface="Comic Sans MS" panose="030F0702030302020204" pitchFamily="66" charset="0"/>
              </a:rPr>
              <a:t>      </a:t>
            </a:r>
          </a:p>
          <a:p>
            <a:pPr marL="36576" indent="0" algn="ctr">
              <a:buNone/>
            </a:pPr>
            <a:r>
              <a:rPr lang="en-US" dirty="0" smtClean="0">
                <a:latin typeface="Comic Sans MS" panose="030F0702030302020204" pitchFamily="66" charset="0"/>
              </a:rPr>
              <a:t>	long sticks</a:t>
            </a:r>
          </a:p>
          <a:p>
            <a:pPr marL="36576" indent="0" algn="ctr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-2819400" y="1876732"/>
            <a:ext cx="11430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-3200400" y="2567448"/>
            <a:ext cx="1143000" cy="1143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038600" y="4526280"/>
            <a:ext cx="1219200" cy="221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-2729681" y="4195916"/>
            <a:ext cx="1066800" cy="11712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9982200" y="1828714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Comic Sans MS" panose="030F0702030302020204" pitchFamily="66" charset="0"/>
              </a:rPr>
              <a:t>3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371600" y="4572000"/>
            <a:ext cx="1219200" cy="221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Connector 9"/>
          <p:cNvSpPr/>
          <p:nvPr/>
        </p:nvSpPr>
        <p:spPr>
          <a:xfrm>
            <a:off x="2819400" y="3886200"/>
            <a:ext cx="838200" cy="707923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/>
          <p:cNvSpPr/>
          <p:nvPr/>
        </p:nvSpPr>
        <p:spPr>
          <a:xfrm>
            <a:off x="5486400" y="3923563"/>
            <a:ext cx="838200" cy="707923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6629400" y="4511039"/>
            <a:ext cx="1219200" cy="221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590800" y="5623559"/>
            <a:ext cx="1219200" cy="221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135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83</TotalTime>
  <Words>360</Words>
  <Application>Microsoft Office PowerPoint</Application>
  <PresentationFormat>On-screen Show (4:3)</PresentationFormat>
  <Paragraphs>118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Technic</vt:lpstr>
      <vt:lpstr> Subtraction Review Unit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Subtraction Review</dc:title>
  <dc:creator>Jamie</dc:creator>
  <cp:lastModifiedBy>Jamie</cp:lastModifiedBy>
  <cp:revision>10</cp:revision>
  <dcterms:created xsi:type="dcterms:W3CDTF">2015-09-23T00:58:05Z</dcterms:created>
  <dcterms:modified xsi:type="dcterms:W3CDTF">2015-09-23T02:21:39Z</dcterms:modified>
</cp:coreProperties>
</file>