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3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2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0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4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0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7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1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8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2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8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0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817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3XPGdQ6UF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1C8C2-24F8-45A1-AD33-713097896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Chapter 4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B45F82-999B-425B-AA5B-742D2A96CA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Subtraction Strategies</a:t>
            </a:r>
          </a:p>
        </p:txBody>
      </p:sp>
      <p:pic>
        <p:nvPicPr>
          <p:cNvPr id="1030" name="Picture 6" descr="Image result for avengers clipart">
            <a:extLst>
              <a:ext uri="{FF2B5EF4-FFF2-40B4-BE49-F238E27FC236}">
                <a16:creationId xmlns:a16="http://schemas.microsoft.com/office/drawing/2014/main" xmlns="" id="{663D7164-7208-49EA-9C0B-1EF207B7C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18" y="2987983"/>
            <a:ext cx="4312549" cy="333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en-US" sz="2800" dirty="0"/>
              <a:t>Iron Man has 13 pencils in a cup. He takes some pencils out. There are 6 pencils left in the cup. How many pencils does he take out?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____ + ____ = _____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4356960" y="4148736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7BF06FD-DD95-41D5-B310-D661E31CBD20}"/>
              </a:ext>
            </a:extLst>
          </p:cNvPr>
          <p:cNvSpPr txBox="1"/>
          <p:nvPr/>
        </p:nvSpPr>
        <p:spPr>
          <a:xfrm>
            <a:off x="6841743" y="4148736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5482777" y="4148736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145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Make a 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1531"/>
            <a:ext cx="11029615" cy="3678303"/>
          </a:xfrm>
        </p:spPr>
        <p:txBody>
          <a:bodyPr/>
          <a:lstStyle/>
          <a:p>
            <a:r>
              <a:rPr lang="en-US" sz="2800" dirty="0"/>
              <a:t>Black Widow has 13 crayons. Hulk breaks 9 of the crayons. How many crayons does Black Widow have left? </a:t>
            </a:r>
          </a:p>
          <a:p>
            <a:pPr marL="0" indent="0" algn="ctr">
              <a:buNone/>
            </a:pPr>
            <a:r>
              <a:rPr lang="en-US" sz="2800" dirty="0"/>
              <a:t>____ - ____ = _____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4330720" y="3097331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5490365" y="3097331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9E7CC1-A3CC-403B-AC75-AC6AE65A6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27447"/>
              </p:ext>
            </p:extLst>
          </p:nvPr>
        </p:nvGraphicFramePr>
        <p:xfrm>
          <a:off x="1973131" y="3718384"/>
          <a:ext cx="7830075" cy="189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015">
                  <a:extLst>
                    <a:ext uri="{9D8B030D-6E8A-4147-A177-3AD203B41FA5}">
                      <a16:colId xmlns:a16="http://schemas.microsoft.com/office/drawing/2014/main" xmlns="" val="598698823"/>
                    </a:ext>
                  </a:extLst>
                </a:gridCol>
                <a:gridCol w="1566015">
                  <a:extLst>
                    <a:ext uri="{9D8B030D-6E8A-4147-A177-3AD203B41FA5}">
                      <a16:colId xmlns:a16="http://schemas.microsoft.com/office/drawing/2014/main" xmlns="" val="1869616860"/>
                    </a:ext>
                  </a:extLst>
                </a:gridCol>
                <a:gridCol w="1566015">
                  <a:extLst>
                    <a:ext uri="{9D8B030D-6E8A-4147-A177-3AD203B41FA5}">
                      <a16:colId xmlns:a16="http://schemas.microsoft.com/office/drawing/2014/main" xmlns="" val="329138614"/>
                    </a:ext>
                  </a:extLst>
                </a:gridCol>
                <a:gridCol w="1566015">
                  <a:extLst>
                    <a:ext uri="{9D8B030D-6E8A-4147-A177-3AD203B41FA5}">
                      <a16:colId xmlns:a16="http://schemas.microsoft.com/office/drawing/2014/main" xmlns="" val="2198550923"/>
                    </a:ext>
                  </a:extLst>
                </a:gridCol>
                <a:gridCol w="1566015">
                  <a:extLst>
                    <a:ext uri="{9D8B030D-6E8A-4147-A177-3AD203B41FA5}">
                      <a16:colId xmlns:a16="http://schemas.microsoft.com/office/drawing/2014/main" xmlns="" val="472780028"/>
                    </a:ext>
                  </a:extLst>
                </a:gridCol>
              </a:tblGrid>
              <a:tr h="9469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491537"/>
                  </a:ext>
                </a:extLst>
              </a:tr>
              <a:tr h="9469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8991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2740B336-8972-4FAC-9A04-ACCCF76E9FEC}"/>
              </a:ext>
            </a:extLst>
          </p:cNvPr>
          <p:cNvSpPr/>
          <p:nvPr/>
        </p:nvSpPr>
        <p:spPr>
          <a:xfrm>
            <a:off x="2174539" y="3761663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A3CB706-16D5-461A-8AEC-B02F76F9A232}"/>
              </a:ext>
            </a:extLst>
          </p:cNvPr>
          <p:cNvSpPr/>
          <p:nvPr/>
        </p:nvSpPr>
        <p:spPr>
          <a:xfrm>
            <a:off x="3909095" y="3768309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7453558-87CE-4B52-8A2C-2DD6EEE21953}"/>
              </a:ext>
            </a:extLst>
          </p:cNvPr>
          <p:cNvSpPr/>
          <p:nvPr/>
        </p:nvSpPr>
        <p:spPr>
          <a:xfrm>
            <a:off x="5468782" y="3776126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CD522EBE-0B17-42BD-A9EA-B9B16262605C}"/>
              </a:ext>
            </a:extLst>
          </p:cNvPr>
          <p:cNvSpPr/>
          <p:nvPr/>
        </p:nvSpPr>
        <p:spPr>
          <a:xfrm>
            <a:off x="7028469" y="3749258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6576FB2-91EF-4FB6-8875-15AC28DCDDB3}"/>
              </a:ext>
            </a:extLst>
          </p:cNvPr>
          <p:cNvSpPr/>
          <p:nvPr/>
        </p:nvSpPr>
        <p:spPr>
          <a:xfrm>
            <a:off x="8588156" y="3768309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0C6148E-40CA-45F1-BDB4-B3FED8271925}"/>
              </a:ext>
            </a:extLst>
          </p:cNvPr>
          <p:cNvSpPr/>
          <p:nvPr/>
        </p:nvSpPr>
        <p:spPr>
          <a:xfrm>
            <a:off x="2291548" y="4714075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C9F72F-EF44-41B8-9EBD-077B3684E48C}"/>
              </a:ext>
            </a:extLst>
          </p:cNvPr>
          <p:cNvSpPr/>
          <p:nvPr/>
        </p:nvSpPr>
        <p:spPr>
          <a:xfrm>
            <a:off x="3909095" y="4720721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0ED3AC7-D55B-4373-A6F7-F9F0A9D5F73D}"/>
              </a:ext>
            </a:extLst>
          </p:cNvPr>
          <p:cNvSpPr/>
          <p:nvPr/>
        </p:nvSpPr>
        <p:spPr>
          <a:xfrm>
            <a:off x="5466543" y="4728538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65A529F-D267-40BB-86A1-3604DF9B49B7}"/>
              </a:ext>
            </a:extLst>
          </p:cNvPr>
          <p:cNvSpPr/>
          <p:nvPr/>
        </p:nvSpPr>
        <p:spPr>
          <a:xfrm>
            <a:off x="7028469" y="4691641"/>
            <a:ext cx="843250" cy="8545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8CAE48F0-73FA-420E-8BF3-1CE71F7C5A14}"/>
              </a:ext>
            </a:extLst>
          </p:cNvPr>
          <p:cNvSpPr/>
          <p:nvPr/>
        </p:nvSpPr>
        <p:spPr>
          <a:xfrm>
            <a:off x="5472148" y="5729103"/>
            <a:ext cx="942904" cy="9080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7DA8FED9-854E-450D-BD59-FFDD061088A3}"/>
              </a:ext>
            </a:extLst>
          </p:cNvPr>
          <p:cNvSpPr/>
          <p:nvPr/>
        </p:nvSpPr>
        <p:spPr>
          <a:xfrm>
            <a:off x="3721814" y="5692065"/>
            <a:ext cx="942904" cy="9080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06C66D89-B68C-44AA-8F23-334AC54416E2}"/>
              </a:ext>
            </a:extLst>
          </p:cNvPr>
          <p:cNvSpPr/>
          <p:nvPr/>
        </p:nvSpPr>
        <p:spPr>
          <a:xfrm>
            <a:off x="8538329" y="4693991"/>
            <a:ext cx="942904" cy="9080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C276A452-819B-41DE-8BE6-6F16D49D0482}"/>
              </a:ext>
            </a:extLst>
          </p:cNvPr>
          <p:cNvSpPr/>
          <p:nvPr/>
        </p:nvSpPr>
        <p:spPr>
          <a:xfrm>
            <a:off x="2037222" y="5687584"/>
            <a:ext cx="942904" cy="9080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88AB2DF-29C4-4B2E-B5C6-634C05E4E4B9}"/>
              </a:ext>
            </a:extLst>
          </p:cNvPr>
          <p:cNvSpPr txBox="1"/>
          <p:nvPr/>
        </p:nvSpPr>
        <p:spPr>
          <a:xfrm>
            <a:off x="6865246" y="3109895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63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Make a 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____ - ____ = _____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4441540" y="2806405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5490365" y="2744268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9E7CC1-A3CC-403B-AC75-AC6AE65A6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95914"/>
              </p:ext>
            </p:extLst>
          </p:nvPr>
        </p:nvGraphicFramePr>
        <p:xfrm>
          <a:off x="1616136" y="3474130"/>
          <a:ext cx="8481395" cy="2205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279">
                  <a:extLst>
                    <a:ext uri="{9D8B030D-6E8A-4147-A177-3AD203B41FA5}">
                      <a16:colId xmlns:a16="http://schemas.microsoft.com/office/drawing/2014/main" xmlns="" val="598698823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xmlns="" val="1869616860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xmlns="" val="329138614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xmlns="" val="2198550923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xmlns="" val="472780028"/>
                    </a:ext>
                  </a:extLst>
                </a:gridCol>
              </a:tblGrid>
              <a:tr h="1102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491537"/>
                  </a:ext>
                </a:extLst>
              </a:tr>
              <a:tr h="1102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8991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2740B336-8972-4FAC-9A04-ACCCF76E9FEC}"/>
              </a:ext>
            </a:extLst>
          </p:cNvPr>
          <p:cNvSpPr/>
          <p:nvPr/>
        </p:nvSpPr>
        <p:spPr>
          <a:xfrm>
            <a:off x="1931962" y="3578941"/>
            <a:ext cx="1003665" cy="948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A3CB706-16D5-461A-8AEC-B02F76F9A232}"/>
              </a:ext>
            </a:extLst>
          </p:cNvPr>
          <p:cNvSpPr/>
          <p:nvPr/>
        </p:nvSpPr>
        <p:spPr>
          <a:xfrm>
            <a:off x="3636376" y="3578941"/>
            <a:ext cx="1003665" cy="948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7453558-87CE-4B52-8A2C-2DD6EEE21953}"/>
              </a:ext>
            </a:extLst>
          </p:cNvPr>
          <p:cNvSpPr/>
          <p:nvPr/>
        </p:nvSpPr>
        <p:spPr>
          <a:xfrm>
            <a:off x="5363185" y="3563446"/>
            <a:ext cx="1003665" cy="948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CD522EBE-0B17-42BD-A9EA-B9B16262605C}"/>
              </a:ext>
            </a:extLst>
          </p:cNvPr>
          <p:cNvSpPr/>
          <p:nvPr/>
        </p:nvSpPr>
        <p:spPr>
          <a:xfrm>
            <a:off x="7022558" y="3573698"/>
            <a:ext cx="1003665" cy="948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6576FB2-91EF-4FB6-8875-15AC28DCDDB3}"/>
              </a:ext>
            </a:extLst>
          </p:cNvPr>
          <p:cNvSpPr/>
          <p:nvPr/>
        </p:nvSpPr>
        <p:spPr>
          <a:xfrm>
            <a:off x="8711836" y="3557949"/>
            <a:ext cx="1003665" cy="94833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8CAE48F0-73FA-420E-8BF3-1CE71F7C5A14}"/>
              </a:ext>
            </a:extLst>
          </p:cNvPr>
          <p:cNvSpPr/>
          <p:nvPr/>
        </p:nvSpPr>
        <p:spPr>
          <a:xfrm>
            <a:off x="5352301" y="4674233"/>
            <a:ext cx="1003665" cy="94833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7DA8FED9-854E-450D-BD59-FFDD061088A3}"/>
              </a:ext>
            </a:extLst>
          </p:cNvPr>
          <p:cNvSpPr/>
          <p:nvPr/>
        </p:nvSpPr>
        <p:spPr>
          <a:xfrm>
            <a:off x="3636376" y="4631767"/>
            <a:ext cx="1003665" cy="94833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06C66D89-B68C-44AA-8F23-334AC54416E2}"/>
              </a:ext>
            </a:extLst>
          </p:cNvPr>
          <p:cNvSpPr/>
          <p:nvPr/>
        </p:nvSpPr>
        <p:spPr>
          <a:xfrm>
            <a:off x="7068226" y="4657885"/>
            <a:ext cx="1003665" cy="94833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C276A452-819B-41DE-8BE6-6F16D49D0482}"/>
              </a:ext>
            </a:extLst>
          </p:cNvPr>
          <p:cNvSpPr/>
          <p:nvPr/>
        </p:nvSpPr>
        <p:spPr>
          <a:xfrm>
            <a:off x="1931962" y="4644388"/>
            <a:ext cx="1003665" cy="94833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88AB2DF-29C4-4B2E-B5C6-634C05E4E4B9}"/>
              </a:ext>
            </a:extLst>
          </p:cNvPr>
          <p:cNvSpPr txBox="1"/>
          <p:nvPr/>
        </p:nvSpPr>
        <p:spPr>
          <a:xfrm>
            <a:off x="6828814" y="2835601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57AC2BB-4CCD-4816-9162-949680AC4F6F}"/>
              </a:ext>
            </a:extLst>
          </p:cNvPr>
          <p:cNvSpPr/>
          <p:nvPr/>
        </p:nvSpPr>
        <p:spPr>
          <a:xfrm>
            <a:off x="8711835" y="4652367"/>
            <a:ext cx="1003665" cy="94833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E23B5D3B-F3F2-4877-A119-2D9E513BB614}"/>
              </a:ext>
            </a:extLst>
          </p:cNvPr>
          <p:cNvSpPr/>
          <p:nvPr/>
        </p:nvSpPr>
        <p:spPr>
          <a:xfrm>
            <a:off x="1857436" y="5735554"/>
            <a:ext cx="1003665" cy="94833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1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Break Apart to subtract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88585"/>
            <a:ext cx="11029615" cy="270721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____ - ____ = </a:t>
            </a:r>
            <a:r>
              <a:rPr lang="en-US" sz="2800" dirty="0" smtClean="0"/>
              <a:t>_____    OR    ____ - ____ - ____ = ____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1649516" y="1924240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2798733" y="1926408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9E7CC1-A3CC-403B-AC75-AC6AE65A6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667910"/>
              </p:ext>
            </p:extLst>
          </p:nvPr>
        </p:nvGraphicFramePr>
        <p:xfrm>
          <a:off x="1779421" y="2769158"/>
          <a:ext cx="7778235" cy="1911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5647">
                  <a:extLst>
                    <a:ext uri="{9D8B030D-6E8A-4147-A177-3AD203B41FA5}">
                      <a16:colId xmlns:a16="http://schemas.microsoft.com/office/drawing/2014/main" xmlns="" val="598698823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1869616860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329138614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2198550923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472780028"/>
                    </a:ext>
                  </a:extLst>
                </a:gridCol>
              </a:tblGrid>
              <a:tr h="955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491537"/>
                  </a:ext>
                </a:extLst>
              </a:tr>
              <a:tr h="9557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8991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2740B336-8972-4FAC-9A04-ACCCF76E9FEC}"/>
              </a:ext>
            </a:extLst>
          </p:cNvPr>
          <p:cNvSpPr/>
          <p:nvPr/>
        </p:nvSpPr>
        <p:spPr>
          <a:xfrm>
            <a:off x="2002859" y="2842025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A3CB706-16D5-461A-8AEC-B02F76F9A232}"/>
              </a:ext>
            </a:extLst>
          </p:cNvPr>
          <p:cNvSpPr/>
          <p:nvPr/>
        </p:nvSpPr>
        <p:spPr>
          <a:xfrm>
            <a:off x="3700926" y="2827294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7453558-87CE-4B52-8A2C-2DD6EEE21953}"/>
              </a:ext>
            </a:extLst>
          </p:cNvPr>
          <p:cNvSpPr/>
          <p:nvPr/>
        </p:nvSpPr>
        <p:spPr>
          <a:xfrm>
            <a:off x="5381026" y="2857196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CD522EBE-0B17-42BD-A9EA-B9B16262605C}"/>
              </a:ext>
            </a:extLst>
          </p:cNvPr>
          <p:cNvSpPr/>
          <p:nvPr/>
        </p:nvSpPr>
        <p:spPr>
          <a:xfrm>
            <a:off x="6829283" y="2826002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6576FB2-91EF-4FB6-8875-15AC28DCDDB3}"/>
              </a:ext>
            </a:extLst>
          </p:cNvPr>
          <p:cNvSpPr/>
          <p:nvPr/>
        </p:nvSpPr>
        <p:spPr>
          <a:xfrm>
            <a:off x="8449194" y="2842025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0C6148E-40CA-45F1-BDB4-B3FED8271925}"/>
              </a:ext>
            </a:extLst>
          </p:cNvPr>
          <p:cNvSpPr/>
          <p:nvPr/>
        </p:nvSpPr>
        <p:spPr>
          <a:xfrm>
            <a:off x="2002859" y="3803128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C9F72F-EF44-41B8-9EBD-077B3684E48C}"/>
              </a:ext>
            </a:extLst>
          </p:cNvPr>
          <p:cNvSpPr/>
          <p:nvPr/>
        </p:nvSpPr>
        <p:spPr>
          <a:xfrm>
            <a:off x="3653185" y="3803128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0ED3AC7-D55B-4373-A6F7-F9F0A9D5F73D}"/>
              </a:ext>
            </a:extLst>
          </p:cNvPr>
          <p:cNvSpPr/>
          <p:nvPr/>
        </p:nvSpPr>
        <p:spPr>
          <a:xfrm>
            <a:off x="5363187" y="3795747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65A529F-D267-40BB-86A1-3604DF9B49B7}"/>
              </a:ext>
            </a:extLst>
          </p:cNvPr>
          <p:cNvSpPr/>
          <p:nvPr/>
        </p:nvSpPr>
        <p:spPr>
          <a:xfrm>
            <a:off x="6862374" y="3789846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6A90AF5A-059F-4B7C-B594-0EDC1CD2ABB0}"/>
              </a:ext>
            </a:extLst>
          </p:cNvPr>
          <p:cNvSpPr/>
          <p:nvPr/>
        </p:nvSpPr>
        <p:spPr>
          <a:xfrm>
            <a:off x="8482285" y="3803128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66A0D010-C3E8-46B0-81C8-DC787526A4EA}"/>
              </a:ext>
            </a:extLst>
          </p:cNvPr>
          <p:cNvSpPr/>
          <p:nvPr/>
        </p:nvSpPr>
        <p:spPr>
          <a:xfrm>
            <a:off x="2002859" y="5022117"/>
            <a:ext cx="872003" cy="8104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9B4C2DFC-390E-4E77-8169-9ED58AF544C6}"/>
              </a:ext>
            </a:extLst>
          </p:cNvPr>
          <p:cNvSpPr/>
          <p:nvPr/>
        </p:nvSpPr>
        <p:spPr>
          <a:xfrm>
            <a:off x="3653185" y="5016606"/>
            <a:ext cx="872003" cy="8104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EBB58A2-8EB6-4F95-B91C-DE3F57DD6E49}"/>
              </a:ext>
            </a:extLst>
          </p:cNvPr>
          <p:cNvSpPr txBox="1"/>
          <p:nvPr/>
        </p:nvSpPr>
        <p:spPr>
          <a:xfrm>
            <a:off x="4089186" y="1949493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389E7CC1-A3CC-403B-AC75-AC6AE65A6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29718"/>
              </p:ext>
            </p:extLst>
          </p:nvPr>
        </p:nvGraphicFramePr>
        <p:xfrm>
          <a:off x="1811907" y="4946534"/>
          <a:ext cx="7745750" cy="1748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150">
                  <a:extLst>
                    <a:ext uri="{9D8B030D-6E8A-4147-A177-3AD203B41FA5}">
                      <a16:colId xmlns:a16="http://schemas.microsoft.com/office/drawing/2014/main" xmlns="" val="598698823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1869616860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329138614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2198550923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472780028"/>
                    </a:ext>
                  </a:extLst>
                </a:gridCol>
              </a:tblGrid>
              <a:tr h="874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491537"/>
                  </a:ext>
                </a:extLst>
              </a:tr>
              <a:tr h="8740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899108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6169338" y="1933992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7284056" y="194801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</a:t>
            </a:r>
            <a:endParaRPr lang="en-US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8349201" y="193919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  <a:endParaRPr lang="en-US" sz="2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9590142" y="195139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</a:t>
            </a:r>
            <a:endParaRPr lang="en-US" sz="2800" dirty="0"/>
          </a:p>
        </p:txBody>
      </p:sp>
      <p:sp>
        <p:nvSpPr>
          <p:cNvPr id="18" name="Multiply 17"/>
          <p:cNvSpPr/>
          <p:nvPr/>
        </p:nvSpPr>
        <p:spPr>
          <a:xfrm>
            <a:off x="1959832" y="4987368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3643580" y="4987368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8448485" y="3767327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49516" y="4804360"/>
            <a:ext cx="3198925" cy="132363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1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25" grpId="1" animBg="1"/>
      <p:bldP spid="26" grpId="1" animBg="1"/>
      <p:bldP spid="28" grpId="0"/>
      <p:bldP spid="24" grpId="0"/>
      <p:bldP spid="27" grpId="0"/>
      <p:bldP spid="29" grpId="0"/>
      <p:bldP spid="30" grpId="0"/>
      <p:bldP spid="18" grpId="0" animBg="1"/>
      <p:bldP spid="31" grpId="0" animBg="1"/>
      <p:bldP spid="32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Break Apart to subtract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88585"/>
            <a:ext cx="11029615" cy="270721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____ - ____ = </a:t>
            </a:r>
            <a:r>
              <a:rPr lang="en-US" sz="2800" dirty="0" smtClean="0"/>
              <a:t>_____    OR    ____ - ____ - ____ = ____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1649516" y="1924240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14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2798733" y="1926408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89E7CC1-A3CC-403B-AC75-AC6AE65A6CEA}"/>
              </a:ext>
            </a:extLst>
          </p:cNvPr>
          <p:cNvGraphicFramePr>
            <a:graphicFrameLocks noGrp="1"/>
          </p:cNvGraphicFramePr>
          <p:nvPr/>
        </p:nvGraphicFramePr>
        <p:xfrm>
          <a:off x="1779421" y="2769158"/>
          <a:ext cx="7778235" cy="1911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5647">
                  <a:extLst>
                    <a:ext uri="{9D8B030D-6E8A-4147-A177-3AD203B41FA5}">
                      <a16:colId xmlns:a16="http://schemas.microsoft.com/office/drawing/2014/main" xmlns="" val="598698823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1869616860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329138614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2198550923"/>
                    </a:ext>
                  </a:extLst>
                </a:gridCol>
                <a:gridCol w="1555647">
                  <a:extLst>
                    <a:ext uri="{9D8B030D-6E8A-4147-A177-3AD203B41FA5}">
                      <a16:colId xmlns:a16="http://schemas.microsoft.com/office/drawing/2014/main" xmlns="" val="472780028"/>
                    </a:ext>
                  </a:extLst>
                </a:gridCol>
              </a:tblGrid>
              <a:tr h="955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491537"/>
                  </a:ext>
                </a:extLst>
              </a:tr>
              <a:tr h="9557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8991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2740B336-8972-4FAC-9A04-ACCCF76E9FEC}"/>
              </a:ext>
            </a:extLst>
          </p:cNvPr>
          <p:cNvSpPr/>
          <p:nvPr/>
        </p:nvSpPr>
        <p:spPr>
          <a:xfrm>
            <a:off x="2002859" y="2842025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A3CB706-16D5-461A-8AEC-B02F76F9A232}"/>
              </a:ext>
            </a:extLst>
          </p:cNvPr>
          <p:cNvSpPr/>
          <p:nvPr/>
        </p:nvSpPr>
        <p:spPr>
          <a:xfrm>
            <a:off x="3700926" y="2827294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7453558-87CE-4B52-8A2C-2DD6EEE21953}"/>
              </a:ext>
            </a:extLst>
          </p:cNvPr>
          <p:cNvSpPr/>
          <p:nvPr/>
        </p:nvSpPr>
        <p:spPr>
          <a:xfrm>
            <a:off x="5381026" y="2857196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CD522EBE-0B17-42BD-A9EA-B9B16262605C}"/>
              </a:ext>
            </a:extLst>
          </p:cNvPr>
          <p:cNvSpPr/>
          <p:nvPr/>
        </p:nvSpPr>
        <p:spPr>
          <a:xfrm>
            <a:off x="6829283" y="2826002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6576FB2-91EF-4FB6-8875-15AC28DCDDB3}"/>
              </a:ext>
            </a:extLst>
          </p:cNvPr>
          <p:cNvSpPr/>
          <p:nvPr/>
        </p:nvSpPr>
        <p:spPr>
          <a:xfrm>
            <a:off x="8449194" y="2842025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0C6148E-40CA-45F1-BDB4-B3FED8271925}"/>
              </a:ext>
            </a:extLst>
          </p:cNvPr>
          <p:cNvSpPr/>
          <p:nvPr/>
        </p:nvSpPr>
        <p:spPr>
          <a:xfrm>
            <a:off x="2002859" y="3803128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C9F72F-EF44-41B8-9EBD-077B3684E48C}"/>
              </a:ext>
            </a:extLst>
          </p:cNvPr>
          <p:cNvSpPr/>
          <p:nvPr/>
        </p:nvSpPr>
        <p:spPr>
          <a:xfrm>
            <a:off x="3653185" y="3803128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0ED3AC7-D55B-4373-A6F7-F9F0A9D5F73D}"/>
              </a:ext>
            </a:extLst>
          </p:cNvPr>
          <p:cNvSpPr/>
          <p:nvPr/>
        </p:nvSpPr>
        <p:spPr>
          <a:xfrm>
            <a:off x="5363187" y="3795747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65A529F-D267-40BB-86A1-3604DF9B49B7}"/>
              </a:ext>
            </a:extLst>
          </p:cNvPr>
          <p:cNvSpPr/>
          <p:nvPr/>
        </p:nvSpPr>
        <p:spPr>
          <a:xfrm>
            <a:off x="6862374" y="3789846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6A90AF5A-059F-4B7C-B594-0EDC1CD2ABB0}"/>
              </a:ext>
            </a:extLst>
          </p:cNvPr>
          <p:cNvSpPr/>
          <p:nvPr/>
        </p:nvSpPr>
        <p:spPr>
          <a:xfrm>
            <a:off x="8482285" y="3803128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66A0D010-C3E8-46B0-81C8-DC787526A4EA}"/>
              </a:ext>
            </a:extLst>
          </p:cNvPr>
          <p:cNvSpPr/>
          <p:nvPr/>
        </p:nvSpPr>
        <p:spPr>
          <a:xfrm>
            <a:off x="2002859" y="5022117"/>
            <a:ext cx="872003" cy="8104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9B4C2DFC-390E-4E77-8169-9ED58AF544C6}"/>
              </a:ext>
            </a:extLst>
          </p:cNvPr>
          <p:cNvSpPr/>
          <p:nvPr/>
        </p:nvSpPr>
        <p:spPr>
          <a:xfrm>
            <a:off x="3653185" y="5016606"/>
            <a:ext cx="872003" cy="8104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EBB58A2-8EB6-4F95-B91C-DE3F57DD6E49}"/>
              </a:ext>
            </a:extLst>
          </p:cNvPr>
          <p:cNvSpPr txBox="1"/>
          <p:nvPr/>
        </p:nvSpPr>
        <p:spPr>
          <a:xfrm>
            <a:off x="4089186" y="1949493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389E7CC1-A3CC-403B-AC75-AC6AE65A6CEA}"/>
              </a:ext>
            </a:extLst>
          </p:cNvPr>
          <p:cNvGraphicFramePr>
            <a:graphicFrameLocks noGrp="1"/>
          </p:cNvGraphicFramePr>
          <p:nvPr/>
        </p:nvGraphicFramePr>
        <p:xfrm>
          <a:off x="1811907" y="4946534"/>
          <a:ext cx="7745750" cy="1748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150">
                  <a:extLst>
                    <a:ext uri="{9D8B030D-6E8A-4147-A177-3AD203B41FA5}">
                      <a16:colId xmlns:a16="http://schemas.microsoft.com/office/drawing/2014/main" xmlns="" val="598698823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1869616860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329138614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2198550923"/>
                    </a:ext>
                  </a:extLst>
                </a:gridCol>
                <a:gridCol w="1549150">
                  <a:extLst>
                    <a:ext uri="{9D8B030D-6E8A-4147-A177-3AD203B41FA5}">
                      <a16:colId xmlns:a16="http://schemas.microsoft.com/office/drawing/2014/main" xmlns="" val="472780028"/>
                    </a:ext>
                  </a:extLst>
                </a:gridCol>
              </a:tblGrid>
              <a:tr h="874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491537"/>
                  </a:ext>
                </a:extLst>
              </a:tr>
              <a:tr h="8740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3899108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6169338" y="1933992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14</a:t>
            </a:r>
            <a:endParaRPr lang="en-US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7284056" y="194801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8349201" y="193919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9590142" y="195139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18" name="Multiply 17"/>
          <p:cNvSpPr/>
          <p:nvPr/>
        </p:nvSpPr>
        <p:spPr>
          <a:xfrm>
            <a:off x="1959832" y="4987368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3643580" y="4987368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8448485" y="3767327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>
            <a:off x="6805028" y="3775338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C0C6148E-40CA-45F1-BDB4-B3FED8271925}"/>
              </a:ext>
            </a:extLst>
          </p:cNvPr>
          <p:cNvSpPr/>
          <p:nvPr/>
        </p:nvSpPr>
        <p:spPr>
          <a:xfrm>
            <a:off x="6814548" y="4966793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C0C6148E-40CA-45F1-BDB4-B3FED8271925}"/>
              </a:ext>
            </a:extLst>
          </p:cNvPr>
          <p:cNvSpPr/>
          <p:nvPr/>
        </p:nvSpPr>
        <p:spPr>
          <a:xfrm>
            <a:off x="5263100" y="5000379"/>
            <a:ext cx="843364" cy="8233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5180481" y="4996463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ultiply 36"/>
          <p:cNvSpPr/>
          <p:nvPr/>
        </p:nvSpPr>
        <p:spPr>
          <a:xfrm>
            <a:off x="6757202" y="4950715"/>
            <a:ext cx="958055" cy="885661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49516" y="4804360"/>
            <a:ext cx="6556186" cy="126986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5" grpId="0" animBg="1"/>
      <p:bldP spid="26" grpId="0" animBg="1"/>
      <p:bldP spid="28" grpId="0"/>
      <p:bldP spid="24" grpId="0"/>
      <p:bldP spid="27" grpId="0"/>
      <p:bldP spid="29" grpId="0"/>
      <p:bldP spid="30" grpId="0"/>
      <p:bldP spid="1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Use subtraction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54086"/>
            <a:ext cx="11029615" cy="3104713"/>
          </a:xfrm>
        </p:spPr>
        <p:txBody>
          <a:bodyPr/>
          <a:lstStyle/>
          <a:p>
            <a:r>
              <a:rPr lang="en-US" sz="2800" dirty="0"/>
              <a:t>Hawkeye had 13 stickers. He gave 9 stickers away. How many stickers does he have now?</a:t>
            </a:r>
          </a:p>
          <a:p>
            <a:r>
              <a:rPr lang="en-US" sz="2800" dirty="0"/>
              <a:t>Use any subtraction strategy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____ </a:t>
            </a:r>
            <a:r>
              <a:rPr lang="en-US" sz="2800" dirty="0"/>
              <a:t>- ____ = _____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4354837" y="4147690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5482777" y="4169461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EBB58A2-8EB6-4F95-B91C-DE3F57DD6E49}"/>
              </a:ext>
            </a:extLst>
          </p:cNvPr>
          <p:cNvSpPr txBox="1"/>
          <p:nvPr/>
        </p:nvSpPr>
        <p:spPr>
          <a:xfrm>
            <a:off x="6783366" y="4147690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pic>
        <p:nvPicPr>
          <p:cNvPr id="7170" name="Picture 2" descr="Image result for hawkeye clipart">
            <a:extLst>
              <a:ext uri="{FF2B5EF4-FFF2-40B4-BE49-F238E27FC236}">
                <a16:creationId xmlns:a16="http://schemas.microsoft.com/office/drawing/2014/main" xmlns="" id="{2D59AFAD-0591-45C5-AA96-6E9F4DF6F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948" y="3581400"/>
            <a:ext cx="1795015" cy="292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31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Use subtraction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en-US" sz="2800" dirty="0"/>
              <a:t>Spider-Man has 14 action figures. Some action figures get broken. 8 action figures are not broken. How many action figures are broken?</a:t>
            </a:r>
          </a:p>
          <a:p>
            <a:r>
              <a:rPr lang="en-US" sz="2800" dirty="0"/>
              <a:t>Use any subtraction strategy</a:t>
            </a:r>
          </a:p>
          <a:p>
            <a:pPr marL="0" indent="0" algn="ctr">
              <a:buNone/>
            </a:pPr>
            <a:r>
              <a:rPr lang="en-US" sz="2800" dirty="0"/>
              <a:t>____ - ____ = _____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4385509" y="3602486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72CD04-3695-41F5-B503-612355B39F2A}"/>
              </a:ext>
            </a:extLst>
          </p:cNvPr>
          <p:cNvSpPr txBox="1"/>
          <p:nvPr/>
        </p:nvSpPr>
        <p:spPr>
          <a:xfrm>
            <a:off x="5482777" y="3584713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EBB58A2-8EB6-4F95-B91C-DE3F57DD6E49}"/>
              </a:ext>
            </a:extLst>
          </p:cNvPr>
          <p:cNvSpPr txBox="1"/>
          <p:nvPr/>
        </p:nvSpPr>
        <p:spPr>
          <a:xfrm>
            <a:off x="6772481" y="3624470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</a:t>
            </a:r>
          </a:p>
        </p:txBody>
      </p:sp>
      <p:sp>
        <p:nvSpPr>
          <p:cNvPr id="4" name="AutoShape 2" descr="Image result for spiderman clipart">
            <a:extLst>
              <a:ext uri="{FF2B5EF4-FFF2-40B4-BE49-F238E27FC236}">
                <a16:creationId xmlns:a16="http://schemas.microsoft.com/office/drawing/2014/main" xmlns="" id="{45A3F69B-572F-4112-9BB7-25B5D2CB45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Image result for spiderman clipart">
            <a:extLst>
              <a:ext uri="{FF2B5EF4-FFF2-40B4-BE49-F238E27FC236}">
                <a16:creationId xmlns:a16="http://schemas.microsoft.com/office/drawing/2014/main" xmlns="" id="{21C605F3-7057-4029-AAF9-E0230A7F4A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Image result for spiderman clipart">
            <a:extLst>
              <a:ext uri="{FF2B5EF4-FFF2-40B4-BE49-F238E27FC236}">
                <a16:creationId xmlns:a16="http://schemas.microsoft.com/office/drawing/2014/main" xmlns="" id="{6492AFF3-2A19-4991-A8C7-3144E91C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818" y="4082704"/>
            <a:ext cx="2055990" cy="224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9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D320C-E535-473A-B138-2F726803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Spider-Man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5C4854-0E48-4844-9A29-53C59FBC8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hlinkClick r:id="rId2"/>
              </a:rPr>
              <a:t>Spider-Man</a:t>
            </a:r>
            <a:endParaRPr lang="en-US" sz="4000" dirty="0"/>
          </a:p>
          <a:p>
            <a:pPr algn="ctr"/>
            <a:endParaRPr lang="en-US" sz="4000" dirty="0"/>
          </a:p>
        </p:txBody>
      </p:sp>
      <p:pic>
        <p:nvPicPr>
          <p:cNvPr id="17410" name="Picture 2" descr="Image result for spiderman homecoming">
            <a:extLst>
              <a:ext uri="{FF2B5EF4-FFF2-40B4-BE49-F238E27FC236}">
                <a16:creationId xmlns:a16="http://schemas.microsoft.com/office/drawing/2014/main" xmlns="" id="{637342BB-4389-4160-A100-DB3BBE926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99" y="4320210"/>
            <a:ext cx="4557170" cy="227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Image result for spiderman mask clipart">
            <a:extLst>
              <a:ext uri="{FF2B5EF4-FFF2-40B4-BE49-F238E27FC236}">
                <a16:creationId xmlns:a16="http://schemas.microsoft.com/office/drawing/2014/main" xmlns="" id="{460A830E-E335-458E-B9DF-9CB832BA3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89" y="2763259"/>
            <a:ext cx="1516774" cy="217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Image result for spiderman web clipart">
            <a:extLst>
              <a:ext uri="{FF2B5EF4-FFF2-40B4-BE49-F238E27FC236}">
                <a16:creationId xmlns:a16="http://schemas.microsoft.com/office/drawing/2014/main" xmlns="" id="{CB73538D-A1B0-4F66-9D4E-60CC571A7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734" y="2478269"/>
            <a:ext cx="2742308" cy="274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2AA1E-8C0A-4EE0-B264-748CEA15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Thor’s hammers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47B9F6-8BF4-46FC-A41A-A3200F3A7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67244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Count Back. Write the number that is 3 less.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7 – 3 = _____</a:t>
            </a:r>
          </a:p>
        </p:txBody>
      </p:sp>
      <p:pic>
        <p:nvPicPr>
          <p:cNvPr id="2052" name="Picture 4" descr="Image result for thors hammer clipart">
            <a:extLst>
              <a:ext uri="{FF2B5EF4-FFF2-40B4-BE49-F238E27FC236}">
                <a16:creationId xmlns:a16="http://schemas.microsoft.com/office/drawing/2014/main" xmlns="" id="{22E933B2-6853-415A-B88C-F69C50DAC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496" y="2382542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ors hammer clipart">
            <a:extLst>
              <a:ext uri="{FF2B5EF4-FFF2-40B4-BE49-F238E27FC236}">
                <a16:creationId xmlns:a16="http://schemas.microsoft.com/office/drawing/2014/main" xmlns="" id="{BAD9EEF7-CB68-4436-88B7-DEB035630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14" y="2382543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thors hammer clipart">
            <a:extLst>
              <a:ext uri="{FF2B5EF4-FFF2-40B4-BE49-F238E27FC236}">
                <a16:creationId xmlns:a16="http://schemas.microsoft.com/office/drawing/2014/main" xmlns="" id="{C2486877-238A-4140-B5E7-C298325E6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147" y="2382542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thors hammer clipart">
            <a:extLst>
              <a:ext uri="{FF2B5EF4-FFF2-40B4-BE49-F238E27FC236}">
                <a16:creationId xmlns:a16="http://schemas.microsoft.com/office/drawing/2014/main" xmlns="" id="{7348D7AF-5743-4A5B-9043-9B9654420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815" y="2498964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thors hammer clipart">
            <a:extLst>
              <a:ext uri="{FF2B5EF4-FFF2-40B4-BE49-F238E27FC236}">
                <a16:creationId xmlns:a16="http://schemas.microsoft.com/office/drawing/2014/main" xmlns="" id="{6B4A2870-7451-4861-B999-CD6E2C82A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557" y="2435372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thors hammer clipart">
            <a:extLst>
              <a:ext uri="{FF2B5EF4-FFF2-40B4-BE49-F238E27FC236}">
                <a16:creationId xmlns:a16="http://schemas.microsoft.com/office/drawing/2014/main" xmlns="" id="{37C67CE8-48FC-4F7D-BEF4-F76C35D10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299" y="2435372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thors hammer clipart">
            <a:extLst>
              <a:ext uri="{FF2B5EF4-FFF2-40B4-BE49-F238E27FC236}">
                <a16:creationId xmlns:a16="http://schemas.microsoft.com/office/drawing/2014/main" xmlns="" id="{F0A5FF60-52A7-4079-8D1A-583FF7B62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859" y="2435371"/>
            <a:ext cx="921646" cy="11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B64A9A-5AC3-4818-AE6F-5BEF4B2D1F1D}"/>
              </a:ext>
            </a:extLst>
          </p:cNvPr>
          <p:cNvSpPr txBox="1"/>
          <p:nvPr/>
        </p:nvSpPr>
        <p:spPr>
          <a:xfrm>
            <a:off x="6213915" y="4797287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99" y="6224792"/>
            <a:ext cx="11419609" cy="62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3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Captain America and Iron Man have 9 candy bars. Loki eats 2 of the candy bars. How many candy bars are left?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9 – 2 = 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6095999" y="4412974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pic>
        <p:nvPicPr>
          <p:cNvPr id="3074" name="Picture 2" descr="Image result for loki clipart">
            <a:extLst>
              <a:ext uri="{FF2B5EF4-FFF2-40B4-BE49-F238E27FC236}">
                <a16:creationId xmlns:a16="http://schemas.microsoft.com/office/drawing/2014/main" xmlns="" id="{7BCAD7EE-D800-4B21-B416-EF578E987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399" y="4282109"/>
            <a:ext cx="2396987" cy="23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98" y="2180496"/>
            <a:ext cx="11419609" cy="62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2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Count back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10 – 1 = 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6268277" y="4161182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8" y="2180496"/>
            <a:ext cx="11419609" cy="62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0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Count back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5 – 2 = 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6215268" y="4200938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8" y="2180496"/>
            <a:ext cx="11419609" cy="62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9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Hulk had 5 cubes. Thor gave him more cubes. Now Hulk has 12 cubes. How many cubes did Thor give to him?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5 + _____ = 12</a:t>
            </a:r>
          </a:p>
          <a:p>
            <a:r>
              <a:rPr lang="en-US" sz="2800" dirty="0"/>
              <a:t>Hulk had 12 cubes. He gave Spider-Man 5. How many </a:t>
            </a:r>
          </a:p>
          <a:p>
            <a:pPr marL="0" indent="0">
              <a:buNone/>
            </a:pPr>
            <a:r>
              <a:rPr lang="en-US" sz="2800" dirty="0"/>
              <a:t>Cubes does Hulk have now?</a:t>
            </a:r>
          </a:p>
          <a:p>
            <a:pPr marL="0" indent="0" algn="ctr">
              <a:buNone/>
            </a:pPr>
            <a:r>
              <a:rPr lang="en-US" sz="2800" dirty="0"/>
              <a:t>12 – 5 = 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5482777" y="3496427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Image result for hulk clipart">
            <a:extLst>
              <a:ext uri="{FF2B5EF4-FFF2-40B4-BE49-F238E27FC236}">
                <a16:creationId xmlns:a16="http://schemas.microsoft.com/office/drawing/2014/main" xmlns="" id="{FBED0185-20F3-4540-BB89-03EDE665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016" y="4019647"/>
            <a:ext cx="272796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C9251CD-32D5-4873-A2A0-C0FB6AF43979}"/>
              </a:ext>
            </a:extLst>
          </p:cNvPr>
          <p:cNvSpPr txBox="1"/>
          <p:nvPr/>
        </p:nvSpPr>
        <p:spPr>
          <a:xfrm>
            <a:off x="6346251" y="5114826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7704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en-US" sz="2800" dirty="0"/>
              <a:t>What is 8 – 6?</a:t>
            </a:r>
          </a:p>
          <a:p>
            <a:pPr marL="0" indent="0" algn="ctr">
              <a:buNone/>
            </a:pPr>
            <a:r>
              <a:rPr lang="en-US" sz="2800" dirty="0"/>
              <a:t>6 + _____ = </a:t>
            </a:r>
            <a:r>
              <a:rPr lang="en-US" sz="2800" dirty="0" smtClean="0"/>
              <a:t>8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8 – 6 = 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5635176" y="3475645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</a:t>
            </a:r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6175369" y="4635721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039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en-US" sz="2800" dirty="0"/>
              <a:t>What is 10 – 4?</a:t>
            </a:r>
          </a:p>
          <a:p>
            <a:pPr marL="0" indent="0" algn="ctr">
              <a:buNone/>
            </a:pPr>
            <a:r>
              <a:rPr lang="en-US" sz="2800" dirty="0"/>
              <a:t>4 + _____ = </a:t>
            </a:r>
            <a:r>
              <a:rPr lang="en-US" sz="2800" dirty="0" smtClean="0"/>
              <a:t>10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10 – 4 = 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5482777" y="3496427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6248400" y="4635721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2444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7286D-B960-4935-90AA-6F719431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114C3-8C02-42C1-91CC-4DA724C9A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en-US" sz="2800" dirty="0"/>
              <a:t>What is 9 – 4?</a:t>
            </a:r>
          </a:p>
          <a:p>
            <a:pPr marL="0" indent="0" algn="ctr">
              <a:buNone/>
            </a:pPr>
            <a:r>
              <a:rPr lang="en-US" sz="2800" dirty="0"/>
              <a:t>4 + _____ = </a:t>
            </a:r>
            <a:r>
              <a:rPr lang="en-US" sz="2800" dirty="0" smtClean="0"/>
              <a:t>9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9 – 4 = 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EA8A57-F456-4F34-A1BB-39F83E5CB5D7}"/>
              </a:ext>
            </a:extLst>
          </p:cNvPr>
          <p:cNvSpPr txBox="1"/>
          <p:nvPr/>
        </p:nvSpPr>
        <p:spPr>
          <a:xfrm>
            <a:off x="5635176" y="3475645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" name="AutoShape 2" descr="Image result for hulk clipart">
            <a:extLst>
              <a:ext uri="{FF2B5EF4-FFF2-40B4-BE49-F238E27FC236}">
                <a16:creationId xmlns:a16="http://schemas.microsoft.com/office/drawing/2014/main" xmlns="" id="{1997E9DA-4B2C-4041-B5D9-3745CC596B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3C4088-6997-409A-BC77-D7730FB42AB2}"/>
              </a:ext>
            </a:extLst>
          </p:cNvPr>
          <p:cNvSpPr txBox="1"/>
          <p:nvPr/>
        </p:nvSpPr>
        <p:spPr>
          <a:xfrm>
            <a:off x="6248400" y="4625330"/>
            <a:ext cx="92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0671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119</TotalTime>
  <Words>390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Gill Sans MT</vt:lpstr>
      <vt:lpstr>Wingdings 2</vt:lpstr>
      <vt:lpstr>Dividend</vt:lpstr>
      <vt:lpstr>Chapter 4 Review</vt:lpstr>
      <vt:lpstr>Thor’s hammers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Make a ten</vt:lpstr>
      <vt:lpstr>Make a ten</vt:lpstr>
      <vt:lpstr>Break Apart to subtract</vt:lpstr>
      <vt:lpstr>Break Apart to subtract</vt:lpstr>
      <vt:lpstr>Use subtraction strategies</vt:lpstr>
      <vt:lpstr>Use subtraction strategies</vt:lpstr>
      <vt:lpstr>Spider-Man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Review</dc:title>
  <dc:creator>Jamie</dc:creator>
  <cp:lastModifiedBy>R Pehrson</cp:lastModifiedBy>
  <cp:revision>13</cp:revision>
  <dcterms:created xsi:type="dcterms:W3CDTF">2017-11-12T21:23:57Z</dcterms:created>
  <dcterms:modified xsi:type="dcterms:W3CDTF">2017-11-13T05:37:29Z</dcterms:modified>
</cp:coreProperties>
</file>