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60467-003A-49A7-AE80-2E7CDB6D9EB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66759-1B61-474A-9559-6347CAD3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6759-1B61-474A-9559-6347CAD339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7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6759-1B61-474A-9559-6347CAD339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7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6759-1B61-474A-9559-6347CAD339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6759-1B61-474A-9559-6347CAD339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36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6759-1B61-474A-9559-6347CAD339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9F1C08-5DE0-4D00-8F60-77CC2303C63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C59B43-F632-4DC4-8024-078FEA5E8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VFx8w-Wq3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/>
              <a:t>Chapter 5 Review: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09800"/>
            <a:ext cx="2994533" cy="3886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8214"/>
            <a:ext cx="940130" cy="10515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330" y="5257800"/>
            <a:ext cx="940130" cy="10515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297" y="3208018"/>
            <a:ext cx="470065" cy="5257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374" y="4994909"/>
            <a:ext cx="470065" cy="52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7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/>
              <a:t>Which number is missing from these related facts? 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sz="3600" dirty="0"/>
          </a:p>
          <a:p>
            <a:pPr marL="502920" indent="-457200" algn="ctr">
              <a:buFont typeface="+mj-lt"/>
              <a:buAutoNum type="alphaLcPeriod"/>
            </a:pPr>
            <a:r>
              <a:rPr lang="en-US" sz="3600" dirty="0"/>
              <a:t>2 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sz="3600" dirty="0"/>
              <a:t>9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sz="3600" dirty="0"/>
              <a:t>3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sz="3600" dirty="0"/>
              <a:t>6</a:t>
            </a:r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1841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___ + 8 = 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199361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11 – 8 = 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8923" y="2578386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8 + ___ = 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6735" y="257838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11 - ___ = 8</a:t>
            </a:r>
          </a:p>
        </p:txBody>
      </p:sp>
    </p:spTree>
    <p:extLst>
      <p:ext uri="{BB962C8B-B14F-4D97-AF65-F5344CB8AC3E}">
        <p14:creationId xmlns:p14="http://schemas.microsoft.com/office/powerpoint/2010/main" val="291997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/>
              <a:t>What is the missing number?  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sz="3600" dirty="0"/>
          </a:p>
          <a:p>
            <a:pPr marL="502920" indent="-457200" algn="ctr">
              <a:buFont typeface="+mj-lt"/>
              <a:buAutoNum type="alphaLcPeriod"/>
            </a:pPr>
            <a:r>
              <a:rPr lang="en-US" sz="3200" dirty="0"/>
              <a:t>7 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sz="3200" dirty="0"/>
              <a:t>12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sz="3200" dirty="0"/>
              <a:t>3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sz="3200" dirty="0"/>
              <a:t>10</a:t>
            </a:r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52800" y="1143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___ + 5 = 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173994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12 - ___ = 5</a:t>
            </a:r>
          </a:p>
        </p:txBody>
      </p:sp>
    </p:spTree>
    <p:extLst>
      <p:ext uri="{BB962C8B-B14F-4D97-AF65-F5344CB8AC3E}">
        <p14:creationId xmlns:p14="http://schemas.microsoft.com/office/powerpoint/2010/main" val="86947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/>
              <a:t>Write the number that completes the related fact.   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20574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3 + 4 = 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00" y="319524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7 - ___ =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0" y="319523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5531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/>
              <a:t>Write an addition fact that helps you solve 10 – 8.</a:t>
            </a:r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4000" dirty="0"/>
              <a:t>_________________   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055441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8 + ___ = 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FDC95E-1C79-4CB1-B6FB-F7C9A1524991}"/>
              </a:ext>
            </a:extLst>
          </p:cNvPr>
          <p:cNvSpPr txBox="1"/>
          <p:nvPr/>
        </p:nvSpPr>
        <p:spPr>
          <a:xfrm>
            <a:off x="4191000" y="305544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7544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/>
              <a:t>Natalie finds 6 pencils on the floor. Now she has 13 pencils. How many pencils did Natalie start with?</a:t>
            </a:r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4000" dirty="0"/>
              <a:t>   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2600" y="3352800"/>
            <a:ext cx="5410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3352800"/>
            <a:ext cx="0" cy="1066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52600" y="4876800"/>
            <a:ext cx="541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52600" y="44958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62800" y="44958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5257800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3200" y="3563033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90535" y="35630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3984" y="3550742"/>
            <a:ext cx="17624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56C350-9096-48C1-95DD-5B42DB3A9E49}"/>
              </a:ext>
            </a:extLst>
          </p:cNvPr>
          <p:cNvSpPr txBox="1"/>
          <p:nvPr/>
        </p:nvSpPr>
        <p:spPr>
          <a:xfrm>
            <a:off x="2700184" y="5879693"/>
            <a:ext cx="3515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___ + 6 = 13</a:t>
            </a:r>
          </a:p>
        </p:txBody>
      </p:sp>
    </p:spTree>
    <p:extLst>
      <p:ext uri="{BB962C8B-B14F-4D97-AF65-F5344CB8AC3E}">
        <p14:creationId xmlns:p14="http://schemas.microsoft.com/office/powerpoint/2010/main" val="107667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/>
              <a:t>Circle the equation if it is true. Cross it out if its false. </a:t>
            </a:r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4000" dirty="0"/>
              <a:t>   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438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 + 2 = 3 + 3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4600" y="3733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5 -3 = 9 - 1</a:t>
            </a:r>
          </a:p>
        </p:txBody>
      </p:sp>
      <p:sp>
        <p:nvSpPr>
          <p:cNvPr id="6" name="Oval 5"/>
          <p:cNvSpPr/>
          <p:nvPr/>
        </p:nvSpPr>
        <p:spPr>
          <a:xfrm>
            <a:off x="2781300" y="2057400"/>
            <a:ext cx="3733800" cy="1524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581400" y="3733800"/>
            <a:ext cx="2514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33800" y="3581400"/>
            <a:ext cx="22098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18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/>
              <a:t>What number would make each number sentence true?</a:t>
            </a:r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4000" dirty="0"/>
              <a:t>   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046357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10 - 2 = 4 +    </a:t>
            </a:r>
            <a:r>
              <a:rPr lang="en-US" sz="800" dirty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57425" y="3075057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  - 3 = 9 - 1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61781D-5210-412A-8AB9-120D9F364AE5}"/>
              </a:ext>
            </a:extLst>
          </p:cNvPr>
          <p:cNvSpPr txBox="1"/>
          <p:nvPr/>
        </p:nvSpPr>
        <p:spPr>
          <a:xfrm>
            <a:off x="2247900" y="4053372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5 - 0 = 0 +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B26488-6DB0-4BF4-8B86-93A22FCE3821}"/>
              </a:ext>
            </a:extLst>
          </p:cNvPr>
          <p:cNvSpPr txBox="1"/>
          <p:nvPr/>
        </p:nvSpPr>
        <p:spPr>
          <a:xfrm>
            <a:off x="2286000" y="5031687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7 -     = 12 - 8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30C5B2-A9FF-4BF0-9140-6281913960AD}"/>
              </a:ext>
            </a:extLst>
          </p:cNvPr>
          <p:cNvSpPr/>
          <p:nvPr/>
        </p:nvSpPr>
        <p:spPr>
          <a:xfrm>
            <a:off x="5638800" y="2133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3A15ED-2BB2-4AEC-A1AA-A24E7DA37BB8}"/>
              </a:ext>
            </a:extLst>
          </p:cNvPr>
          <p:cNvSpPr txBox="1"/>
          <p:nvPr/>
        </p:nvSpPr>
        <p:spPr>
          <a:xfrm>
            <a:off x="5715000" y="20968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5B6674-775E-4921-B620-77E08C302B8C}"/>
              </a:ext>
            </a:extLst>
          </p:cNvPr>
          <p:cNvSpPr/>
          <p:nvPr/>
        </p:nvSpPr>
        <p:spPr>
          <a:xfrm>
            <a:off x="2895600" y="3141048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23BF9D-CCA9-4581-8D47-6E7BA98770EA}"/>
              </a:ext>
            </a:extLst>
          </p:cNvPr>
          <p:cNvSpPr txBox="1"/>
          <p:nvPr/>
        </p:nvSpPr>
        <p:spPr>
          <a:xfrm>
            <a:off x="2895600" y="3104317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432CAE-EB50-4740-AD54-D71EA837E7D0}"/>
              </a:ext>
            </a:extLst>
          </p:cNvPr>
          <p:cNvSpPr/>
          <p:nvPr/>
        </p:nvSpPr>
        <p:spPr>
          <a:xfrm>
            <a:off x="5791200" y="412088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17B4F2-B7F3-46EC-B6B1-2499EC280B9A}"/>
              </a:ext>
            </a:extLst>
          </p:cNvPr>
          <p:cNvSpPr txBox="1"/>
          <p:nvPr/>
        </p:nvSpPr>
        <p:spPr>
          <a:xfrm>
            <a:off x="5867400" y="408414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C998A1-53B1-402C-A55E-C833F309DB42}"/>
              </a:ext>
            </a:extLst>
          </p:cNvPr>
          <p:cNvSpPr/>
          <p:nvPr/>
        </p:nvSpPr>
        <p:spPr>
          <a:xfrm>
            <a:off x="3733800" y="5071241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A1773F-9861-47F2-8AD7-0FFB348AD8A7}"/>
              </a:ext>
            </a:extLst>
          </p:cNvPr>
          <p:cNvSpPr txBox="1"/>
          <p:nvPr/>
        </p:nvSpPr>
        <p:spPr>
          <a:xfrm>
            <a:off x="3810000" y="503451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4545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/>
              <a:t>Good Luck on the test! Take your time and really think about it. Use your 100’s chart to help you. Enjoy this clip!   </a:t>
            </a:r>
          </a:p>
          <a:p>
            <a:pPr marL="45720" indent="0" algn="ctr">
              <a:buNone/>
            </a:pPr>
            <a:r>
              <a:rPr lang="en-US" sz="3200" dirty="0">
                <a:hlinkClick r:id="rId3"/>
              </a:rPr>
              <a:t>Minion Clip</a:t>
            </a:r>
            <a:endParaRPr lang="en-US" sz="3200" dirty="0"/>
          </a:p>
          <a:p>
            <a:pPr marL="45720" indent="0" algn="ctr">
              <a:buNone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9912">
            <a:off x="5962467" y="5708103"/>
            <a:ext cx="660565" cy="738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992922"/>
            <a:ext cx="2074167" cy="20545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1100">
            <a:off x="2590800" y="3886200"/>
            <a:ext cx="660565" cy="73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1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2120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4800" dirty="0"/>
          </a:p>
          <a:p>
            <a:pPr marL="45720" indent="0" algn="ctr">
              <a:buNone/>
            </a:pPr>
            <a:endParaRPr lang="en-US" sz="4800" dirty="0"/>
          </a:p>
          <a:p>
            <a:pPr marL="45720" indent="0" algn="ctr">
              <a:buNone/>
            </a:pPr>
            <a:r>
              <a:rPr lang="en-US" sz="4800" dirty="0"/>
              <a:t>What is 5 + 4 =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3657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65623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2120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4800" dirty="0"/>
          </a:p>
          <a:p>
            <a:pPr marL="45720" indent="0" algn="ctr">
              <a:buNone/>
            </a:pPr>
            <a:endParaRPr lang="en-US" sz="4800" dirty="0"/>
          </a:p>
          <a:p>
            <a:pPr marL="45720" indent="0" algn="ctr">
              <a:buNone/>
            </a:pPr>
            <a:r>
              <a:rPr lang="en-US" sz="4800" dirty="0"/>
              <a:t>What is 8 - 1 =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3657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6736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2120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dirty="0"/>
              <a:t>Allie has 2 candy bars. Rose has 3 candy bars. How many candy bars do Allie and Rose have?</a:t>
            </a:r>
          </a:p>
          <a:p>
            <a:pPr marL="45720" indent="0" algn="ctr">
              <a:buNone/>
            </a:pPr>
            <a:endParaRPr lang="en-US" sz="3600" dirty="0"/>
          </a:p>
          <a:p>
            <a:pPr marL="45720" indent="0" algn="ctr">
              <a:buNone/>
            </a:pPr>
            <a:endParaRPr lang="en-US" sz="3600" dirty="0"/>
          </a:p>
          <a:p>
            <a:pPr marL="45720" indent="0" algn="ctr">
              <a:buNone/>
            </a:pPr>
            <a:r>
              <a:rPr lang="en-US" sz="3600" dirty="0"/>
              <a:t>        </a:t>
            </a:r>
            <a:r>
              <a:rPr lang="en-US" sz="3600" u="sng" dirty="0"/>
              <a:t>		</a:t>
            </a:r>
            <a:r>
              <a:rPr lang="en-US" sz="3600" dirty="0"/>
              <a:t>  candy bars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3581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5838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212080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en-US" sz="3300" dirty="0"/>
              <a:t>Bob and Stuart eat 13 bananas. Bob eats 6 bananas. Which number sentence shows how to find the number of apples Stuart eats?</a:t>
            </a:r>
          </a:p>
          <a:p>
            <a:pPr marL="788670" indent="-742950" algn="ctr">
              <a:buFont typeface="+mj-lt"/>
              <a:buAutoNum type="arabicPeriod"/>
            </a:pPr>
            <a:endParaRPr lang="en-US" sz="3600" dirty="0"/>
          </a:p>
          <a:p>
            <a:pPr marL="788670" indent="-742950" algn="ctr">
              <a:buFont typeface="+mj-lt"/>
              <a:buAutoNum type="alphaLcPeriod"/>
            </a:pPr>
            <a:r>
              <a:rPr lang="en-US" sz="3600" dirty="0"/>
              <a:t>6 + 7 = 13</a:t>
            </a:r>
          </a:p>
          <a:p>
            <a:pPr marL="788670" indent="-742950" algn="ctr">
              <a:buFont typeface="+mj-lt"/>
              <a:buAutoNum type="alphaLcPeriod"/>
            </a:pPr>
            <a:r>
              <a:rPr lang="en-US" sz="3600" dirty="0"/>
              <a:t>7 + 7 = 14</a:t>
            </a:r>
          </a:p>
          <a:p>
            <a:pPr marL="788670" indent="-742950" algn="ctr">
              <a:buFont typeface="+mj-lt"/>
              <a:buAutoNum type="alphaLcPeriod"/>
            </a:pPr>
            <a:r>
              <a:rPr lang="en-US" sz="3600" dirty="0"/>
              <a:t>13 – 6 = 7</a:t>
            </a:r>
          </a:p>
          <a:p>
            <a:pPr marL="788670" indent="-742950" algn="ctr">
              <a:buFont typeface="+mj-lt"/>
              <a:buAutoNum type="alphaLcPeriod"/>
            </a:pPr>
            <a:r>
              <a:rPr lang="en-US" sz="3600" dirty="0"/>
              <a:t>5 + 6 = 11</a:t>
            </a:r>
          </a:p>
          <a:p>
            <a:pPr marL="45720" indent="0" algn="ctr">
              <a:buNone/>
            </a:pPr>
            <a:endParaRPr lang="en-US" sz="3600" dirty="0"/>
          </a:p>
          <a:p>
            <a:pPr marL="45720" indent="0" algn="ctr">
              <a:buNone/>
            </a:pPr>
            <a:r>
              <a:rPr lang="en-US" sz="3600" dirty="0"/>
              <a:t>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895600" y="22098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124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686800" cy="6248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100" dirty="0"/>
              <a:t>Look at the pairs of facts. Which shows related facts?</a:t>
            </a:r>
          </a:p>
          <a:p>
            <a:pPr marL="45720" indent="0" algn="ctr">
              <a:buNone/>
            </a:pPr>
            <a:endParaRPr lang="en-US" sz="3300" dirty="0"/>
          </a:p>
          <a:p>
            <a:pPr marL="45720" indent="0" algn="ctr">
              <a:buNone/>
            </a:pPr>
            <a:endParaRPr lang="en-US" sz="3600" dirty="0"/>
          </a:p>
          <a:p>
            <a:pPr marL="45720" indent="0" algn="ctr">
              <a:buNone/>
            </a:pPr>
            <a:endParaRPr lang="en-US" sz="3600" dirty="0"/>
          </a:p>
          <a:p>
            <a:pPr marL="45720" indent="0" algn="ctr">
              <a:buNone/>
            </a:pPr>
            <a:endParaRPr lang="en-US" sz="3600" dirty="0"/>
          </a:p>
          <a:p>
            <a:pPr marL="45720" indent="0" algn="ctr">
              <a:buNone/>
            </a:pPr>
            <a:r>
              <a:rPr lang="en-US" sz="3600" dirty="0"/>
              <a:t>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9316" y="2244213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4 + 5 = 9</a:t>
            </a:r>
          </a:p>
          <a:p>
            <a:pPr algn="ctr"/>
            <a:r>
              <a:rPr lang="en-US" sz="3200" dirty="0"/>
              <a:t>5 + 5 = 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224421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2290379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6 + 6 = 12</a:t>
            </a:r>
          </a:p>
          <a:p>
            <a:pPr algn="ctr"/>
            <a:r>
              <a:rPr lang="en-US" sz="3200" dirty="0"/>
              <a:t>6 – 2 =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716" y="426720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7 + 0 = 7</a:t>
            </a:r>
          </a:p>
          <a:p>
            <a:pPr algn="ctr"/>
            <a:r>
              <a:rPr lang="en-US" sz="3200" dirty="0"/>
              <a:t>7 + 3 = 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426720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7 – 5 = 2</a:t>
            </a:r>
          </a:p>
          <a:p>
            <a:pPr algn="ctr"/>
            <a:r>
              <a:rPr lang="en-US" sz="3200" dirty="0"/>
              <a:t>7 – 2 =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4245078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4221034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6800" y="229517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B:</a:t>
            </a:r>
          </a:p>
        </p:txBody>
      </p:sp>
    </p:spTree>
    <p:extLst>
      <p:ext uri="{BB962C8B-B14F-4D97-AF65-F5344CB8AC3E}">
        <p14:creationId xmlns:p14="http://schemas.microsoft.com/office/powerpoint/2010/main" val="176956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3200" dirty="0"/>
              <a:t>Jacoby uses these numbers to write a related facts.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800" dirty="0"/>
              <a:t>Which could be one of Jacoby’s related facts?</a:t>
            </a:r>
            <a:endParaRPr lang="en-US" dirty="0"/>
          </a:p>
          <a:p>
            <a:pPr marL="502920" indent="-457200" algn="ctr">
              <a:buFont typeface="+mj-lt"/>
              <a:buAutoNum type="alphaLcPeriod"/>
            </a:pPr>
            <a:r>
              <a:rPr lang="en-US" dirty="0"/>
              <a:t>8 + 4 = 12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dirty="0"/>
              <a:t>4 – 1 = 3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dirty="0"/>
              <a:t>4 – 3 = 1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dirty="0"/>
              <a:t>11 – 8 = 3</a:t>
            </a:r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0974" y="1905000"/>
            <a:ext cx="1066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1905000"/>
            <a:ext cx="1066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905000"/>
            <a:ext cx="1066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31155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3200" dirty="0"/>
              <a:t>Joy uses these numbers to write a related facts.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800" dirty="0"/>
              <a:t>Which is </a:t>
            </a:r>
            <a:r>
              <a:rPr lang="en-US" sz="2800" b="1" u="sng" dirty="0"/>
              <a:t>NOT</a:t>
            </a:r>
            <a:r>
              <a:rPr lang="en-US" sz="2800" dirty="0"/>
              <a:t> one of Jacoby’s related facts?</a:t>
            </a:r>
            <a:endParaRPr lang="en-US" dirty="0"/>
          </a:p>
          <a:p>
            <a:pPr marL="502920" indent="-457200" algn="ctr">
              <a:buFont typeface="+mj-lt"/>
              <a:buAutoNum type="alphaLcPeriod"/>
            </a:pPr>
            <a:r>
              <a:rPr lang="en-US" dirty="0"/>
              <a:t>10 - 4 = 6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dirty="0"/>
              <a:t>4 + 6 = 10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dirty="0"/>
              <a:t>6 + 4 = 10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dirty="0"/>
              <a:t>11 – 6 = 5</a:t>
            </a:r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0974" y="1905000"/>
            <a:ext cx="1066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1905000"/>
            <a:ext cx="1066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905000"/>
            <a:ext cx="1066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2349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0010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/>
              <a:t>Which is a related fact? </a:t>
            </a:r>
          </a:p>
          <a:p>
            <a:pPr marL="45720" indent="0" algn="ctr">
              <a:buNone/>
            </a:pPr>
            <a:r>
              <a:rPr lang="en-US" sz="3200" dirty="0"/>
              <a:t>3 + 6 = 9</a:t>
            </a:r>
          </a:p>
          <a:p>
            <a:pPr marL="45720" indent="0" algn="ctr">
              <a:buNone/>
            </a:pPr>
            <a:r>
              <a:rPr lang="en-US" sz="3200" dirty="0"/>
              <a:t>6 + 3 = 9 </a:t>
            </a:r>
          </a:p>
          <a:p>
            <a:pPr marL="45720" indent="0" algn="ctr">
              <a:buNone/>
            </a:pPr>
            <a:r>
              <a:rPr lang="en-US" sz="3200" dirty="0"/>
              <a:t>9 – 3 =6</a:t>
            </a:r>
          </a:p>
          <a:p>
            <a:pPr marL="45720" indent="0" algn="ctr">
              <a:buNone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r>
              <a:rPr lang="en-US" sz="3600" dirty="0"/>
              <a:t>6 + 6 = 12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sz="3600" dirty="0"/>
              <a:t>9 – 6 = 3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sz="3600" dirty="0"/>
              <a:t>3 + 3 = 9</a:t>
            </a:r>
          </a:p>
          <a:p>
            <a:pPr marL="502920" indent="-457200" algn="ctr">
              <a:buFont typeface="+mj-lt"/>
              <a:buAutoNum type="alphaLcPeriod"/>
            </a:pPr>
            <a:r>
              <a:rPr lang="en-US" sz="3600" dirty="0"/>
              <a:t>6 – 1 = 5</a:t>
            </a:r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  <a:p>
            <a:pPr marL="502920" indent="-457200" algn="ctr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164</TotalTime>
  <Words>506</Words>
  <Application>Microsoft Office PowerPoint</Application>
  <PresentationFormat>On-screen Show (4:3)</PresentationFormat>
  <Paragraphs>148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Georgia</vt:lpstr>
      <vt:lpstr>Trebuchet MS</vt:lpstr>
      <vt:lpstr>Slipstream</vt:lpstr>
      <vt:lpstr>Chapter 5 Review: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Review:</dc:title>
  <dc:creator>Jamie</dc:creator>
  <cp:lastModifiedBy>Pehrson, Rachel</cp:lastModifiedBy>
  <cp:revision>15</cp:revision>
  <dcterms:created xsi:type="dcterms:W3CDTF">2015-12-08T00:31:23Z</dcterms:created>
  <dcterms:modified xsi:type="dcterms:W3CDTF">2017-12-05T23:03:58Z</dcterms:modified>
</cp:coreProperties>
</file>