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8" r:id="rId10"/>
    <p:sldId id="267" r:id="rId11"/>
    <p:sldId id="272" r:id="rId12"/>
    <p:sldId id="273" r:id="rId13"/>
    <p:sldId id="274" r:id="rId14"/>
    <p:sldId id="275" r:id="rId15"/>
    <p:sldId id="270" r:id="rId16"/>
    <p:sldId id="271" r:id="rId17"/>
    <p:sldId id="276" r:id="rId18"/>
    <p:sldId id="277" r:id="rId19"/>
    <p:sldId id="278" r:id="rId20"/>
    <p:sldId id="281" r:id="rId21"/>
    <p:sldId id="264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F73B1-AE16-4E89-B41B-12C4807DA636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8DF9-B7BE-4A8D-ADB3-52A88BB80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402348-F9DC-41F7-B8D9-6088933183A7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CDB781-5DE2-4ABD-BA3D-602B250C05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kids.com/" TargetMode="External"/><Relationship Id="rId7" Type="http://schemas.openxmlformats.org/officeDocument/2006/relationships/image" Target="../media/image10.wmf"/><Relationship Id="rId2" Type="http://schemas.openxmlformats.org/officeDocument/2006/relationships/hyperlink" Target="http://my.uen.org/myuen/185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moncraft.com/world-wide-web" TargetMode="External"/><Relationship Id="rId5" Type="http://schemas.openxmlformats.org/officeDocument/2006/relationships/hyperlink" Target="http://getnetwise.org/" TargetMode="External"/><Relationship Id="rId4" Type="http://schemas.openxmlformats.org/officeDocument/2006/relationships/hyperlink" Target="http://www.netsmartz.org/index.asp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eepsafe.org/" TargetMode="External"/><Relationship Id="rId7" Type="http://schemas.openxmlformats.org/officeDocument/2006/relationships/image" Target="../media/image10.wmf"/><Relationship Id="rId2" Type="http://schemas.openxmlformats.org/officeDocument/2006/relationships/hyperlink" Target="http://cybersmartcurriculum.org/lessonsbygrade/k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moncraft.com/world-wide-web" TargetMode="External"/><Relationship Id="rId5" Type="http://schemas.openxmlformats.org/officeDocument/2006/relationships/hyperlink" Target="http://www.mcgruff.org/" TargetMode="External"/><Relationship Id="rId4" Type="http://schemas.openxmlformats.org/officeDocument/2006/relationships/hyperlink" Target="http://www.netsmartz.org/index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991562"/>
          </a:xfrm>
        </p:spPr>
        <p:txBody>
          <a:bodyPr/>
          <a:lstStyle/>
          <a:p>
            <a:pPr algn="ctr"/>
            <a:r>
              <a:rPr lang="en-US" dirty="0" smtClean="0"/>
              <a:t>Online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1600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Working to Keep our Children Safe</a:t>
            </a:r>
          </a:p>
          <a:p>
            <a:pPr algn="ctr"/>
            <a:r>
              <a:rPr lang="en-US" sz="3200" dirty="0" smtClean="0"/>
              <a:t>in a World Filled with Technology</a:t>
            </a:r>
            <a:endParaRPr lang="en-US" sz="3200" dirty="0"/>
          </a:p>
        </p:txBody>
      </p:sp>
      <p:pic>
        <p:nvPicPr>
          <p:cNvPr id="1026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3400" y="6096000"/>
            <a:ext cx="800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Mrs. Rachel Pehrson – Farnsworth Elementary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We have 3 student computers in our class.</a:t>
            </a:r>
          </a:p>
          <a:p>
            <a:r>
              <a:rPr lang="en-US" dirty="0" smtClean="0"/>
              <a:t>All computers are closely monitored and are in view of the teacher at all times.</a:t>
            </a:r>
          </a:p>
          <a:p>
            <a:r>
              <a:rPr lang="en-US" dirty="0" smtClean="0"/>
              <a:t>Students are only allowed on the computer for teacher-directed activities.</a:t>
            </a:r>
          </a:p>
          <a:p>
            <a:r>
              <a:rPr lang="en-US" dirty="0" smtClean="0"/>
              <a:t>Internet use in our classroom is limited to mostly teacher use and whole class activities rather than one student using the internet.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Safety in the Classroom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86400"/>
            <a:ext cx="1121866" cy="114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Three main risks of technology: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Inappropriate Contact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Inappropriate Content</a:t>
            </a:r>
          </a:p>
          <a:p>
            <a:endParaRPr lang="en-US" dirty="0" smtClean="0"/>
          </a:p>
          <a:p>
            <a:r>
              <a:rPr lang="en-US" dirty="0" smtClean="0"/>
              <a:t>Inappropriate Conduct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Topics of Online Safety at School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86400"/>
            <a:ext cx="1121866" cy="114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Cyber bullying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Internet Strangers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Predators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Hackers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Inappropriate Contact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86400"/>
            <a:ext cx="1121866" cy="114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Viewed information and files</a:t>
            </a:r>
          </a:p>
          <a:p>
            <a:endParaRPr lang="en-US" dirty="0" smtClean="0"/>
          </a:p>
          <a:p>
            <a:r>
              <a:rPr lang="en-US" dirty="0" smtClean="0"/>
              <a:t>Messaging</a:t>
            </a:r>
          </a:p>
          <a:p>
            <a:endParaRPr lang="en-US" dirty="0" smtClean="0"/>
          </a:p>
          <a:p>
            <a:r>
              <a:rPr lang="en-US" dirty="0" smtClean="0"/>
              <a:t>Uploaded information – including social networking sites and home </a:t>
            </a:r>
            <a:r>
              <a:rPr lang="en-US" dirty="0" err="1" smtClean="0"/>
              <a:t>webpages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Inappropriate Content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86400"/>
            <a:ext cx="1121866" cy="114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Be the same person online as you are offline.</a:t>
            </a:r>
          </a:p>
          <a:p>
            <a:endParaRPr lang="en-US" dirty="0" smtClean="0"/>
          </a:p>
          <a:p>
            <a:r>
              <a:rPr lang="en-US" dirty="0" smtClean="0"/>
              <a:t>Nothing is private or truly anonymous online.</a:t>
            </a:r>
          </a:p>
          <a:p>
            <a:endParaRPr lang="en-US" dirty="0" smtClean="0"/>
          </a:p>
          <a:p>
            <a:r>
              <a:rPr lang="en-US" dirty="0" smtClean="0"/>
              <a:t>Treat others and their content with respect.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Inappropriate Conduct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86400"/>
            <a:ext cx="1121866" cy="114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Talk to your parents or a trusted adult about what you are doing online.</a:t>
            </a:r>
          </a:p>
          <a:p>
            <a:r>
              <a:rPr lang="en-US" dirty="0" smtClean="0"/>
              <a:t>Never give out personal information online.</a:t>
            </a:r>
          </a:p>
          <a:p>
            <a:r>
              <a:rPr lang="en-US" dirty="0" smtClean="0"/>
              <a:t>Always be polite and respectful online.</a:t>
            </a:r>
          </a:p>
          <a:p>
            <a:r>
              <a:rPr lang="en-US" dirty="0" smtClean="0"/>
              <a:t>Go only to places you know are safe.</a:t>
            </a:r>
          </a:p>
          <a:p>
            <a:r>
              <a:rPr lang="en-US" dirty="0" smtClean="0"/>
              <a:t>Don’t ever meet anyone in person you met online.</a:t>
            </a:r>
          </a:p>
          <a:p>
            <a:r>
              <a:rPr lang="en-US" dirty="0" smtClean="0"/>
              <a:t>If there is something that bothers you online, turn off the monitor and tell an adult.</a:t>
            </a:r>
          </a:p>
          <a:p>
            <a:r>
              <a:rPr lang="en-US" dirty="0" smtClean="0"/>
              <a:t>Ask if you have questions about what to do.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Online Safety Rules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err="1" smtClean="0"/>
              <a:t>NetSmartz</a:t>
            </a:r>
            <a:endParaRPr lang="en-US" dirty="0" smtClean="0"/>
          </a:p>
          <a:p>
            <a:r>
              <a:rPr lang="en-US" dirty="0" smtClean="0"/>
              <a:t>Cyber Smart</a:t>
            </a:r>
          </a:p>
          <a:p>
            <a:r>
              <a:rPr lang="en-US" dirty="0" err="1" smtClean="0"/>
              <a:t>McGruff</a:t>
            </a:r>
            <a:r>
              <a:rPr lang="en-US" dirty="0" smtClean="0"/>
              <a:t> Safety</a:t>
            </a:r>
          </a:p>
          <a:p>
            <a:r>
              <a:rPr lang="en-US" dirty="0" smtClean="0"/>
              <a:t>Disney Online Safety</a:t>
            </a:r>
          </a:p>
          <a:p>
            <a:r>
              <a:rPr lang="en-US" dirty="0" smtClean="0"/>
              <a:t>I Keep Safe</a:t>
            </a:r>
          </a:p>
          <a:p>
            <a:r>
              <a:rPr lang="en-US" dirty="0" smtClean="0"/>
              <a:t>Other online resources and activities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Teaching Resources for Online Safety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86400"/>
            <a:ext cx="1121866" cy="114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Keep Current</a:t>
            </a:r>
          </a:p>
          <a:p>
            <a:pPr lvl="1"/>
            <a:r>
              <a:rPr lang="en-US" dirty="0" smtClean="0"/>
              <a:t>Understand the technology your student is using (computers, </a:t>
            </a:r>
            <a:r>
              <a:rPr lang="en-US" dirty="0" err="1" smtClean="0"/>
              <a:t>ipods</a:t>
            </a:r>
            <a:r>
              <a:rPr lang="en-US" dirty="0" smtClean="0"/>
              <a:t>, cell phones, etc.)</a:t>
            </a:r>
          </a:p>
          <a:p>
            <a:pPr lvl="1"/>
            <a:r>
              <a:rPr lang="en-US" dirty="0" smtClean="0"/>
              <a:t>Know how all these devices work and their online capabilities</a:t>
            </a:r>
          </a:p>
          <a:p>
            <a:pPr lvl="1"/>
            <a:r>
              <a:rPr lang="en-US" dirty="0" smtClean="0"/>
              <a:t>Be aware of new technology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Parents Do To Help?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86400"/>
            <a:ext cx="1121866" cy="114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Keep Communicating</a:t>
            </a:r>
          </a:p>
          <a:p>
            <a:pPr lvl="1"/>
            <a:r>
              <a:rPr lang="en-US" dirty="0" smtClean="0"/>
              <a:t>Talk to your student about how he or she uses technology</a:t>
            </a:r>
          </a:p>
          <a:p>
            <a:pPr lvl="1"/>
            <a:r>
              <a:rPr lang="en-US" dirty="0" smtClean="0"/>
              <a:t>Set clear rules</a:t>
            </a:r>
          </a:p>
          <a:p>
            <a:pPr lvl="1"/>
            <a:r>
              <a:rPr lang="en-US" dirty="0" smtClean="0"/>
              <a:t>Keep communication lines open</a:t>
            </a:r>
          </a:p>
          <a:p>
            <a:pPr lvl="1"/>
            <a:r>
              <a:rPr lang="en-US" dirty="0" smtClean="0"/>
              <a:t>Know who your student is talking to online</a:t>
            </a:r>
          </a:p>
          <a:p>
            <a:pPr lvl="1"/>
            <a:r>
              <a:rPr lang="en-US" dirty="0" smtClean="0"/>
              <a:t>Know what your student is doing at friend’s houses</a:t>
            </a:r>
          </a:p>
          <a:p>
            <a:pPr lvl="1"/>
            <a:r>
              <a:rPr lang="en-US" dirty="0" smtClean="0"/>
              <a:t>Make sure your student knows to come to you if they find something disturbing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Parents Do To Help?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86400"/>
            <a:ext cx="1121866" cy="114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Keep Checking</a:t>
            </a:r>
          </a:p>
          <a:p>
            <a:pPr lvl="1"/>
            <a:r>
              <a:rPr lang="en-US" dirty="0" smtClean="0"/>
              <a:t>Monitor online use</a:t>
            </a:r>
          </a:p>
          <a:p>
            <a:pPr lvl="1"/>
            <a:r>
              <a:rPr lang="en-US" dirty="0" smtClean="0"/>
              <a:t>Keep the computer in a family space in your home</a:t>
            </a:r>
          </a:p>
          <a:p>
            <a:pPr lvl="1"/>
            <a:r>
              <a:rPr lang="en-US" dirty="0" smtClean="0"/>
              <a:t>Know what sites your student goes to</a:t>
            </a:r>
          </a:p>
          <a:p>
            <a:pPr lvl="1"/>
            <a:r>
              <a:rPr lang="en-US" dirty="0" smtClean="0"/>
              <a:t>Know all usernames and passwords</a:t>
            </a:r>
          </a:p>
          <a:p>
            <a:pPr lvl="1"/>
            <a:r>
              <a:rPr lang="en-US" dirty="0" smtClean="0"/>
              <a:t>Know how to access the history on your internet browser and do it often</a:t>
            </a:r>
          </a:p>
          <a:p>
            <a:pPr lvl="1"/>
            <a:r>
              <a:rPr lang="en-US" dirty="0" smtClean="0"/>
              <a:t>Let your student know that you will be checking on their internet use</a:t>
            </a:r>
          </a:p>
          <a:p>
            <a:pPr lvl="1"/>
            <a:r>
              <a:rPr lang="en-US" dirty="0" smtClean="0"/>
              <a:t>Consider using monitoring or filtering controls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Parents Do To Help?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486400"/>
            <a:ext cx="1121866" cy="114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 smtClean="0"/>
              <a:t>Never talk to strangers.</a:t>
            </a:r>
          </a:p>
          <a:p>
            <a:r>
              <a:rPr lang="en-US" dirty="0" smtClean="0"/>
              <a:t>Look both ways before you cross the street.</a:t>
            </a:r>
          </a:p>
          <a:p>
            <a:r>
              <a:rPr lang="en-US" dirty="0" smtClean="0"/>
              <a:t>Play nicely with others.</a:t>
            </a:r>
          </a:p>
          <a:p>
            <a:r>
              <a:rPr lang="en-US" dirty="0" smtClean="0"/>
              <a:t>Don’t touch things that may be dangerous.</a:t>
            </a:r>
          </a:p>
          <a:p>
            <a:r>
              <a:rPr lang="en-US" dirty="0" smtClean="0"/>
              <a:t>If something scares you, get help from an adult you trust.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Teach Our Children Basic Safety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3076" name="Picture 4" descr="C:\Documents and Settings\RJohnson2\Local Settings\Temporary Internet Files\Content.IE5\50ZIWKK2\MCj043480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800600"/>
            <a:ext cx="1828572" cy="1828572"/>
          </a:xfrm>
          <a:prstGeom prst="rect">
            <a:avLst/>
          </a:prstGeom>
          <a:noFill/>
        </p:spPr>
      </p:pic>
      <p:pic>
        <p:nvPicPr>
          <p:cNvPr id="3077" name="Picture 5" descr="C:\Documents and Settings\RJohnson2\Local Settings\Temporary Internet Files\Content.IE5\FL48XL49\MCj043475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314" y="4724400"/>
            <a:ext cx="1447800" cy="1447800"/>
          </a:xfrm>
          <a:prstGeom prst="rect">
            <a:avLst/>
          </a:prstGeom>
          <a:noFill/>
        </p:spPr>
      </p:pic>
      <p:pic>
        <p:nvPicPr>
          <p:cNvPr id="3079" name="Picture 7" descr="C:\Documents and Settings\RJohnson2\Local Settings\Temporary Internet Files\Content.IE5\50ZIWKK2\MPj0401490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5257800"/>
            <a:ext cx="837593" cy="1255776"/>
          </a:xfrm>
          <a:prstGeom prst="rect">
            <a:avLst/>
          </a:prstGeom>
          <a:noFill/>
        </p:spPr>
      </p:pic>
      <p:pic>
        <p:nvPicPr>
          <p:cNvPr id="3080" name="Picture 8" descr="C:\Documents and Settings\RJohnson2\Local Settings\Temporary Internet Files\Content.IE5\8A2MW411\MCj0411268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4800600"/>
            <a:ext cx="1425444" cy="1341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Together we can keep our students safe online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Mrs. </a:t>
            </a:r>
            <a:r>
              <a:rPr lang="en-US" dirty="0" err="1" smtClean="0"/>
              <a:t>Pehrson’s</a:t>
            </a:r>
            <a:r>
              <a:rPr lang="en-US" dirty="0" smtClean="0"/>
              <a:t> Webpage</a:t>
            </a:r>
          </a:p>
          <a:p>
            <a:pPr lvl="1">
              <a:buNone/>
            </a:pPr>
            <a:r>
              <a:rPr lang="en-US" sz="2200" dirty="0" smtClean="0"/>
              <a:t>Links to internet safety information and grade level appropriate </a:t>
            </a:r>
            <a:r>
              <a:rPr lang="en-US" sz="2200" dirty="0" smtClean="0"/>
              <a:t>and fun educational </a:t>
            </a:r>
            <a:r>
              <a:rPr lang="en-US" sz="2200" dirty="0" smtClean="0"/>
              <a:t>games and websites</a:t>
            </a:r>
          </a:p>
          <a:p>
            <a:pPr lvl="1">
              <a:buNone/>
            </a:pPr>
            <a:r>
              <a:rPr lang="en-US" sz="2000" dirty="0" smtClean="0">
                <a:hlinkClick r:id="rId2"/>
              </a:rPr>
              <a:t>http://my.uen.org/myuen/18502</a:t>
            </a:r>
            <a:endParaRPr lang="en-US" sz="2000" dirty="0" smtClean="0"/>
          </a:p>
          <a:p>
            <a:r>
              <a:rPr lang="en-US" dirty="0" smtClean="0"/>
              <a:t>Safe </a:t>
            </a:r>
            <a:r>
              <a:rPr lang="en-US" dirty="0" smtClean="0"/>
              <a:t>Kids – </a:t>
            </a:r>
            <a:r>
              <a:rPr lang="en-US" sz="2200" dirty="0" smtClean="0"/>
              <a:t>safety advice and tools</a:t>
            </a:r>
            <a:endParaRPr lang="en-US" sz="2200" dirty="0" smtClean="0"/>
          </a:p>
          <a:p>
            <a:pPr lvl="1">
              <a:buNone/>
            </a:pPr>
            <a:r>
              <a:rPr lang="en-US" dirty="0" smtClean="0">
                <a:hlinkClick r:id="rId3"/>
              </a:rPr>
              <a:t>http://www.safekids.com/</a:t>
            </a:r>
            <a:endParaRPr lang="en-US" dirty="0" smtClean="0"/>
          </a:p>
          <a:p>
            <a:r>
              <a:rPr lang="en-US" dirty="0" err="1" smtClean="0"/>
              <a:t>Netsmartz</a:t>
            </a:r>
            <a:r>
              <a:rPr lang="en-US" dirty="0" smtClean="0"/>
              <a:t> – </a:t>
            </a:r>
            <a:r>
              <a:rPr lang="en-US" sz="2200" dirty="0" smtClean="0"/>
              <a:t>tips and activities for parents, teens, and kids</a:t>
            </a:r>
            <a:endParaRPr lang="en-US" sz="2200" dirty="0" smtClean="0"/>
          </a:p>
          <a:p>
            <a:pPr lvl="1">
              <a:buNone/>
            </a:pPr>
            <a:r>
              <a:rPr lang="en-US" dirty="0" smtClean="0">
                <a:hlinkClick r:id="rId4"/>
              </a:rPr>
              <a:t>http://www.netsmartz.org/index.aspx</a:t>
            </a:r>
            <a:endParaRPr lang="en-US" dirty="0" smtClean="0"/>
          </a:p>
          <a:p>
            <a:r>
              <a:rPr lang="en-US" dirty="0" smtClean="0"/>
              <a:t>Get Net Wise – </a:t>
            </a:r>
            <a:r>
              <a:rPr lang="en-US" sz="2200" dirty="0" smtClean="0"/>
              <a:t>computer security</a:t>
            </a:r>
            <a:endParaRPr lang="en-US" sz="2200" dirty="0" smtClean="0"/>
          </a:p>
          <a:p>
            <a:pPr lvl="1">
              <a:buNone/>
            </a:pPr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://getnetwise.org/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does the internet work?</a:t>
            </a:r>
          </a:p>
          <a:p>
            <a:pPr lvl="1">
              <a:buNone/>
            </a:pPr>
            <a:r>
              <a:rPr lang="en-US" sz="2000" dirty="0" smtClean="0">
                <a:hlinkClick r:id="rId6"/>
              </a:rPr>
              <a:t>http://www.commoncraft.com/world-wide-web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pic>
        <p:nvPicPr>
          <p:cNvPr id="4" name="Picture 8" descr="C:\Documents and Settings\RJohnson2\Local Settings\Temporary Internet Files\Content.IE5\8A2MW411\MCj0442038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304800"/>
            <a:ext cx="1216025" cy="1515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 Smart – </a:t>
            </a:r>
            <a:r>
              <a:rPr lang="en-US" sz="2200" dirty="0" smtClean="0"/>
              <a:t>Online lesson plans</a:t>
            </a:r>
            <a:endParaRPr lang="en-US" sz="2200" dirty="0" smtClean="0"/>
          </a:p>
          <a:p>
            <a:pPr lvl="1">
              <a:buNone/>
            </a:pPr>
            <a:r>
              <a:rPr lang="en-US" sz="2000" dirty="0" smtClean="0">
                <a:hlinkClick r:id="rId2"/>
              </a:rPr>
              <a:t>http://cybersmartcurriculum.org/lessonsbygrade/k-1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r>
              <a:rPr lang="en-US" dirty="0" smtClean="0"/>
              <a:t>I Keep Safe – </a:t>
            </a:r>
            <a:r>
              <a:rPr lang="en-US" sz="2200" dirty="0" smtClean="0"/>
              <a:t>ideas and activities for parents and kids</a:t>
            </a:r>
            <a:endParaRPr lang="en-US" sz="2200" dirty="0" smtClean="0"/>
          </a:p>
          <a:p>
            <a:pPr lvl="1">
              <a:buNone/>
            </a:pPr>
            <a:r>
              <a:rPr lang="en-US" dirty="0" smtClean="0">
                <a:hlinkClick r:id="rId3"/>
              </a:rPr>
              <a:t>http://www.ikeepsafe.org/</a:t>
            </a:r>
            <a:endParaRPr lang="en-US" dirty="0" smtClean="0"/>
          </a:p>
          <a:p>
            <a:r>
              <a:rPr lang="en-US" dirty="0" smtClean="0"/>
              <a:t>Disney Online Safety – </a:t>
            </a:r>
            <a:r>
              <a:rPr lang="en-US" sz="2200" dirty="0" smtClean="0"/>
              <a:t>tips and activities</a:t>
            </a:r>
          </a:p>
          <a:p>
            <a:pPr lvl="1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://home.disney.go.com/guestservices/safety </a:t>
            </a:r>
            <a:endParaRPr lang="en-US" dirty="0" smtClean="0"/>
          </a:p>
          <a:p>
            <a:r>
              <a:rPr lang="en-US" dirty="0" err="1" smtClean="0"/>
              <a:t>McGruff</a:t>
            </a:r>
            <a:r>
              <a:rPr lang="en-US" dirty="0" smtClean="0"/>
              <a:t> the Crime Dog – </a:t>
            </a:r>
            <a:r>
              <a:rPr lang="en-US" sz="2200" dirty="0" smtClean="0"/>
              <a:t>safety on and offline</a:t>
            </a:r>
            <a:endParaRPr lang="en-US" sz="2200" dirty="0" smtClean="0"/>
          </a:p>
          <a:p>
            <a:pPr lvl="1">
              <a:buNone/>
            </a:pPr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://www.mcgruff.org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/>
              <a:t>K9 Web Protection – </a:t>
            </a:r>
            <a:r>
              <a:rPr lang="en-US" sz="2000" dirty="0" smtClean="0"/>
              <a:t>free internet filtering software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>
                <a:hlinkClick r:id="rId6"/>
              </a:rPr>
              <a:t>http</a:t>
            </a:r>
            <a:r>
              <a:rPr lang="en-US" sz="2000" dirty="0" smtClean="0">
                <a:hlinkClick r:id="rId6"/>
              </a:rPr>
              <a:t>://www1.k9webprotection.com/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pic>
        <p:nvPicPr>
          <p:cNvPr id="4" name="Picture 8" descr="C:\Documents and Settings\RJohnson2\Local Settings\Temporary Internet Files\Content.IE5\8A2MW411\MCj0442038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304800"/>
            <a:ext cx="1216025" cy="1515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The Same Principles Apply When They Go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r>
              <a:rPr lang="en-US" dirty="0" smtClean="0"/>
              <a:t>What is the district and school doing to ensure my student is safe online?</a:t>
            </a:r>
          </a:p>
          <a:p>
            <a:r>
              <a:rPr lang="en-US" dirty="0" smtClean="0"/>
              <a:t>What is the teacher doing in the classroom to ensure my student’s safety online?</a:t>
            </a:r>
          </a:p>
          <a:p>
            <a:r>
              <a:rPr lang="en-US" dirty="0" smtClean="0"/>
              <a:t>What can I do as a parent to keep my student safe online at home?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We Will Answer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4098" name="Picture 2" descr="C:\Documents and Settings\RJohnson2\Local Settings\Temporary Internet Files\Content.IE5\FL48XL49\MCj043156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46241">
            <a:off x="6838726" y="4812234"/>
            <a:ext cx="1788398" cy="1788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Each student can use the computers at school using their own secure login and password.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school computers are filtered using the district filter system.  </a:t>
            </a:r>
          </a:p>
          <a:p>
            <a:pPr lvl="1"/>
            <a:r>
              <a:rPr lang="en-US" dirty="0" smtClean="0"/>
              <a:t>Harmful content is blocked from being accessed.</a:t>
            </a:r>
          </a:p>
          <a:p>
            <a:pPr lvl="1"/>
            <a:r>
              <a:rPr lang="en-US" dirty="0" smtClean="0"/>
              <a:t>As new </a:t>
            </a:r>
            <a:r>
              <a:rPr lang="en-US" dirty="0" err="1" smtClean="0"/>
              <a:t>webpages</a:t>
            </a:r>
            <a:r>
              <a:rPr lang="en-US" dirty="0" smtClean="0"/>
              <a:t> are created on the world wide web, the filters are updated to continue to block unacceptable material at school.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and School Policies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Each year all school staff members and students are required to sign an Acceptable Use Policy before using the computers.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The policy outlines the rules and behaviors governing use of our computers and online resources.  The current policy was revised in 2007.</a:t>
            </a:r>
          </a:p>
          <a:p>
            <a:pPr>
              <a:buNone/>
            </a:pPr>
            <a:r>
              <a:rPr lang="en-US" sz="2400" dirty="0" smtClean="0"/>
              <a:t>All parents and students signed the policy in the information packet at the beginning of the year.</a:t>
            </a:r>
          </a:p>
          <a:p>
            <a:pPr>
              <a:buClr>
                <a:srgbClr val="FF9900"/>
              </a:buClr>
              <a:buNone/>
            </a:pPr>
            <a:r>
              <a:rPr lang="en-US" sz="2400" dirty="0" smtClean="0"/>
              <a:t>You can get a copy of the policy at the school office or online at http://www.graniteschools.org/departments/administrative/edequity/translationandinterpretingservices/DISTRICT/Forms/AllItems.aspx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Use Policy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Personal contact information may not be submitted on internet sites.</a:t>
            </a:r>
          </a:p>
          <a:p>
            <a:r>
              <a:rPr lang="en-US" dirty="0" smtClean="0"/>
              <a:t>Students may use the Internet only for teacher directed and supervised activities.</a:t>
            </a:r>
          </a:p>
          <a:p>
            <a:r>
              <a:rPr lang="en-US" dirty="0" smtClean="0"/>
              <a:t>Students do not have an expectation of privacy when using district equipment.</a:t>
            </a:r>
          </a:p>
          <a:p>
            <a:r>
              <a:rPr lang="en-US" dirty="0" smtClean="0"/>
              <a:t>Students are prohibited to access unacceptable material, alter software or equipment, plagiarize content, use multi-user domains and web chat.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Acceptable Use Terms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 smtClean="0"/>
              <a:t>If these terms are violated, appropriate disciplinary actions will be taken.</a:t>
            </a:r>
          </a:p>
          <a:p>
            <a:r>
              <a:rPr lang="en-US" dirty="0" smtClean="0"/>
              <a:t>Actions may include </a:t>
            </a:r>
          </a:p>
          <a:p>
            <a:pPr lvl="1"/>
            <a:r>
              <a:rPr lang="en-US" dirty="0" smtClean="0"/>
              <a:t>loss of use of computers</a:t>
            </a:r>
          </a:p>
          <a:p>
            <a:pPr lvl="1"/>
            <a:r>
              <a:rPr lang="en-US" dirty="0" smtClean="0"/>
              <a:t>Suspension</a:t>
            </a:r>
          </a:p>
          <a:p>
            <a:pPr lvl="1"/>
            <a:r>
              <a:rPr lang="en-US" dirty="0" smtClean="0"/>
              <a:t>involvement of law enforcement</a:t>
            </a:r>
          </a:p>
          <a:p>
            <a:pPr lvl="1"/>
            <a:r>
              <a:rPr lang="en-US" dirty="0" smtClean="0"/>
              <a:t>other appropriate response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Acceptable Use Terms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2 computer labs at our school which we use as a class typically once a week.  The teacher is always present in the lab.</a:t>
            </a:r>
          </a:p>
          <a:p>
            <a:r>
              <a:rPr lang="en-US" dirty="0" smtClean="0"/>
              <a:t>All computers are closely monitored and are in view of the teacher at all times.</a:t>
            </a:r>
          </a:p>
          <a:p>
            <a:r>
              <a:rPr lang="en-US" dirty="0" err="1" smtClean="0"/>
              <a:t>LanDesk</a:t>
            </a:r>
            <a:r>
              <a:rPr lang="en-US" dirty="0" smtClean="0"/>
              <a:t> is a new software program in our lab that can monitor every computer in the room from one location.  The teacher can see the monitor of every computer and assist students easily.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Computer Labs</a:t>
            </a:r>
            <a:endParaRPr lang="en-US" dirty="0"/>
          </a:p>
        </p:txBody>
      </p:sp>
      <p:pic>
        <p:nvPicPr>
          <p:cNvPr id="4" name="Picture 2" descr="C:\Documents and Settings\RJohnson2\Local Settings\Temporary Internet Files\Content.IE5\8A2MW411\MCDD0173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03933" y="-2932332"/>
            <a:ext cx="459937" cy="8763002"/>
          </a:xfrm>
          <a:prstGeom prst="rect">
            <a:avLst/>
          </a:prstGeom>
          <a:noFill/>
        </p:spPr>
      </p:pic>
      <p:pic>
        <p:nvPicPr>
          <p:cNvPr id="2050" name="Picture 2" descr="C:\Documents and Settings\RJohnson2\Local Settings\Temporary Internet Files\Content.IE5\FL48XL49\MPj043935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0292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992</Words>
  <Application>Microsoft Office PowerPoint</Application>
  <PresentationFormat>On-screen Show (4:3)</PresentationFormat>
  <Paragraphs>191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Online Safety</vt:lpstr>
      <vt:lpstr>We Teach Our Children Basic Safety</vt:lpstr>
      <vt:lpstr>The Same Principles Apply When They Go Online</vt:lpstr>
      <vt:lpstr>Questions We Will Answer</vt:lpstr>
      <vt:lpstr>District and School Policies</vt:lpstr>
      <vt:lpstr>Acceptable Use Policy</vt:lpstr>
      <vt:lpstr>Student Acceptable Use Terms</vt:lpstr>
      <vt:lpstr>Student Acceptable Use Terms</vt:lpstr>
      <vt:lpstr>School Computer Labs</vt:lpstr>
      <vt:lpstr>Online Safety in the Classroom</vt:lpstr>
      <vt:lpstr>Topics of Online Safety at School</vt:lpstr>
      <vt:lpstr>Inappropriate Contact</vt:lpstr>
      <vt:lpstr>Inappropriate Content</vt:lpstr>
      <vt:lpstr>Inappropriate Conduct</vt:lpstr>
      <vt:lpstr>Basic Online Safety Rules</vt:lpstr>
      <vt:lpstr>Teaching Resources for Online Safety</vt:lpstr>
      <vt:lpstr>What Can Parents Do To Help?</vt:lpstr>
      <vt:lpstr>What Can Parents Do To Help?</vt:lpstr>
      <vt:lpstr>What Can Parents Do To Help?</vt:lpstr>
      <vt:lpstr>Together we can keep our students safe online</vt:lpstr>
      <vt:lpstr>Available Resources</vt:lpstr>
      <vt:lpstr>Available Resources</vt:lpstr>
    </vt:vector>
  </TitlesOfParts>
  <Company>Granite Schools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Safety</dc:title>
  <dc:creator>Teacher</dc:creator>
  <cp:lastModifiedBy>Teacher</cp:lastModifiedBy>
  <cp:revision>22</cp:revision>
  <dcterms:created xsi:type="dcterms:W3CDTF">2010-02-27T22:30:55Z</dcterms:created>
  <dcterms:modified xsi:type="dcterms:W3CDTF">2010-02-28T01:49:21Z</dcterms:modified>
</cp:coreProperties>
</file>