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5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0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7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7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3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4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E4AE-3247-4EC3-B108-C95986BD33D6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81F-AC1B-4D64-986B-10E4EFDD0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Start Smart Week 2 Day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8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934" y="1405036"/>
            <a:ext cx="11214099" cy="3973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6000" dirty="0" smtClean="0">
                <a:latin typeface="Century Gothic"/>
                <a:cs typeface="Century Gothic"/>
              </a:rPr>
              <a:t>Jack saw a giant!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 </a:t>
            </a:r>
            <a:r>
              <a:rPr lang="en-US" sz="6000" dirty="0">
                <a:latin typeface="Century Gothic"/>
                <a:cs typeface="Century Gothic"/>
              </a:rPr>
              <a:t>	</a:t>
            </a:r>
            <a:r>
              <a:rPr lang="en-US" sz="6000" dirty="0" smtClean="0">
                <a:latin typeface="Century Gothic"/>
                <a:cs typeface="Century Gothic"/>
              </a:rPr>
              <a:t>Prairie dogs are </a:t>
            </a:r>
            <a:r>
              <a:rPr lang="en-US" sz="6000" i="1" dirty="0" smtClean="0">
                <a:latin typeface="Century Gothic"/>
                <a:cs typeface="Century Gothic"/>
              </a:rPr>
              <a:t>not</a:t>
            </a:r>
            <a:r>
              <a:rPr lang="en-US" sz="6000" dirty="0" smtClean="0">
                <a:latin typeface="Century Gothic"/>
                <a:cs typeface="Century Gothic"/>
              </a:rPr>
              <a:t> dogs!</a:t>
            </a:r>
            <a:endParaRPr lang="en-US" sz="60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6000" dirty="0">
                <a:latin typeface="Century Gothic"/>
                <a:cs typeface="Century Gothic"/>
              </a:rPr>
              <a:t>	</a:t>
            </a:r>
            <a:r>
              <a:rPr lang="en-US" sz="6000" dirty="0" smtClean="0">
                <a:latin typeface="Century Gothic"/>
                <a:cs typeface="Century Gothic"/>
              </a:rPr>
              <a:t>Hmmm</a:t>
            </a:r>
            <a:r>
              <a:rPr lang="is-IS" sz="6000" dirty="0" smtClean="0">
                <a:latin typeface="Century Gothic"/>
                <a:cs typeface="Century Gothic"/>
              </a:rPr>
              <a:t>…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700" y="5638801"/>
            <a:ext cx="109103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Remember that a sentence is made up of a group of related words 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and that it starts with a capital letter and ends with a punctuation mark.</a:t>
            </a:r>
          </a:p>
          <a:p>
            <a:pPr algn="ctr"/>
            <a:endParaRPr lang="en-US" sz="1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discuss: What surprised you when you heard the selections?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126" y="350595"/>
            <a:ext cx="754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Track the print as you read the Daily Warm-Up. 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Read sentences and invite children to chime in.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16362" y="317526"/>
            <a:ext cx="2689315" cy="9639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Circle the m’s in Hmmm.</a:t>
            </a:r>
          </a:p>
          <a:p>
            <a:pPr algn="ctr"/>
            <a:r>
              <a:rPr lang="en-US" sz="1200" dirty="0" smtClean="0">
                <a:solidFill>
                  <a:srgbClr val="BFBFBF"/>
                </a:solidFill>
                <a:latin typeface="Century Gothic" panose="020B0502020202020204" pitchFamily="34" charset="0"/>
              </a:rPr>
              <a:t>Point out the repeated letters at the  end of the word. Words that are written differently are read in a special way.</a:t>
            </a:r>
            <a:endParaRPr lang="en-US" sz="1200" dirty="0">
              <a:solidFill>
                <a:srgbClr val="BFBFB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551" y="475210"/>
            <a:ext cx="2501900" cy="579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Circle the word not.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The word not is in italics.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13937" y="1466786"/>
            <a:ext cx="2655693" cy="579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Underline the ellipsis.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Three dots mean there is a pause or there is more to come.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17935" y="219319"/>
            <a:ext cx="4355306" cy="483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Phonological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857" y="1176045"/>
            <a:ext cx="8762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Model: 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Look at these two Photo Cards.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the name of each card, then you will repeat the name: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Screen Shot 2016-07-19 at 3.47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39" y="2668064"/>
            <a:ext cx="3101471" cy="3933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Screen Shot 2016-07-19 at 3.4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7" y="2688897"/>
            <a:ext cx="3082420" cy="3946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741790" y="2188663"/>
            <a:ext cx="137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mop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8495" y="2216321"/>
            <a:ext cx="137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top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1332" y="2857736"/>
            <a:ext cx="2335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  <a:latin typeface="Century Gothic"/>
                <a:cs typeface="Century Gothic"/>
              </a:rPr>
              <a:t>The words mop and top rhyme because they both end in /op/.</a:t>
            </a:r>
          </a:p>
          <a:p>
            <a:r>
              <a:rPr lang="en-US" dirty="0" smtClean="0">
                <a:solidFill>
                  <a:srgbClr val="BFBFBF"/>
                </a:solidFill>
                <a:latin typeface="Century Gothic"/>
                <a:cs typeface="Century Gothic"/>
              </a:rPr>
              <a:t>Listen /m/ /op/, mop; /t/ /op/, top.</a:t>
            </a:r>
          </a:p>
          <a:p>
            <a:r>
              <a:rPr lang="en-US" dirty="0" smtClean="0">
                <a:solidFill>
                  <a:srgbClr val="BFBFBF"/>
                </a:solidFill>
                <a:latin typeface="Century Gothic"/>
                <a:cs typeface="Century Gothic"/>
              </a:rPr>
              <a:t>Both mop and top end in /op/. So, they rhyme. Rhyming words end in the same sounds.</a:t>
            </a:r>
            <a:endParaRPr lang="en-US" dirty="0">
              <a:solidFill>
                <a:srgbClr val="BFBFB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67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381" y="124743"/>
            <a:ext cx="8504068" cy="3855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Listening Comprehension-Text Connections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969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All of these selections have an interesting setting, or place where the action happens. It is something that connects all of these texts.</a:t>
            </a:r>
            <a:endParaRPr lang="en-US" sz="140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1687" y="949464"/>
            <a:ext cx="4132644" cy="2951573"/>
            <a:chOff x="2393808" y="2318928"/>
            <a:chExt cx="3847845" cy="25636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3808" y="2318928"/>
              <a:ext cx="3847845" cy="25636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5" name="Rectangle 4"/>
            <p:cNvSpPr/>
            <p:nvPr/>
          </p:nvSpPr>
          <p:spPr>
            <a:xfrm>
              <a:off x="3084142" y="2494849"/>
              <a:ext cx="2517204" cy="3288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entury Gothic"/>
                  <a:cs typeface="Century Gothic"/>
                </a:rPr>
                <a:t>“Let’s Explore”</a:t>
              </a:r>
              <a:endParaRPr lang="en-US" sz="1600" dirty="0">
                <a:latin typeface="Century Gothic"/>
                <a:cs typeface="Century Gothic"/>
              </a:endParaRPr>
            </a:p>
          </p:txBody>
        </p:sp>
      </p:grpSp>
      <p:pic>
        <p:nvPicPr>
          <p:cNvPr id="6" name="Picture 5" descr="Screen Shot 2016-07-15 at 5.30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62" y="929899"/>
            <a:ext cx="4555439" cy="2948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2177041" y="3977583"/>
            <a:ext cx="4069963" cy="2880417"/>
            <a:chOff x="1768847" y="3869462"/>
            <a:chExt cx="3979252" cy="28212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8847" y="3869462"/>
              <a:ext cx="3979252" cy="2821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Rectangle 8"/>
            <p:cNvSpPr/>
            <p:nvPr/>
          </p:nvSpPr>
          <p:spPr>
            <a:xfrm>
              <a:off x="2426495" y="3935057"/>
              <a:ext cx="2914062" cy="3628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entury Gothic"/>
                  <a:cs typeface="Century Gothic"/>
                </a:rPr>
                <a:t>Jack and the Beanstalk</a:t>
              </a:r>
              <a:endParaRPr lang="en-US" sz="1600" dirty="0">
                <a:latin typeface="Century Gothic"/>
                <a:cs typeface="Century Gothic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705" y="3969077"/>
            <a:ext cx="4519989" cy="288892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9372" y="1428869"/>
            <a:ext cx="2222397" cy="13268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What is it that connects these selections together?</a:t>
            </a:r>
            <a:endParaRPr lang="en-US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435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381" y="124743"/>
            <a:ext cx="8504068" cy="3855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Listening Comprehension-Text Connections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2783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Now you will think about how these two selections are different.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387" y="1573177"/>
            <a:ext cx="5459279" cy="4142296"/>
            <a:chOff x="2529669" y="2318928"/>
            <a:chExt cx="3847845" cy="25636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9669" y="2318928"/>
              <a:ext cx="3847845" cy="25636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5" name="Rectangle 4"/>
            <p:cNvSpPr/>
            <p:nvPr/>
          </p:nvSpPr>
          <p:spPr>
            <a:xfrm>
              <a:off x="3084142" y="2494849"/>
              <a:ext cx="2517204" cy="3288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entury Gothic"/>
                  <a:cs typeface="Century Gothic"/>
                </a:rPr>
                <a:t>“Let’s Explore”</a:t>
              </a:r>
              <a:endParaRPr lang="en-US" sz="1600" dirty="0">
                <a:latin typeface="Century Gothic"/>
                <a:cs typeface="Century Gothic"/>
              </a:endParaRPr>
            </a:p>
          </p:txBody>
        </p:sp>
      </p:grpSp>
      <p:pic>
        <p:nvPicPr>
          <p:cNvPr id="6" name="Picture 5" descr="Screen Shot 2016-07-15 at 5.30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97" y="1564949"/>
            <a:ext cx="6412655" cy="4150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6819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17485" y="1462889"/>
            <a:ext cx="1150884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6077575" y="113403"/>
            <a:ext cx="22677" cy="674459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55" y="87607"/>
            <a:ext cx="1746168" cy="1358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1857693" y="149517"/>
            <a:ext cx="2099534" cy="247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“Let’s Explore”</a:t>
            </a:r>
            <a:endParaRPr lang="en-US" sz="1600" dirty="0">
              <a:latin typeface="Century Gothic"/>
              <a:cs typeface="Century Gothic"/>
            </a:endParaRPr>
          </a:p>
        </p:txBody>
      </p:sp>
      <p:pic>
        <p:nvPicPr>
          <p:cNvPr id="11" name="Picture 10" descr="Screen Shot 2016-07-15 at 5.30.3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36" y="92575"/>
            <a:ext cx="2047086" cy="1324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Rectangle 11"/>
          <p:cNvSpPr/>
          <p:nvPr/>
        </p:nvSpPr>
        <p:spPr>
          <a:xfrm>
            <a:off x="521583" y="6259804"/>
            <a:ext cx="11077967" cy="3969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different about these two selections?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825" y="1553610"/>
            <a:ext cx="5510636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1.___________</a:t>
            </a:r>
            <a:endParaRPr lang="en-US" sz="66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2.___________</a:t>
            </a:r>
          </a:p>
          <a:p>
            <a:pPr>
              <a:lnSpc>
                <a:spcPct val="15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3.___________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1943" y="1637969"/>
            <a:ext cx="5510636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1.___________</a:t>
            </a:r>
            <a:endParaRPr lang="en-US" sz="66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2.___________</a:t>
            </a:r>
          </a:p>
          <a:p>
            <a:pPr>
              <a:lnSpc>
                <a:spcPct val="15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3.___________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6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5622" y="124743"/>
            <a:ext cx="8504068" cy="4989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Independent Writing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19" y="827835"/>
            <a:ext cx="5760089" cy="5783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37214" y="832814"/>
            <a:ext cx="5760089" cy="5783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Century Gothic"/>
                <a:cs typeface="Century Gothic"/>
              </a:rPr>
              <a:t>“Rain Forest” and “Jack and the Beanstalk” both _____________________________________________________.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“Rainforest” and “Let’s Explore!” are different because __________________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__________________________.</a:t>
            </a:r>
            <a:endParaRPr lang="en-US" sz="3200" dirty="0">
              <a:latin typeface="Century Gothic"/>
              <a:cs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5518" y="2256704"/>
            <a:ext cx="5442604" cy="22681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2"/>
            <a:endCxn id="3" idx="0"/>
          </p:cNvCxnSpPr>
          <p:nvPr/>
        </p:nvCxnSpPr>
        <p:spPr>
          <a:xfrm flipV="1">
            <a:off x="3061464" y="827835"/>
            <a:ext cx="0" cy="578351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118158" y="1122682"/>
            <a:ext cx="1258602" cy="1122682"/>
            <a:chOff x="1768847" y="3869462"/>
            <a:chExt cx="3979252" cy="28212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8847" y="3869462"/>
              <a:ext cx="3979252" cy="2821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4" name="Rectangle 13"/>
            <p:cNvSpPr/>
            <p:nvPr/>
          </p:nvSpPr>
          <p:spPr>
            <a:xfrm>
              <a:off x="2137977" y="3950580"/>
              <a:ext cx="3354261" cy="3845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entury Gothic"/>
                  <a:cs typeface="Century Gothic"/>
                </a:rPr>
                <a:t>Jack and the Beanstalk</a:t>
              </a:r>
              <a:endParaRPr lang="en-US" sz="1000" dirty="0">
                <a:latin typeface="Century Gothic"/>
                <a:cs typeface="Century Gothic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31" y="1236085"/>
            <a:ext cx="1521449" cy="972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726" y="1252402"/>
            <a:ext cx="1521449" cy="97242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5076" y="1104979"/>
            <a:ext cx="1258602" cy="1122682"/>
            <a:chOff x="1768847" y="3869462"/>
            <a:chExt cx="3979252" cy="282126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8847" y="3869462"/>
              <a:ext cx="3979252" cy="2821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4" name="Rectangle 23"/>
            <p:cNvSpPr/>
            <p:nvPr/>
          </p:nvSpPr>
          <p:spPr>
            <a:xfrm>
              <a:off x="2137977" y="3950580"/>
              <a:ext cx="3354261" cy="3845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entury Gothic"/>
                  <a:cs typeface="Century Gothic"/>
                </a:rPr>
                <a:t>Jack and the Beanstalk</a:t>
              </a:r>
              <a:endParaRPr lang="en-US" sz="1000" dirty="0">
                <a:latin typeface="Century Gothic"/>
                <a:cs typeface="Century Gothic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6146" y="2381448"/>
            <a:ext cx="266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do they 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have in common?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3155" y="2329724"/>
            <a:ext cx="266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is different about them?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791" y="3220623"/>
            <a:ext cx="2698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_____________</a:t>
            </a:r>
          </a:p>
          <a:p>
            <a:pPr marL="457200" indent="-457200">
              <a:buAutoNum type="arabicPeriod"/>
            </a:pP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_____________</a:t>
            </a:r>
          </a:p>
          <a:p>
            <a:pPr marL="457200" indent="-457200">
              <a:buAutoNum type="arabicPeriod"/>
            </a:pP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_____________</a:t>
            </a:r>
          </a:p>
          <a:p>
            <a:pPr marL="457200" indent="-457200">
              <a:buAutoNum type="arabicPeriod"/>
            </a:pP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_____________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9138" y="3350343"/>
            <a:ext cx="2698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_____________</a:t>
            </a:r>
          </a:p>
          <a:p>
            <a:pPr marL="457200" indent="-457200">
              <a:buAutoNum type="arabicPeriod"/>
            </a:pP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_____________</a:t>
            </a:r>
          </a:p>
          <a:p>
            <a:pPr marL="457200" indent="-457200">
              <a:buAutoNum type="arabicPeriod"/>
            </a:pP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_____________</a:t>
            </a:r>
          </a:p>
          <a:p>
            <a:pPr marL="457200" indent="-457200">
              <a:buAutoNum type="arabicPeriod"/>
            </a:pPr>
            <a:endParaRPr lang="en-US" sz="2400" dirty="0">
              <a:latin typeface="Century Gothic"/>
              <a:cs typeface="Century Gothic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entury Gothic"/>
                <a:cs typeface="Century Gothic"/>
              </a:rPr>
              <a:t>_____________</a:t>
            </a:r>
          </a:p>
        </p:txBody>
      </p:sp>
    </p:spTree>
    <p:extLst>
      <p:ext uri="{BB962C8B-B14F-4D97-AF65-F5344CB8AC3E}">
        <p14:creationId xmlns:p14="http://schemas.microsoft.com/office/powerpoint/2010/main" val="54256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Start Smart Week 2 Day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Smart Week 2 Day 5</dc:title>
  <dc:creator>Pehrson, Rachel</dc:creator>
  <cp:lastModifiedBy>Pehrson, Rachel</cp:lastModifiedBy>
  <cp:revision>1</cp:revision>
  <dcterms:created xsi:type="dcterms:W3CDTF">2016-08-26T22:46:23Z</dcterms:created>
  <dcterms:modified xsi:type="dcterms:W3CDTF">2016-08-26T22:46:38Z</dcterms:modified>
</cp:coreProperties>
</file>