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550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96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5" r:id="rId29"/>
    <p:sldId id="283" r:id="rId30"/>
    <p:sldId id="286" r:id="rId31"/>
    <p:sldId id="287" r:id="rId32"/>
    <p:sldId id="295" r:id="rId33"/>
    <p:sldId id="288" r:id="rId34"/>
    <p:sldId id="289" r:id="rId35"/>
    <p:sldId id="292" r:id="rId36"/>
    <p:sldId id="293" r:id="rId37"/>
    <p:sldId id="294" r:id="rId38"/>
    <p:sldId id="298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70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26" r:id="rId60"/>
    <p:sldId id="317" r:id="rId61"/>
    <p:sldId id="318" r:id="rId62"/>
    <p:sldId id="319" r:id="rId63"/>
    <p:sldId id="327" r:id="rId64"/>
    <p:sldId id="320" r:id="rId65"/>
    <p:sldId id="321" r:id="rId66"/>
    <p:sldId id="322" r:id="rId67"/>
    <p:sldId id="328" r:id="rId68"/>
    <p:sldId id="323" r:id="rId69"/>
    <p:sldId id="324" r:id="rId70"/>
    <p:sldId id="325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8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3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19E9-BC30-9049-9691-23022D70581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8ED4-8141-F748-BE53-5D16C5F74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2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1778001"/>
            <a:ext cx="7400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14085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10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42" y="0"/>
            <a:ext cx="5224725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007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7-13 at 11.5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7" y="1005098"/>
            <a:ext cx="8493307" cy="54915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4438" y="6271731"/>
            <a:ext cx="5687608" cy="525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do you think the rhyme is called “Helping Hands”?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Who do you help and why?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9092" y="288266"/>
            <a:ext cx="4291136" cy="505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 rhyme is different from a story.</a:t>
            </a:r>
          </a:p>
        </p:txBody>
      </p:sp>
    </p:spTree>
    <p:extLst>
      <p:ext uri="{BB962C8B-B14F-4D97-AF65-F5344CB8AC3E}">
        <p14:creationId xmlns:p14="http://schemas.microsoft.com/office/powerpoint/2010/main" val="31513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94079"/>
            <a:ext cx="4355306" cy="627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Interactive Writing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039" y="1492447"/>
            <a:ext cx="3693050" cy="521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Century Gothic"/>
                <a:cs typeface="Century Gothic"/>
              </a:rPr>
              <a:t>How did the two people help each other in 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>
                <a:latin typeface="Century Gothic"/>
                <a:cs typeface="Century Gothic"/>
              </a:rPr>
              <a:t>“Helping Hands”?</a:t>
            </a:r>
            <a:endParaRPr lang="en-US" sz="2000" dirty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1._______________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2._______________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3._______________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4._______________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5._______________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6._______________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55" y="818052"/>
            <a:ext cx="8780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Ask children to talk about the ways the two people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helped each </a:t>
            </a:r>
            <a:r>
              <a:rPr lang="en-US" sz="160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other in “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Helping Hands”.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5567" y="1492447"/>
            <a:ext cx="3693050" cy="521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In “Helping Hands,” 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 think the most helpful thing was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______________________________________.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 think this because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______________________________________.</a:t>
            </a:r>
          </a:p>
          <a:p>
            <a:pPr>
              <a:lnSpc>
                <a:spcPct val="130000"/>
              </a:lnSpc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6956" y="420712"/>
            <a:ext cx="1221931" cy="982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Write the sentences and reread them together.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1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8.1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1" y="671016"/>
            <a:ext cx="8585925" cy="5548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42" y="86240"/>
            <a:ext cx="8153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is the alphabet. It contains 26 letters.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 will learn how to read and spell words with these letters.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342" y="6260985"/>
            <a:ext cx="8153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Sing “Alphabet Song” with children as you point to each letter. Sing it again; stop on the letters m and s. What’s the letter’s name? What’s the sound?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93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96" y="376057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596" y="1833648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like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737" y="872588"/>
            <a:ext cx="381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Read, Spell, Write routine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60" y="15036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like.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like.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like.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like to play outside.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6" y="3569217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like is spelled l-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-k-e.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6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l-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-k-e.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47" y="16560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I.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I.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I.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can read.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447" y="3734733"/>
            <a:ext cx="253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l is spelled l.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out that I is also a letter.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5447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l.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731" y="6518515"/>
            <a:ext cx="7339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make up sentences using the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43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94079"/>
            <a:ext cx="4355306" cy="627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Share the Rhyme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Background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65" y="774822"/>
            <a:ext cx="90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Talk with children about starting school in a new class. Engage children in a discussion about class procedures and rules.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ask if they know the names of the other children.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Tell them you are going to read aloud a rhyme to help them learn everyone’s name.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6-07-13 at 8.4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8" y="1536631"/>
            <a:ext cx="8073505" cy="5237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98365" y="6224924"/>
            <a:ext cx="2786635" cy="4233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Rhyming words are words that have the same ending sound.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29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13 at 8.4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5" y="1474303"/>
            <a:ext cx="8073505" cy="5237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454242" y="27622"/>
            <a:ext cx="4152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Have children chorally chant the rhyme.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805" y="460497"/>
            <a:ext cx="807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Play the “Game of Names”.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to a child and say: </a:t>
            </a:r>
            <a:r>
              <a:rPr lang="en-US" sz="16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Is this ___________? Let’s wave to ____________.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hello to ___________.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Have children say: </a:t>
            </a:r>
            <a:r>
              <a:rPr lang="en-US" sz="16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Hello, _____________.</a:t>
            </a:r>
            <a:endParaRPr lang="en-US" sz="1600" i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33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Shared Writing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55" y="818052"/>
            <a:ext cx="8780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Ask children to name the different ways the friends greet one another in “The Game.” Make a list of their answers.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7999" y="1495866"/>
            <a:ext cx="3693050" cy="521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In “The Game,” 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one way they greet someone is _______________. I know this because. _______________.</a:t>
            </a:r>
          </a:p>
          <a:p>
            <a:pPr algn="ctr">
              <a:lnSpc>
                <a:spcPct val="13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endParaRPr lang="en-US" sz="2800" dirty="0" smtClean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039" y="1492447"/>
            <a:ext cx="3693050" cy="521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List of how friends greet one another:</a:t>
            </a:r>
          </a:p>
          <a:p>
            <a:pPr algn="ctr">
              <a:lnSpc>
                <a:spcPct val="13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1._______________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2._______________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3._______________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4._______________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5._______________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6._______________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10083" y="1301092"/>
            <a:ext cx="1221931" cy="982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Write the sentences and reread them together.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86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1778001"/>
            <a:ext cx="7400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Day 2 </a:t>
            </a:r>
          </a:p>
        </p:txBody>
      </p:sp>
    </p:spTree>
    <p:extLst>
      <p:ext uri="{BB962C8B-B14F-4D97-AF65-F5344CB8AC3E}">
        <p14:creationId xmlns:p14="http://schemas.microsoft.com/office/powerpoint/2010/main" val="721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10" y="1364595"/>
            <a:ext cx="8931473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Today we will read a story. </a:t>
            </a:r>
          </a:p>
          <a:p>
            <a:pPr>
              <a:lnSpc>
                <a:spcPct val="13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It is about goats.</a:t>
            </a:r>
          </a:p>
          <a:p>
            <a:pPr>
              <a:lnSpc>
                <a:spcPct val="13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Can you tell me what a goat is?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25" y="99715"/>
            <a:ext cx="754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as you read the Daily Warm-Up. 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Explain to children that sentences are made up of words.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The Daily Warm-Up has three sentences.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Point to and read each word in the first sentence.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Ask: How many words are in this sentence?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06" y="5927005"/>
            <a:ext cx="826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take turns asking and answering questions.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87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57" y="1176044"/>
            <a:ext cx="8762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 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I am going to say a word and then say the first, or beginning, sound in     	      the word.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Listen: at,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aaat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The sound at the beginning of at is /a/.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Say the sound with me: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      Now listen for the middle sound in a word. 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 Listen: mat,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mmmaaat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?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The middle sound in mat is /a/. 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Say the sound with me: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 Repeat with /m/ and /s/, using the words </a:t>
            </a:r>
            <a:r>
              <a:rPr lang="en-US" b="1" dirty="0" smtClean="0">
                <a:solidFill>
                  <a:srgbClr val="D9D9D9"/>
                </a:solidFill>
                <a:latin typeface="Century Gothic"/>
                <a:cs typeface="Century Gothic"/>
              </a:rPr>
              <a:t>men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and </a:t>
            </a:r>
            <a:r>
              <a:rPr lang="en-US" b="1" dirty="0" smtClean="0">
                <a:solidFill>
                  <a:srgbClr val="D9D9D9"/>
                </a:solidFill>
                <a:latin typeface="Century Gothic"/>
                <a:cs typeface="Century Gothic"/>
              </a:rPr>
              <a:t>sit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BFBFB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79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57" y="1176044"/>
            <a:ext cx="8762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Have children practice isolating initial /a/, /m/, and /s/.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Stretch the target sound as you say each word.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Listen to these words.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      Say the first, or beginning, sound you hear.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am,     milk,     at,     safe,     mad,     sit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Now say the middle sound you hear in these words.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  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sat,     map,     men,     sad,     run,     bag</a:t>
            </a:r>
            <a:endParaRPr lang="en-US" sz="2400" dirty="0">
              <a:solidFill>
                <a:srgbClr val="BFBFB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47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1778001"/>
            <a:ext cx="7400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Day 1 </a:t>
            </a:r>
          </a:p>
        </p:txBody>
      </p:sp>
    </p:spTree>
    <p:extLst>
      <p:ext uri="{BB962C8B-B14F-4D97-AF65-F5344CB8AC3E}">
        <p14:creationId xmlns:p14="http://schemas.microsoft.com/office/powerpoint/2010/main" val="42056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Phonics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5811" y="2626143"/>
            <a:ext cx="2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apple sound spelling card.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sound is /a/.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/a/ sound is spelled with the letter a.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it with me: /</a:t>
            </a:r>
            <a:r>
              <a:rPr lang="en-US" sz="16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sound at the beginning of the word apple.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Listen: /</a:t>
            </a:r>
            <a:r>
              <a:rPr lang="en-US" sz="16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aaapel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/, apple.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13 at 9.1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7" y="800199"/>
            <a:ext cx="4520544" cy="59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304" y="195999"/>
            <a:ext cx="855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a. I will say /a/ as I write the letter several times.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6-07-13 at 9.1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5" y="713437"/>
            <a:ext cx="8554304" cy="56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3" y="628177"/>
            <a:ext cx="855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Now do it with me. Say /a/ as I write the letter a. Write the letter a five times as you say /a/.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475" y="1620521"/>
            <a:ext cx="7752289" cy="4074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   a   a   a   a</a:t>
            </a:r>
          </a:p>
        </p:txBody>
      </p:sp>
    </p:spTree>
    <p:extLst>
      <p:ext uri="{BB962C8B-B14F-4D97-AF65-F5344CB8AC3E}">
        <p14:creationId xmlns:p14="http://schemas.microsoft.com/office/powerpoint/2010/main" val="15984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8.1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1" y="351586"/>
            <a:ext cx="8585925" cy="5548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342" y="6105165"/>
            <a:ext cx="8153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Sing “Alphabet Song” with children as you point to each letter. Sing it again; stop on the letter a. What’s the letter’s name? What’s the sound?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27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589" y="249312"/>
            <a:ext cx="6303118" cy="389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Highlight the difference between a letter and a word.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572" y="1830878"/>
            <a:ext cx="8804107" cy="2609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a,  m,  s,  am,  Sam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53" y="4932195"/>
            <a:ext cx="8609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out that a, m, and s are letters. Explain that am and Sam are words.</a:t>
            </a:r>
          </a:p>
          <a:p>
            <a:pPr algn="ctr"/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What’s the first letter in am?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many letters are in the word?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What’s the first letter in Sam?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61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Sound Spellings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Each day you will review the sound-spellings you have learned as a warm-up.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Chorally say each sound. Repeat and vary the pace.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707" y="1544471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2658" y="1544471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8325" y="1544471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4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Short a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the letter, tapping under it.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Sound?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the children chorally say the sound /a/.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9054" y="1760404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59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650" y="5578087"/>
            <a:ext cx="86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the letter, tapping under it.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Sound?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the children chorally say the sound/m/.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9054" y="1760404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5763" y="1748895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07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72" y="4677937"/>
            <a:ext cx="8656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just to the left of am.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blend?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Sweep under a and m.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the children chorally blend the sounds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aaammm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 you sweep your finger under the letters.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just to the left of am,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Say: Word?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Slide your hand quickly under the word. am.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9054" y="1760404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5763" y="1748895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87" y="4677937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34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531" y="5095047"/>
            <a:ext cx="86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the letter, tapping under it.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Sound?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chorally say /s/.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794" y="4725715"/>
            <a:ext cx="21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3066" y="1261782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77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022" y="1176436"/>
            <a:ext cx="8585953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	Welcome to Grade 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	My name is __________.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	What is your name?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027" y="5702989"/>
            <a:ext cx="74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talk to a partner and introduce themselves: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Hi, My name is ____________. What is your name? </a:t>
            </a:r>
          </a:p>
          <a:p>
            <a:pPr algn="ctr"/>
            <a:endParaRPr lang="en-US" sz="11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100" dirty="0" smtClean="0">
                <a:solidFill>
                  <a:srgbClr val="BFBFBF"/>
                </a:solidFill>
                <a:latin typeface="Century Gothic"/>
                <a:cs typeface="Century Gothic"/>
              </a:rPr>
              <a:t>Point out children’s names on desk name cards, attendance charts, and other places they appear.</a:t>
            </a:r>
            <a:endParaRPr lang="en-US" sz="1100" dirty="0">
              <a:solidFill>
                <a:srgbClr val="BFBFB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25" y="350594"/>
            <a:ext cx="754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as you read the Daily Warm-Up. 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Explain to children that we read from left to right and from the top to the bottom of the page.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01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33" y="4725715"/>
            <a:ext cx="9007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the letter, tapping under it.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Sound?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the children chorally say /a/.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just to the left of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Blend?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Sweep under s and a.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chorally blend the sounds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sssaaa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 you sweep your finger under the letters.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5969" y="1261782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794" y="4725715"/>
            <a:ext cx="21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3066" y="1261782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30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927" y="4084166"/>
            <a:ext cx="865607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the letter, tapping under it.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Sound?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chorally say /m/.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just to the left of Sam.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say: Blend?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Sweep under s, a, m.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chorally blend the sound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sssaaam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 you sweep your finger under the letters.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just to the left of Sam.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Say: Word?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Slide your hand quickly under the word. Sam.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5969" y="1261782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1513" y="1261782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77" y="4212940"/>
            <a:ext cx="21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3066" y="1261782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0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10.1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61" y="0"/>
            <a:ext cx="5224725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19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96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596" y="10701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do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60" y="15036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do.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do.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do.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will we do today?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6" y="3569217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do is spelled d-o.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6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d-o.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47" y="16560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to.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to.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to.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We will go to the park.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446" y="3734733"/>
            <a:ext cx="277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to is spelled t-o.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5447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t-o.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731" y="6518515"/>
            <a:ext cx="7339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make up sentences using the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1596" y="45708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you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67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96" y="3569217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like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596" y="1833648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60" y="15036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I.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I.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I.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like school.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6" y="3569217"/>
            <a:ext cx="253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 is spelled I.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6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I.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47" y="16560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like.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like.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like.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We like to play.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447" y="3734733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like is spelled l-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-k-e.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5447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l-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-k-e.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313" y="895961"/>
            <a:ext cx="2267252" cy="36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practice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60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10.1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7" y="62328"/>
            <a:ext cx="4785032" cy="6858000"/>
          </a:xfrm>
          <a:prstGeom prst="rect">
            <a:avLst/>
          </a:prstGeom>
        </p:spPr>
      </p:pic>
      <p:pic>
        <p:nvPicPr>
          <p:cNvPr id="3" name="Picture 2" descr="Screen Shot 2016-07-13 at 10.1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62328"/>
            <a:ext cx="4104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10.1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0" y="186983"/>
            <a:ext cx="4469692" cy="6437287"/>
          </a:xfrm>
          <a:prstGeom prst="rect">
            <a:avLst/>
          </a:prstGeom>
        </p:spPr>
      </p:pic>
      <p:pic>
        <p:nvPicPr>
          <p:cNvPr id="3" name="Picture 2" descr="Screen Shot 2016-07-13 at 10.1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19" y="0"/>
            <a:ext cx="4207520" cy="66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94079"/>
            <a:ext cx="4355306" cy="627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Listening Comprehension</a:t>
            </a:r>
          </a:p>
        </p:txBody>
      </p:sp>
      <p:pic>
        <p:nvPicPr>
          <p:cNvPr id="3" name="Picture 2" descr="Screen Shot 2016-07-13 at 10.2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" y="1033983"/>
            <a:ext cx="8349253" cy="5241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21" y="5251113"/>
            <a:ext cx="2625650" cy="1425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Century Gothic"/>
              <a:cs typeface="Century Gothic"/>
            </a:endParaRP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Fiction: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entury Gothic"/>
                <a:cs typeface="Century Gothic"/>
              </a:rPr>
              <a:t>Tells about things that did not really happen.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entury Gothic"/>
                <a:cs typeface="Century Gothic"/>
              </a:rPr>
              <a:t>Have a beginning, a middle, and an end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entury Gothic"/>
                <a:cs typeface="Century Gothic"/>
              </a:rPr>
              <a:t>Have characters</a:t>
            </a:r>
          </a:p>
          <a:p>
            <a:pPr marL="342900" indent="-342900">
              <a:buAutoNum type="arabicPeriod"/>
            </a:pP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3171" y="888170"/>
            <a:ext cx="3848875" cy="50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The title of the story can help us figure out what the story might be about.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921346" y="1682849"/>
            <a:ext cx="3061960" cy="125434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I think this story will be about three goats and what happens to them.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6491" y="5773108"/>
            <a:ext cx="2228296" cy="903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Remember to stop and ask questions as you listen to the story.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11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10.3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2" y="818048"/>
            <a:ext cx="8396291" cy="5488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035" y="195999"/>
            <a:ext cx="701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Details give important information in a story. Some details tell about people or animals and other details tell what happens in a story.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44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10.2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399838"/>
            <a:ext cx="8223919" cy="59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Phonemic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57" y="1176044"/>
            <a:ext cx="876248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three words: mop, man, milk.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What sound is the same in mop, man, and milk?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The beginning, or first, sound in mop, man, and milk is the same.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They all begin with the /m/ sound.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      Have children identify the same sound in drum, him, team.</a:t>
            </a:r>
          </a:p>
          <a:p>
            <a:endParaRPr lang="en-US" dirty="0">
              <a:solidFill>
                <a:srgbClr val="BFBFBF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Guided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Practice: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identify the same sound in a word group.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               Do the first one with them.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               I will say three words.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        Tell me the sound you hear that is the same in all three words.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sad, say, six			mitt, make, men			mat, moon, mail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safe, soup, sit		sun, soap, suit			us, yes, toss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30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94079"/>
            <a:ext cx="4355306" cy="627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Respond to Literature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7206" y="911543"/>
            <a:ext cx="5710983" cy="5367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Discuss story details with children.</a:t>
            </a:r>
          </a:p>
          <a:p>
            <a:pPr algn="ctr"/>
            <a:endParaRPr lang="en-US" dirty="0" smtClean="0">
              <a:latin typeface="Century Gothic"/>
              <a:cs typeface="Century Gothic"/>
            </a:endParaRPr>
          </a:p>
          <a:p>
            <a:pPr algn="ctr"/>
            <a:endParaRPr lang="en-US" dirty="0">
              <a:latin typeface="Century Gothic"/>
              <a:cs typeface="Century Gothic"/>
            </a:endParaRPr>
          </a:p>
          <a:p>
            <a:pPr algn="ctr"/>
            <a:endParaRPr lang="en-US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Century Gothic"/>
                <a:cs typeface="Century Gothic"/>
              </a:rPr>
              <a:t>Ask: Who crosses the bridge first?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Century Gothic"/>
                <a:cs typeface="Century Gothic"/>
              </a:rPr>
              <a:t>What does the troll say?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Century Gothic"/>
                <a:cs typeface="Century Gothic"/>
              </a:rPr>
              <a:t>What does the troll do?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Century Gothic"/>
                <a:cs typeface="Century Gothic"/>
              </a:rPr>
              <a:t>What happens to the troll?</a:t>
            </a:r>
          </a:p>
          <a:p>
            <a:pPr algn="ctr">
              <a:lnSpc>
                <a:spcPct val="120000"/>
              </a:lnSpc>
            </a:pPr>
            <a:endParaRPr lang="en-US" sz="2400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dirty="0" smtClean="0">
                <a:latin typeface="Century Gothic"/>
                <a:cs typeface="Century Gothic"/>
              </a:rPr>
              <a:t>Ask children to tell about their favorite parts of the story and why they liked those parts.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46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94079"/>
            <a:ext cx="4355306" cy="627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Shared Writing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039" y="1492447"/>
            <a:ext cx="3693050" cy="521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Describe the </a:t>
            </a:r>
            <a:r>
              <a:rPr lang="en-US" sz="2800" dirty="0" err="1" smtClean="0">
                <a:latin typeface="Century Gothic"/>
                <a:cs typeface="Century Gothic"/>
              </a:rPr>
              <a:t>billy</a:t>
            </a:r>
            <a:r>
              <a:rPr lang="en-US" sz="2800" dirty="0" smtClean="0">
                <a:latin typeface="Century Gothic"/>
                <a:cs typeface="Century Gothic"/>
              </a:rPr>
              <a:t> goat characters.</a:t>
            </a:r>
          </a:p>
          <a:p>
            <a:pPr algn="ctr">
              <a:lnSpc>
                <a:spcPct val="13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1._______________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2._______________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3._______________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4._______________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5._______________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6._______________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55" y="818052"/>
            <a:ext cx="8780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 children to discuss the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billy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goat characters.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Make a list of children’s ideas.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 the list together.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5567" y="1492447"/>
            <a:ext cx="3693050" cy="5219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In “The Three Billy Goats Gruff,” the </a:t>
            </a:r>
            <a:r>
              <a:rPr lang="en-US" sz="2800" dirty="0" err="1" smtClean="0">
                <a:latin typeface="Century Gothic"/>
                <a:cs typeface="Century Gothic"/>
              </a:rPr>
              <a:t>billy</a:t>
            </a:r>
            <a:r>
              <a:rPr lang="en-US" sz="2800" dirty="0" smtClean="0">
                <a:latin typeface="Century Gothic"/>
                <a:cs typeface="Century Gothic"/>
              </a:rPr>
              <a:t> goats are 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_________________.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I know this because __________________</a:t>
            </a: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__________________.</a:t>
            </a:r>
          </a:p>
          <a:p>
            <a:pPr algn="ctr">
              <a:lnSpc>
                <a:spcPct val="13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 algn="ctr">
              <a:lnSpc>
                <a:spcPct val="130000"/>
              </a:lnSpc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6956" y="420712"/>
            <a:ext cx="1221931" cy="982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Write the sentences and reread them together.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5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1778001"/>
            <a:ext cx="7400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Start Smart</a:t>
            </a:r>
          </a:p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Day 3 </a:t>
            </a:r>
          </a:p>
        </p:txBody>
      </p:sp>
    </p:spTree>
    <p:extLst>
      <p:ext uri="{BB962C8B-B14F-4D97-AF65-F5344CB8AC3E}">
        <p14:creationId xmlns:p14="http://schemas.microsoft.com/office/powerpoint/2010/main" val="35732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10" y="1364595"/>
            <a:ext cx="8931473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We can read.</a:t>
            </a:r>
          </a:p>
          <a:p>
            <a:pPr>
              <a:lnSpc>
                <a:spcPct val="13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We like to read with friends.</a:t>
            </a:r>
          </a:p>
          <a:p>
            <a:pPr>
              <a:lnSpc>
                <a:spcPct val="130000"/>
              </a:lnSpc>
            </a:pPr>
            <a:r>
              <a:rPr lang="en-US" sz="4800" dirty="0" smtClean="0">
                <a:latin typeface="Century Gothic"/>
                <a:cs typeface="Century Gothic"/>
              </a:rPr>
              <a:t>What do you like to read?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25" y="99715"/>
            <a:ext cx="7549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as you read the Daily Warm-Up. 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Explain to children that sentences are made up of words.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Have children take turns pointing to one word in the sentence.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Circle and read aloud the first word in the first sentence.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Point to and name each letter in the word.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Repeat for other words in the sentence.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06" y="5927005"/>
            <a:ext cx="826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take turns asking and answering questions.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25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Phonological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57" y="1176044"/>
            <a:ext cx="8762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 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I am going to say a word in parts,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I want you to listen carefully.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Then I will put the sounds together to say the word as a whole.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Listen: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/at/.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Now listen as I put the sounds together: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sssaaat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?, sat.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The word is sat.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      Let’s try another one: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/ad/.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        Listen as I put the sounds together: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sssaaad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?, sad.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 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     The word is sad.</a:t>
            </a:r>
            <a:endParaRPr lang="en-US" dirty="0">
              <a:solidFill>
                <a:srgbClr val="BFBFB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51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Phonological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57" y="1176044"/>
            <a:ext cx="87624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 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Your turn: I’ll say the sounds and you put them together into a word.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/s/ /ok/			/s/ /un/			/s/ /and/			/s/ /et/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/m/ /at/			/m/ /an/		/m/ /op/			/m/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ud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/f/ /at/			/f/ /an/			/f/ /un/				/f/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ish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/b/ /at/			/b/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ag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		/p/ /an/			/p/ /at/</a:t>
            </a:r>
            <a:endParaRPr lang="en-US" dirty="0">
              <a:solidFill>
                <a:srgbClr val="BFBFB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3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Phonics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5811" y="2626143"/>
            <a:ext cx="250099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piano sound spelling card.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sound is /p/.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/p/ sound is spelled with the letter p.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it with me: /p/.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sound at the beginning of the word piano.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Listen: /p/ /p/ /p/, piano.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13 at 10.5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13" y="833633"/>
            <a:ext cx="4389998" cy="57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304" y="195999"/>
            <a:ext cx="855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p. I will say /p/ as I write the letter several times.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13 at 11.0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8" y="694317"/>
            <a:ext cx="8262139" cy="58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Phonics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5811" y="2626143"/>
            <a:ext cx="2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turtle sound spelling card.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sound is /t/.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/t/ sound is spelled with the letter t.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it with me: /t/.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sound at the beginning of the word turtle.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Listen: /t/ /t/ /t/, turtle.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13 at 10.5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22" y="740141"/>
            <a:ext cx="4447389" cy="58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304" y="195999"/>
            <a:ext cx="855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t. I will say /t/ as I write the letter several times.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13 at 11.04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8" y="857006"/>
            <a:ext cx="8085736" cy="57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Phonics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13 at 8.0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00" y="964314"/>
            <a:ext cx="4178546" cy="5491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5811" y="2626143"/>
            <a:ext cx="250099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map sound spelling card.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sound is /m/.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/m/ sound is spelled with the letter m.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it with me: /mmm/.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sound at the beginning of the word map.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Listen: /</a:t>
            </a:r>
            <a:r>
              <a:rPr lang="en-US" sz="16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mmmap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/, map.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62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3" y="246420"/>
            <a:ext cx="855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Now do it with me. Say /p/ as I write the letter p. Say /t/ as I write the letter t. This time, write the letter p five times as you say the /p/ sound. Write the letter t five times as you say /t/.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475" y="1620521"/>
            <a:ext cx="7752289" cy="4074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   </a:t>
            </a:r>
            <a:r>
              <a:rPr lang="en-US" sz="8000" dirty="0" err="1" smtClean="0">
                <a:latin typeface="Century Gothic"/>
                <a:cs typeface="Century Gothic"/>
              </a:rPr>
              <a:t>p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p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p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p</a:t>
            </a:r>
            <a:endParaRPr lang="en-US" sz="8000" dirty="0" smtClean="0">
              <a:latin typeface="Century Gothic"/>
              <a:cs typeface="Century Gothic"/>
            </a:endParaRP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    </a:t>
            </a:r>
            <a:r>
              <a:rPr lang="en-US" sz="8000" dirty="0" err="1" smtClean="0">
                <a:latin typeface="Century Gothic"/>
                <a:cs typeface="Century Gothic"/>
              </a:rPr>
              <a:t>t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t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t</a:t>
            </a:r>
            <a:r>
              <a:rPr lang="en-US" sz="8000" dirty="0" smtClean="0">
                <a:latin typeface="Century Gothic"/>
                <a:cs typeface="Century Gothic"/>
              </a:rPr>
              <a:t>    </a:t>
            </a:r>
            <a:r>
              <a:rPr lang="en-US" sz="8000" dirty="0" err="1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23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Sound Spellings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Each day you will review the sound-spellings you have learned as a warm-up.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Chorally say each sound. Repeat and vary the pace.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8921" y="1692499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8921" y="1692499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72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8921" y="1692499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73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8921" y="1692499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44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8921" y="1692499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42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43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6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14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72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8.0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" y="757588"/>
            <a:ext cx="8234598" cy="5866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304" y="195999"/>
            <a:ext cx="855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m. I will say /m/ as I write the letter several times.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17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1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6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16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7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89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6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72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01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18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8.0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634581"/>
            <a:ext cx="4433172" cy="5841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5811" y="2626143"/>
            <a:ext cx="2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sun sound spelling card.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sound is /s/.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/s/ sound is spelled with the letter s.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it with me: /</a:t>
            </a:r>
            <a:r>
              <a:rPr lang="en-US" sz="16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is the sound at the beginning of the word sun. 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Listen: /</a:t>
            </a:r>
            <a:r>
              <a:rPr lang="en-US" sz="16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sssun</a:t>
            </a:r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/, sun.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48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Sound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80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6666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82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1426" y="155819"/>
            <a:ext cx="5025353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Blend Words with /p/ p, /t/ 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50" y="5578087"/>
            <a:ext cx="865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43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06" y="5216546"/>
            <a:ext cx="132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Model: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2370" y="1939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6592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8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2747" y="1752258"/>
            <a:ext cx="2046155" cy="2822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08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err="1" smtClean="0">
                <a:latin typeface="Century Gothic" panose="020B0502020202020204" pitchFamily="34" charset="0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3 at 8.0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2" y="626055"/>
            <a:ext cx="8255177" cy="588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304" y="195999"/>
            <a:ext cx="855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Watch as I write the letter s. I will say /s/ as I write the letter several times.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93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S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P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3" y="246420"/>
            <a:ext cx="855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Now do it with me. Say /m/ as I write the letter m. Say /s/ as I write the letter s. This time, write the letter m five times as you say the /m/ sound. Write the letter s five times as you say /s/.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475" y="1620521"/>
            <a:ext cx="7752289" cy="4074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  m  m  m  m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    s    s    s    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25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P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88900"/>
            <a:ext cx="862965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</a:t>
            </a:r>
            <a:r>
              <a:rPr lang="en-US" sz="7000" dirty="0" smtClean="0">
                <a:latin typeface="Century Gothic" panose="020B0502020202020204" pitchFamily="34" charset="0"/>
              </a:rPr>
              <a:t>t  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  m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t      </a:t>
            </a: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r>
              <a:rPr lang="en-US" sz="7000" dirty="0">
                <a:latin typeface="Century Gothic" panose="020B0502020202020204" pitchFamily="34" charset="0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S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     P</a:t>
            </a:r>
            <a:r>
              <a:rPr lang="en-US" sz="7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 smtClean="0">
                <a:latin typeface="Century Gothic" panose="020B0502020202020204" pitchFamily="34" charset="0"/>
              </a:rPr>
              <a:t>m</a:t>
            </a:r>
          </a:p>
          <a:p>
            <a:endParaRPr lang="en-US" sz="7000" dirty="0" smtClean="0">
              <a:latin typeface="Century Gothic" panose="020B0502020202020204" pitchFamily="34" charset="0"/>
            </a:endParaRPr>
          </a:p>
          <a:p>
            <a:endParaRPr lang="en-US" sz="7000" dirty="0">
              <a:latin typeface="Century Gothic" panose="020B0502020202020204" pitchFamily="34" charset="0"/>
            </a:endParaRPr>
          </a:p>
          <a:p>
            <a:endParaRPr lang="en-US" sz="7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33" y="1864235"/>
            <a:ext cx="8635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Pam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73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33" y="1864235"/>
            <a:ext cx="8635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Pam  sat.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61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33" y="1864235"/>
            <a:ext cx="86355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Pam  sat.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12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33" y="1864235"/>
            <a:ext cx="86355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Pam  sat.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am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81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33" y="1864235"/>
            <a:ext cx="86355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Pam  sat.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am  Sam.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42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96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can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596" y="10701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he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60" y="15036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he.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he.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he.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He jumps up and down.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56" y="3569217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lang="en-US" sz="160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 he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is spelled h-e.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56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h-e.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47" y="1656057"/>
            <a:ext cx="253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to and say the word can.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the word can.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it with me: can.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We can run outside.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447" y="3734733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can is spelled c-a-n.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Spell it with 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5447" y="5272020"/>
            <a:ext cx="253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Write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write the word in the air as we say each letter: c-a-n.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1596" y="45708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you</a:t>
            </a:r>
            <a:endParaRPr lang="en-US" sz="8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7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1558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High-Frequency Words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8929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like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8929" y="107290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I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929" y="457083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do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1979" y="1072903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to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1979" y="2805702"/>
            <a:ext cx="3272323" cy="1527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/>
                <a:cs typeface="Century Gothic"/>
              </a:rPr>
              <a:t>you</a:t>
            </a:r>
            <a:endParaRPr lang="en-US" sz="88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367" y="6427549"/>
            <a:ext cx="749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in pairs to make sentences using the words.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32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2835" y="94079"/>
            <a:ext cx="4355306" cy="627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Listening Comprehension</a:t>
            </a:r>
          </a:p>
        </p:txBody>
      </p:sp>
      <p:pic>
        <p:nvPicPr>
          <p:cNvPr id="8" name="Picture 7" descr="Screen Shot 2016-07-13 at 11.5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7" y="1005098"/>
            <a:ext cx="8493307" cy="54915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4438" y="6271731"/>
            <a:ext cx="5687608" cy="525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to find out who helps each other and how? </a:t>
            </a:r>
          </a:p>
          <a:p>
            <a:pPr algn="ctr"/>
            <a:r>
              <a:rPr lang="en-US" sz="1400" dirty="0" smtClean="0">
                <a:solidFill>
                  <a:srgbClr val="D9D9D9"/>
                </a:solidFill>
                <a:latin typeface="Century Gothic"/>
                <a:cs typeface="Century Gothic"/>
              </a:rPr>
              <a:t>Repeat the reading several times.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0397" y="288266"/>
            <a:ext cx="1784195" cy="1332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Stress the words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weed it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eat it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Point out that the two phrases are like rhyming words because they both end with the word it.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907" y="172479"/>
            <a:ext cx="1784195" cy="721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is a rhyme about how two friends help each other.</a:t>
            </a:r>
          </a:p>
        </p:txBody>
      </p:sp>
    </p:spTree>
    <p:extLst>
      <p:ext uri="{BB962C8B-B14F-4D97-AF65-F5344CB8AC3E}">
        <p14:creationId xmlns:p14="http://schemas.microsoft.com/office/powerpoint/2010/main" val="266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2950</Words>
  <Application>Microsoft Office PowerPoint</Application>
  <PresentationFormat>On-screen Show (4:3)</PresentationFormat>
  <Paragraphs>611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R Pehrson</cp:lastModifiedBy>
  <cp:revision>54</cp:revision>
  <dcterms:created xsi:type="dcterms:W3CDTF">2016-07-14T01:36:22Z</dcterms:created>
  <dcterms:modified xsi:type="dcterms:W3CDTF">2016-09-02T04:55:16Z</dcterms:modified>
</cp:coreProperties>
</file>