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2" d="100"/>
          <a:sy n="82"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3CA14-2A6A-4276-979B-C1E9A6757034}"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39961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3CA14-2A6A-4276-979B-C1E9A6757034}"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309690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3CA14-2A6A-4276-979B-C1E9A6757034}"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149828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3CA14-2A6A-4276-979B-C1E9A6757034}"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294573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3CA14-2A6A-4276-979B-C1E9A6757034}"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425521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3CA14-2A6A-4276-979B-C1E9A6757034}"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99996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3CA14-2A6A-4276-979B-C1E9A6757034}"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296480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3CA14-2A6A-4276-979B-C1E9A6757034}"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14186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3CA14-2A6A-4276-979B-C1E9A6757034}"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143029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3CA14-2A6A-4276-979B-C1E9A6757034}"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154144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3CA14-2A6A-4276-979B-C1E9A6757034}"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EDF9-D9F3-424C-9FDB-B59BA2CEC918}" type="slidenum">
              <a:rPr lang="en-US" smtClean="0"/>
              <a:t>‹#›</a:t>
            </a:fld>
            <a:endParaRPr lang="en-US"/>
          </a:p>
        </p:txBody>
      </p:sp>
    </p:spTree>
    <p:extLst>
      <p:ext uri="{BB962C8B-B14F-4D97-AF65-F5344CB8AC3E}">
        <p14:creationId xmlns:p14="http://schemas.microsoft.com/office/powerpoint/2010/main" val="3474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3CA14-2A6A-4276-979B-C1E9A6757034}" type="datetimeFigureOut">
              <a:rPr lang="en-US" smtClean="0"/>
              <a:t>9/1/2016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0EDF9-D9F3-424C-9FDB-B59BA2CEC918}" type="slidenum">
              <a:rPr lang="en-US" smtClean="0"/>
              <a:t>‹#›</a:t>
            </a:fld>
            <a:endParaRPr lang="en-US"/>
          </a:p>
        </p:txBody>
      </p:sp>
    </p:spTree>
    <p:extLst>
      <p:ext uri="{BB962C8B-B14F-4D97-AF65-F5344CB8AC3E}">
        <p14:creationId xmlns:p14="http://schemas.microsoft.com/office/powerpoint/2010/main" val="1067554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a:t>
            </a:r>
            <a:r>
              <a:rPr lang="en-US" smtClean="0"/>
              <a:t>1 cont.</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105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r. I will say /r/ as I write the letter several times.</a:t>
            </a:r>
            <a:endParaRPr lang="en-US" sz="1400" dirty="0">
              <a:solidFill>
                <a:srgbClr val="FF0000"/>
              </a:solidFill>
              <a:latin typeface="Century Gothic"/>
              <a:cs typeface="Century Gothic"/>
            </a:endParaRPr>
          </a:p>
        </p:txBody>
      </p:sp>
      <p:pic>
        <p:nvPicPr>
          <p:cNvPr id="4" name="Picture 3"/>
          <p:cNvPicPr>
            <a:picLocks noChangeAspect="1"/>
          </p:cNvPicPr>
          <p:nvPr/>
        </p:nvPicPr>
        <p:blipFill>
          <a:blip r:embed="rId2"/>
          <a:stretch>
            <a:fillRect/>
          </a:stretch>
        </p:blipFill>
        <p:spPr>
          <a:xfrm>
            <a:off x="2065335" y="763572"/>
            <a:ext cx="8223023" cy="6021273"/>
          </a:xfrm>
          <a:prstGeom prst="rect">
            <a:avLst/>
          </a:prstGeom>
        </p:spPr>
      </p:pic>
    </p:spTree>
    <p:extLst>
      <p:ext uri="{BB962C8B-B14F-4D97-AF65-F5344CB8AC3E}">
        <p14:creationId xmlns:p14="http://schemas.microsoft.com/office/powerpoint/2010/main" val="15718492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768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Phonological Awareness</a:t>
            </a:r>
          </a:p>
          <a:p>
            <a:pPr algn="ctr"/>
            <a:r>
              <a:rPr lang="en-US" sz="2400" dirty="0">
                <a:latin typeface="Century Gothic"/>
                <a:cs typeface="Century Gothic"/>
              </a:rPr>
              <a:t>Rhyme</a:t>
            </a:r>
            <a:endParaRPr lang="en-US" sz="2400" dirty="0">
              <a:latin typeface="Century Gothic"/>
              <a:cs typeface="Century Gothic"/>
            </a:endParaRPr>
          </a:p>
        </p:txBody>
      </p:sp>
      <p:sp>
        <p:nvSpPr>
          <p:cNvPr id="3" name="TextBox 2"/>
          <p:cNvSpPr txBox="1"/>
          <p:nvPr/>
        </p:nvSpPr>
        <p:spPr>
          <a:xfrm>
            <a:off x="1717309" y="1176045"/>
            <a:ext cx="8762486" cy="5816977"/>
          </a:xfrm>
          <a:prstGeom prst="rect">
            <a:avLst/>
          </a:prstGeom>
          <a:noFill/>
        </p:spPr>
        <p:txBody>
          <a:bodyPr wrap="square" rtlCol="0">
            <a:spAutoFit/>
          </a:bodyPr>
          <a:lstStyle/>
          <a:p>
            <a:r>
              <a:rPr lang="en-US" dirty="0">
                <a:latin typeface="Century Gothic"/>
                <a:cs typeface="Century Gothic"/>
              </a:rPr>
              <a:t>Guided Practice: </a:t>
            </a:r>
          </a:p>
          <a:p>
            <a:r>
              <a:rPr lang="en-US" dirty="0">
                <a:solidFill>
                  <a:srgbClr val="D9D9D9"/>
                </a:solidFill>
                <a:latin typeface="Century Gothic"/>
                <a:cs typeface="Century Gothic"/>
              </a:rPr>
              <a:t>	</a:t>
            </a:r>
            <a:r>
              <a:rPr lang="en-US" dirty="0">
                <a:solidFill>
                  <a:srgbClr val="D9D9D9"/>
                </a:solidFill>
                <a:latin typeface="Century Gothic"/>
                <a:cs typeface="Century Gothic"/>
              </a:rPr>
              <a:t>Say each word pair. Ask children to identify which words rhyme and why.</a:t>
            </a:r>
          </a:p>
          <a:p>
            <a:r>
              <a:rPr lang="en-US" dirty="0">
                <a:solidFill>
                  <a:srgbClr val="D9D9D9"/>
                </a:solidFill>
                <a:latin typeface="Century Gothic"/>
                <a:cs typeface="Century Gothic"/>
              </a:rPr>
              <a:t>	</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r>
              <a:rPr lang="en-US" dirty="0">
                <a:solidFill>
                  <a:srgbClr val="D9D9D9"/>
                </a:solidFill>
                <a:latin typeface="Century Gothic"/>
                <a:cs typeface="Century Gothic"/>
              </a:rPr>
              <a:t>Listen to these word pairs. If the words rhyme, say the words. I will ask you 	why they rhyme. If the words don’t rhyme, remain silent.</a:t>
            </a:r>
          </a:p>
          <a:p>
            <a:endParaRPr lang="en-US" sz="2000" dirty="0">
              <a:solidFill>
                <a:srgbClr val="D9D9D9"/>
              </a:solidFill>
              <a:latin typeface="Century Gothic"/>
              <a:cs typeface="Century Gothic"/>
            </a:endParaRPr>
          </a:p>
          <a:p>
            <a:endParaRPr lang="en-US" sz="2000" dirty="0">
              <a:solidFill>
                <a:srgbClr val="D9D9D9"/>
              </a:solidFill>
              <a:latin typeface="Century Gothic"/>
              <a:cs typeface="Century Gothic"/>
            </a:endParaRPr>
          </a:p>
          <a:p>
            <a:r>
              <a:rPr lang="en-US" sz="2000" dirty="0">
                <a:solidFill>
                  <a:srgbClr val="BFBFBF"/>
                </a:solidFill>
                <a:latin typeface="Century Gothic"/>
                <a:cs typeface="Century Gothic"/>
              </a:rPr>
              <a:t>	</a:t>
            </a:r>
            <a:r>
              <a:rPr lang="en-US" sz="2000" dirty="0">
                <a:solidFill>
                  <a:srgbClr val="BFBFBF"/>
                </a:solidFill>
                <a:latin typeface="Century Gothic"/>
                <a:cs typeface="Century Gothic"/>
              </a:rPr>
              <a:t>	</a:t>
            </a:r>
            <a:r>
              <a:rPr lang="en-US" sz="2800" dirty="0">
                <a:solidFill>
                  <a:schemeClr val="bg1">
                    <a:lumMod val="85000"/>
                  </a:schemeClr>
                </a:solidFill>
                <a:latin typeface="Century Gothic"/>
                <a:cs typeface="Century Gothic"/>
              </a:rPr>
              <a:t>man/ran			map/tap			mat/hop</a:t>
            </a:r>
          </a:p>
          <a:p>
            <a:endParaRPr lang="en-US" sz="2800" dirty="0">
              <a:solidFill>
                <a:schemeClr val="bg1">
                  <a:lumMod val="85000"/>
                </a:schemeClr>
              </a:solidFill>
              <a:latin typeface="Century Gothic"/>
              <a:cs typeface="Century Gothic"/>
            </a:endParaRPr>
          </a:p>
          <a:p>
            <a:r>
              <a:rPr lang="en-US" sz="2800" dirty="0">
                <a:solidFill>
                  <a:schemeClr val="bg1">
                    <a:lumMod val="85000"/>
                  </a:schemeClr>
                </a:solidFill>
                <a:latin typeface="Century Gothic"/>
                <a:cs typeface="Century Gothic"/>
              </a:rPr>
              <a:t>		sad/bat			sock/lock			run/sun</a:t>
            </a:r>
          </a:p>
          <a:p>
            <a:endParaRPr lang="en-US" sz="2800" dirty="0">
              <a:solidFill>
                <a:schemeClr val="bg1">
                  <a:lumMod val="85000"/>
                </a:schemeClr>
              </a:solidFill>
              <a:latin typeface="Century Gothic"/>
              <a:cs typeface="Century Gothic"/>
            </a:endParaRPr>
          </a:p>
          <a:p>
            <a:r>
              <a:rPr lang="en-US" sz="2800" dirty="0">
                <a:solidFill>
                  <a:schemeClr val="bg1">
                    <a:lumMod val="85000"/>
                  </a:schemeClr>
                </a:solidFill>
                <a:latin typeface="Century Gothic"/>
                <a:cs typeface="Century Gothic"/>
              </a:rPr>
              <a:t>		hat/bat				bit/sit				hot/hit</a:t>
            </a:r>
            <a:endParaRPr lang="en-US" sz="2800" dirty="0">
              <a:solidFill>
                <a:schemeClr val="bg1">
                  <a:lumMod val="85000"/>
                </a:schemeClr>
              </a:solidFill>
              <a:latin typeface="Century Gothic"/>
              <a:cs typeface="Century Gothic"/>
            </a:endParaRPr>
          </a:p>
        </p:txBody>
      </p:sp>
      <p:sp>
        <p:nvSpPr>
          <p:cNvPr id="4" name="TextBox 3"/>
          <p:cNvSpPr txBox="1"/>
          <p:nvPr/>
        </p:nvSpPr>
        <p:spPr>
          <a:xfrm>
            <a:off x="1908338" y="6230307"/>
            <a:ext cx="8380429" cy="338554"/>
          </a:xfrm>
          <a:prstGeom prst="rect">
            <a:avLst/>
          </a:prstGeom>
          <a:noFill/>
        </p:spPr>
        <p:txBody>
          <a:bodyPr wrap="square" rtlCol="0">
            <a:spAutoFit/>
          </a:bodyPr>
          <a:lstStyle/>
          <a:p>
            <a:pPr algn="ctr"/>
            <a:r>
              <a:rPr lang="en-US" sz="1600" dirty="0">
                <a:solidFill>
                  <a:srgbClr val="FF0000"/>
                </a:solidFill>
                <a:latin typeface="Century Gothic" panose="020B0502020202020204" pitchFamily="34" charset="0"/>
              </a:rPr>
              <a:t>Have children generate words that rhyme with each rhyming pair.</a:t>
            </a:r>
            <a:endParaRPr lang="en-US" sz="16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9858686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88693"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endParaRPr lang="en-US" sz="2400" dirty="0">
              <a:latin typeface="Century Gothic"/>
              <a:cs typeface="Century Gothic"/>
            </a:endParaRPr>
          </a:p>
        </p:txBody>
      </p:sp>
      <p:sp>
        <p:nvSpPr>
          <p:cNvPr id="4" name="TextBox 3"/>
          <p:cNvSpPr txBox="1"/>
          <p:nvPr/>
        </p:nvSpPr>
        <p:spPr>
          <a:xfrm>
            <a:off x="8099811" y="2626144"/>
            <a:ext cx="2500990" cy="2554545"/>
          </a:xfrm>
          <a:prstGeom prst="rect">
            <a:avLst/>
          </a:prstGeom>
          <a:noFill/>
        </p:spPr>
        <p:txBody>
          <a:bodyPr wrap="square" rtlCol="0">
            <a:spAutoFit/>
          </a:bodyPr>
          <a:lstStyle/>
          <a:p>
            <a:r>
              <a:rPr lang="en-US" sz="1600" dirty="0">
                <a:solidFill>
                  <a:srgbClr val="D9D9D9"/>
                </a:solidFill>
                <a:latin typeface="Century Gothic"/>
                <a:cs typeface="Century Gothic"/>
              </a:rPr>
              <a:t>This is the insect sound spelling card. </a:t>
            </a:r>
          </a:p>
          <a:p>
            <a:r>
              <a:rPr lang="en-US" sz="1600" dirty="0">
                <a:solidFill>
                  <a:srgbClr val="D9D9D9"/>
                </a:solidFill>
                <a:latin typeface="Century Gothic"/>
                <a:cs typeface="Century Gothic"/>
              </a:rPr>
              <a:t>The sound is /</a:t>
            </a:r>
            <a:r>
              <a:rPr lang="en-US" sz="1600" dirty="0" err="1">
                <a:solidFill>
                  <a:srgbClr val="D9D9D9"/>
                </a:solidFill>
                <a:latin typeface="Century Gothic"/>
                <a:cs typeface="Century Gothic"/>
              </a:rPr>
              <a:t>i</a:t>
            </a:r>
            <a:r>
              <a:rPr lang="en-US" sz="1600" dirty="0">
                <a:solidFill>
                  <a:srgbClr val="D9D9D9"/>
                </a:solidFill>
                <a:latin typeface="Century Gothic"/>
                <a:cs typeface="Century Gothic"/>
              </a:rPr>
              <a:t>/.</a:t>
            </a:r>
          </a:p>
          <a:p>
            <a:r>
              <a:rPr lang="en-US" sz="1600" dirty="0">
                <a:solidFill>
                  <a:srgbClr val="D9D9D9"/>
                </a:solidFill>
                <a:latin typeface="Century Gothic"/>
                <a:cs typeface="Century Gothic"/>
              </a:rPr>
              <a:t>The /</a:t>
            </a:r>
            <a:r>
              <a:rPr lang="en-US" sz="1600" dirty="0" err="1">
                <a:solidFill>
                  <a:srgbClr val="D9D9D9"/>
                </a:solidFill>
                <a:latin typeface="Century Gothic"/>
                <a:cs typeface="Century Gothic"/>
              </a:rPr>
              <a:t>i</a:t>
            </a:r>
            <a:r>
              <a:rPr lang="en-US" sz="1600" dirty="0">
                <a:solidFill>
                  <a:srgbClr val="D9D9D9"/>
                </a:solidFill>
                <a:latin typeface="Century Gothic"/>
                <a:cs typeface="Century Gothic"/>
              </a:rPr>
              <a:t>/ sound is spelled with the letter </a:t>
            </a:r>
            <a:r>
              <a:rPr lang="en-US" sz="1600" dirty="0" err="1">
                <a:solidFill>
                  <a:srgbClr val="D9D9D9"/>
                </a:solidFill>
                <a:latin typeface="Century Gothic"/>
                <a:cs typeface="Century Gothic"/>
              </a:rPr>
              <a:t>i</a:t>
            </a:r>
            <a:r>
              <a:rPr lang="en-US" sz="1600" dirty="0">
                <a:solidFill>
                  <a:srgbClr val="D9D9D9"/>
                </a:solidFill>
                <a:latin typeface="Century Gothic"/>
                <a:cs typeface="Century Gothic"/>
              </a:rPr>
              <a:t>.</a:t>
            </a:r>
          </a:p>
          <a:p>
            <a:r>
              <a:rPr lang="en-US" sz="1600" dirty="0">
                <a:solidFill>
                  <a:srgbClr val="D9D9D9"/>
                </a:solidFill>
                <a:latin typeface="Century Gothic"/>
                <a:cs typeface="Century Gothic"/>
              </a:rPr>
              <a:t>Say it with me: /iii/.</a:t>
            </a:r>
          </a:p>
          <a:p>
            <a:r>
              <a:rPr lang="en-US" sz="1600" dirty="0">
                <a:solidFill>
                  <a:srgbClr val="D9D9D9"/>
                </a:solidFill>
                <a:latin typeface="Century Gothic"/>
                <a:cs typeface="Century Gothic"/>
              </a:rPr>
              <a:t>This is the sound at the beginning of the word insect. </a:t>
            </a:r>
          </a:p>
          <a:p>
            <a:r>
              <a:rPr lang="en-US" sz="1600" dirty="0">
                <a:solidFill>
                  <a:srgbClr val="D9D9D9"/>
                </a:solidFill>
                <a:latin typeface="Century Gothic"/>
                <a:cs typeface="Century Gothic"/>
              </a:rPr>
              <a:t>Listen: /</a:t>
            </a:r>
            <a:r>
              <a:rPr lang="en-US" sz="1600" dirty="0" err="1">
                <a:solidFill>
                  <a:srgbClr val="D9D9D9"/>
                </a:solidFill>
                <a:latin typeface="Century Gothic"/>
                <a:cs typeface="Century Gothic"/>
              </a:rPr>
              <a:t>nnnest</a:t>
            </a:r>
            <a:r>
              <a:rPr lang="en-US" sz="1600" dirty="0">
                <a:solidFill>
                  <a:srgbClr val="D9D9D9"/>
                </a:solidFill>
                <a:latin typeface="Century Gothic"/>
                <a:cs typeface="Century Gothic"/>
              </a:rPr>
              <a:t>/, nest.</a:t>
            </a:r>
            <a:endParaRPr lang="en-US" sz="1600" dirty="0">
              <a:solidFill>
                <a:srgbClr val="D9D9D9"/>
              </a:solidFill>
              <a:latin typeface="Century Gothic"/>
              <a:cs typeface="Century Gothic"/>
            </a:endParaRPr>
          </a:p>
        </p:txBody>
      </p:sp>
      <p:pic>
        <p:nvPicPr>
          <p:cNvPr id="5" name="Picture 4"/>
          <p:cNvPicPr>
            <a:picLocks noChangeAspect="1"/>
          </p:cNvPicPr>
          <p:nvPr/>
        </p:nvPicPr>
        <p:blipFill>
          <a:blip r:embed="rId2"/>
          <a:stretch>
            <a:fillRect/>
          </a:stretch>
        </p:blipFill>
        <p:spPr>
          <a:xfrm>
            <a:off x="3632881" y="898901"/>
            <a:ext cx="4466930" cy="5836354"/>
          </a:xfrm>
          <a:prstGeom prst="rect">
            <a:avLst/>
          </a:prstGeom>
        </p:spPr>
      </p:pic>
    </p:spTree>
    <p:extLst>
      <p:ext uri="{BB962C8B-B14F-4D97-AF65-F5344CB8AC3E}">
        <p14:creationId xmlns:p14="http://schemas.microsoft.com/office/powerpoint/2010/main" val="1325451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a:t>
            </a:r>
            <a:r>
              <a:rPr lang="en-US" sz="1400" dirty="0" err="1">
                <a:solidFill>
                  <a:srgbClr val="FF0000"/>
                </a:solidFill>
                <a:latin typeface="Century Gothic"/>
                <a:cs typeface="Century Gothic"/>
              </a:rPr>
              <a:t>i</a:t>
            </a:r>
            <a:r>
              <a:rPr lang="en-US" sz="1400" dirty="0">
                <a:solidFill>
                  <a:srgbClr val="FF0000"/>
                </a:solidFill>
                <a:latin typeface="Century Gothic"/>
                <a:cs typeface="Century Gothic"/>
              </a:rPr>
              <a:t>. I will say /</a:t>
            </a:r>
            <a:r>
              <a:rPr lang="en-US" sz="1400" dirty="0" err="1">
                <a:solidFill>
                  <a:srgbClr val="FF0000"/>
                </a:solidFill>
                <a:latin typeface="Century Gothic"/>
                <a:cs typeface="Century Gothic"/>
              </a:rPr>
              <a:t>i</a:t>
            </a:r>
            <a:r>
              <a:rPr lang="en-US" sz="1400" dirty="0">
                <a:solidFill>
                  <a:srgbClr val="FF0000"/>
                </a:solidFill>
                <a:latin typeface="Century Gothic"/>
                <a:cs typeface="Century Gothic"/>
              </a:rPr>
              <a:t>/ as I write the letter several times.</a:t>
            </a:r>
            <a:endParaRPr lang="en-US" sz="1400" dirty="0">
              <a:solidFill>
                <a:srgbClr val="FF0000"/>
              </a:solidFill>
              <a:latin typeface="Century Gothic"/>
              <a:cs typeface="Century Gothic"/>
            </a:endParaRPr>
          </a:p>
        </p:txBody>
      </p:sp>
      <p:pic>
        <p:nvPicPr>
          <p:cNvPr id="4" name="Picture 3"/>
          <p:cNvPicPr>
            <a:picLocks noChangeAspect="1"/>
          </p:cNvPicPr>
          <p:nvPr/>
        </p:nvPicPr>
        <p:blipFill>
          <a:blip r:embed="rId2"/>
          <a:stretch>
            <a:fillRect/>
          </a:stretch>
        </p:blipFill>
        <p:spPr>
          <a:xfrm>
            <a:off x="1966980" y="781537"/>
            <a:ext cx="8229417" cy="5795476"/>
          </a:xfrm>
          <a:prstGeom prst="rect">
            <a:avLst/>
          </a:prstGeom>
        </p:spPr>
      </p:pic>
    </p:spTree>
    <p:extLst>
      <p:ext uri="{BB962C8B-B14F-4D97-AF65-F5344CB8AC3E}">
        <p14:creationId xmlns:p14="http://schemas.microsoft.com/office/powerpoint/2010/main" val="15180276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6638" y="1042065"/>
            <a:ext cx="6414814" cy="253916"/>
          </a:xfrm>
          <a:prstGeom prst="rect">
            <a:avLst/>
          </a:prstGeom>
          <a:noFill/>
        </p:spPr>
        <p:txBody>
          <a:bodyPr wrap="square" rtlCol="0">
            <a:spAutoFit/>
          </a:bodyPr>
          <a:lstStyle/>
          <a:p>
            <a:pPr algn="ctr"/>
            <a:r>
              <a:rPr lang="en-US" sz="1050" dirty="0">
                <a:solidFill>
                  <a:srgbClr val="FF0000"/>
                </a:solidFill>
                <a:latin typeface="Century Gothic"/>
                <a:cs typeface="Century Gothic"/>
              </a:rPr>
              <a:t>Now do it with me. Say </a:t>
            </a:r>
            <a:r>
              <a:rPr lang="en-US" sz="1050" dirty="0">
                <a:solidFill>
                  <a:srgbClr val="FF0000"/>
                </a:solidFill>
                <a:latin typeface="Century Gothic"/>
                <a:cs typeface="Century Gothic"/>
              </a:rPr>
              <a:t>/</a:t>
            </a:r>
            <a:r>
              <a:rPr lang="en-US" sz="1050" dirty="0" err="1">
                <a:solidFill>
                  <a:srgbClr val="FF0000"/>
                </a:solidFill>
                <a:latin typeface="Century Gothic"/>
                <a:cs typeface="Century Gothic"/>
              </a:rPr>
              <a:t>i</a:t>
            </a:r>
            <a:r>
              <a:rPr lang="en-US" sz="1050" dirty="0">
                <a:solidFill>
                  <a:srgbClr val="FF0000"/>
                </a:solidFill>
                <a:latin typeface="Century Gothic"/>
                <a:cs typeface="Century Gothic"/>
              </a:rPr>
              <a:t>/ </a:t>
            </a:r>
            <a:r>
              <a:rPr lang="en-US" sz="1050" dirty="0">
                <a:solidFill>
                  <a:srgbClr val="FF0000"/>
                </a:solidFill>
                <a:latin typeface="Century Gothic"/>
                <a:cs typeface="Century Gothic"/>
              </a:rPr>
              <a:t>as I write the letter </a:t>
            </a:r>
            <a:r>
              <a:rPr lang="en-US" sz="1050" dirty="0" err="1">
                <a:solidFill>
                  <a:srgbClr val="FF0000"/>
                </a:solidFill>
                <a:latin typeface="Century Gothic"/>
                <a:cs typeface="Century Gothic"/>
              </a:rPr>
              <a:t>i</a:t>
            </a:r>
            <a:r>
              <a:rPr lang="en-US" sz="1050" dirty="0">
                <a:solidFill>
                  <a:srgbClr val="FF0000"/>
                </a:solidFill>
                <a:latin typeface="Century Gothic"/>
                <a:cs typeface="Century Gothic"/>
              </a:rPr>
              <a:t>.  </a:t>
            </a:r>
            <a:r>
              <a:rPr lang="en-US" sz="1050" dirty="0">
                <a:solidFill>
                  <a:srgbClr val="FF0000"/>
                </a:solidFill>
                <a:latin typeface="Century Gothic"/>
                <a:cs typeface="Century Gothic"/>
              </a:rPr>
              <a:t>Write the letter </a:t>
            </a:r>
            <a:r>
              <a:rPr lang="en-US" sz="1050" dirty="0" err="1">
                <a:solidFill>
                  <a:srgbClr val="FF0000"/>
                </a:solidFill>
                <a:latin typeface="Century Gothic"/>
                <a:cs typeface="Century Gothic"/>
              </a:rPr>
              <a:t>i</a:t>
            </a:r>
            <a:r>
              <a:rPr lang="en-US" sz="1050" dirty="0">
                <a:solidFill>
                  <a:srgbClr val="FF0000"/>
                </a:solidFill>
                <a:latin typeface="Century Gothic"/>
                <a:cs typeface="Century Gothic"/>
              </a:rPr>
              <a:t> </a:t>
            </a:r>
            <a:r>
              <a:rPr lang="en-US" sz="1050" dirty="0">
                <a:solidFill>
                  <a:srgbClr val="FF0000"/>
                </a:solidFill>
                <a:latin typeface="Century Gothic"/>
                <a:cs typeface="Century Gothic"/>
              </a:rPr>
              <a:t>five times as you say </a:t>
            </a:r>
            <a:r>
              <a:rPr lang="en-US" sz="1050" dirty="0">
                <a:solidFill>
                  <a:srgbClr val="FF0000"/>
                </a:solidFill>
                <a:latin typeface="Century Gothic"/>
                <a:cs typeface="Century Gothic"/>
              </a:rPr>
              <a:t>/</a:t>
            </a:r>
            <a:r>
              <a:rPr lang="en-US" sz="1050">
                <a:solidFill>
                  <a:srgbClr val="FF0000"/>
                </a:solidFill>
                <a:latin typeface="Century Gothic"/>
                <a:cs typeface="Century Gothic"/>
              </a:rPr>
              <a:t>i/.</a:t>
            </a:r>
            <a:endParaRPr lang="en-US" sz="1050" dirty="0">
              <a:solidFill>
                <a:srgbClr val="FF0000"/>
              </a:solidFill>
              <a:latin typeface="Century Gothic"/>
              <a:cs typeface="Century Gothic"/>
            </a:endParaRPr>
          </a:p>
        </p:txBody>
      </p:sp>
      <p:sp>
        <p:nvSpPr>
          <p:cNvPr id="4" name="Rounded Rectangle 3"/>
          <p:cNvSpPr/>
          <p:nvPr/>
        </p:nvSpPr>
        <p:spPr>
          <a:xfrm>
            <a:off x="3017608" y="2072642"/>
            <a:ext cx="5814217" cy="30560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Century Gothic"/>
                <a:cs typeface="Century Gothic"/>
              </a:rPr>
              <a:t>i</a:t>
            </a:r>
            <a:r>
              <a:rPr lang="en-US" sz="6000" dirty="0">
                <a:latin typeface="Century Gothic"/>
                <a:cs typeface="Century Gothic"/>
              </a:rPr>
              <a:t>    </a:t>
            </a:r>
            <a:r>
              <a:rPr lang="en-US" sz="6000" dirty="0" err="1">
                <a:latin typeface="Century Gothic"/>
                <a:cs typeface="Century Gothic"/>
              </a:rPr>
              <a:t>i</a:t>
            </a:r>
            <a:r>
              <a:rPr lang="en-US" sz="6000" dirty="0">
                <a:latin typeface="Century Gothic"/>
                <a:cs typeface="Century Gothic"/>
              </a:rPr>
              <a:t>    </a:t>
            </a:r>
            <a:r>
              <a:rPr lang="en-US" sz="6000" dirty="0" err="1">
                <a:latin typeface="Century Gothic"/>
                <a:cs typeface="Century Gothic"/>
              </a:rPr>
              <a:t>i</a:t>
            </a:r>
            <a:r>
              <a:rPr lang="en-US" sz="6000" dirty="0">
                <a:latin typeface="Century Gothic"/>
                <a:cs typeface="Century Gothic"/>
              </a:rPr>
              <a:t>    </a:t>
            </a:r>
            <a:r>
              <a:rPr lang="en-US" sz="6000" dirty="0" err="1">
                <a:latin typeface="Century Gothic"/>
                <a:cs typeface="Century Gothic"/>
              </a:rPr>
              <a:t>i</a:t>
            </a:r>
            <a:r>
              <a:rPr lang="en-US" sz="6000" dirty="0">
                <a:latin typeface="Century Gothic"/>
                <a:cs typeface="Century Gothic"/>
              </a:rPr>
              <a:t>    </a:t>
            </a:r>
            <a:r>
              <a:rPr lang="en-US" sz="6000" dirty="0" err="1">
                <a:latin typeface="Century Gothic"/>
                <a:cs typeface="Century Gothic"/>
              </a:rPr>
              <a:t>i</a:t>
            </a:r>
            <a:endParaRPr lang="en-US" sz="6000" dirty="0">
              <a:latin typeface="Century Gothic"/>
              <a:cs typeface="Century Gothic"/>
            </a:endParaRPr>
          </a:p>
        </p:txBody>
      </p:sp>
    </p:spTree>
    <p:extLst>
      <p:ext uri="{BB962C8B-B14F-4D97-AF65-F5344CB8AC3E}">
        <p14:creationId xmlns:p14="http://schemas.microsoft.com/office/powerpoint/2010/main" val="12527631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2867492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29247709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1520100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36961966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r>
              <a:rPr lang="en-US" sz="8800" dirty="0">
                <a:solidFill>
                  <a:srgbClr val="FF0000"/>
                </a:solidFill>
                <a:latin typeface="Century Gothic" panose="020B0502020202020204" pitchFamily="34" charset="0"/>
              </a:rPr>
              <a:t>a</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32515986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r>
              <a:rPr lang="en-US" sz="8800" dirty="0">
                <a:solidFill>
                  <a:srgbClr val="FF0000"/>
                </a:solidFill>
                <a:latin typeface="Century Gothic" panose="020B0502020202020204" pitchFamily="34" charset="0"/>
              </a:rPr>
              <a:t>a</a:t>
            </a:r>
            <a:r>
              <a:rPr lang="en-US" sz="8800" u="sng" dirty="0">
                <a:latin typeface="Century Gothic" panose="020B0502020202020204" pitchFamily="34" charset="0"/>
              </a:rPr>
              <a:t>ss</a:t>
            </a: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2508483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184" y="246420"/>
            <a:ext cx="8553085" cy="523220"/>
          </a:xfrm>
          <a:prstGeom prst="rect">
            <a:avLst/>
          </a:prstGeom>
          <a:noFill/>
        </p:spPr>
        <p:txBody>
          <a:bodyPr wrap="square" rtlCol="0">
            <a:spAutoFit/>
          </a:bodyPr>
          <a:lstStyle/>
          <a:p>
            <a:pPr algn="ctr"/>
            <a:r>
              <a:rPr lang="en-US" sz="1400" dirty="0">
                <a:solidFill>
                  <a:srgbClr val="FF0000"/>
                </a:solidFill>
                <a:latin typeface="Century Gothic"/>
                <a:cs typeface="Century Gothic"/>
              </a:rPr>
              <a:t>Now do it with me. Say /n/ as I write the letter n. Say /r/ as I write the letter r. This time, write the letter n five times as you say the /n/ sound. Write the letter r five times as you say /r/.</a:t>
            </a:r>
            <a:endParaRPr lang="en-US" sz="1400" dirty="0">
              <a:solidFill>
                <a:srgbClr val="FF0000"/>
              </a:solidFill>
              <a:latin typeface="Century Gothic"/>
              <a:cs typeface="Century Gothic"/>
            </a:endParaRPr>
          </a:p>
        </p:txBody>
      </p:sp>
      <p:sp>
        <p:nvSpPr>
          <p:cNvPr id="4" name="Rounded Rectangle 3"/>
          <p:cNvSpPr/>
          <p:nvPr/>
        </p:nvSpPr>
        <p:spPr>
          <a:xfrm>
            <a:off x="1991476" y="1620522"/>
            <a:ext cx="7752289" cy="40746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   </a:t>
            </a:r>
            <a:r>
              <a:rPr lang="en-US" sz="8000" dirty="0" err="1">
                <a:latin typeface="Century Gothic"/>
                <a:cs typeface="Century Gothic"/>
              </a:rPr>
              <a:t>n</a:t>
            </a:r>
            <a:r>
              <a:rPr lang="en-US" sz="8000" dirty="0">
                <a:latin typeface="Century Gothic"/>
                <a:cs typeface="Century Gothic"/>
              </a:rPr>
              <a:t>   </a:t>
            </a:r>
            <a:r>
              <a:rPr lang="en-US" sz="8000" dirty="0" err="1">
                <a:latin typeface="Century Gothic"/>
                <a:cs typeface="Century Gothic"/>
              </a:rPr>
              <a:t>n</a:t>
            </a:r>
            <a:r>
              <a:rPr lang="en-US" sz="8000" dirty="0">
                <a:latin typeface="Century Gothic"/>
                <a:cs typeface="Century Gothic"/>
              </a:rPr>
              <a:t>   </a:t>
            </a:r>
            <a:r>
              <a:rPr lang="en-US" sz="8000" dirty="0" err="1">
                <a:latin typeface="Century Gothic"/>
                <a:cs typeface="Century Gothic"/>
              </a:rPr>
              <a:t>n</a:t>
            </a:r>
            <a:r>
              <a:rPr lang="en-US" sz="8000" dirty="0">
                <a:latin typeface="Century Gothic"/>
                <a:cs typeface="Century Gothic"/>
              </a:rPr>
              <a:t>   </a:t>
            </a:r>
            <a:r>
              <a:rPr lang="en-US" sz="8000" dirty="0" err="1">
                <a:latin typeface="Century Gothic"/>
                <a:cs typeface="Century Gothic"/>
              </a:rPr>
              <a:t>n</a:t>
            </a:r>
            <a:endParaRPr lang="en-US" sz="8000" dirty="0">
              <a:latin typeface="Century Gothic"/>
              <a:cs typeface="Century Gothic"/>
            </a:endParaRPr>
          </a:p>
          <a:p>
            <a:pPr algn="ctr"/>
            <a:r>
              <a:rPr lang="en-US" sz="8000" dirty="0">
                <a:latin typeface="Century Gothic"/>
                <a:cs typeface="Century Gothic"/>
              </a:rPr>
              <a:t>r    </a:t>
            </a:r>
            <a:r>
              <a:rPr lang="en-US" sz="8000" dirty="0" err="1">
                <a:latin typeface="Century Gothic"/>
                <a:cs typeface="Century Gothic"/>
              </a:rPr>
              <a:t>r</a:t>
            </a:r>
            <a:r>
              <a:rPr lang="en-US" sz="8000" dirty="0">
                <a:latin typeface="Century Gothic"/>
                <a:cs typeface="Century Gothic"/>
              </a:rPr>
              <a:t>    </a:t>
            </a:r>
            <a:r>
              <a:rPr lang="en-US" sz="8000" dirty="0" err="1">
                <a:latin typeface="Century Gothic"/>
                <a:cs typeface="Century Gothic"/>
              </a:rPr>
              <a:t>r</a:t>
            </a:r>
            <a:r>
              <a:rPr lang="en-US" sz="8000" dirty="0">
                <a:latin typeface="Century Gothic"/>
                <a:cs typeface="Century Gothic"/>
              </a:rPr>
              <a:t>    </a:t>
            </a:r>
            <a:r>
              <a:rPr lang="en-US" sz="8000" dirty="0" err="1">
                <a:latin typeface="Century Gothic"/>
                <a:cs typeface="Century Gothic"/>
              </a:rPr>
              <a:t>r</a:t>
            </a:r>
            <a:r>
              <a:rPr lang="en-US" sz="8000" dirty="0">
                <a:latin typeface="Century Gothic"/>
                <a:cs typeface="Century Gothic"/>
              </a:rPr>
              <a:t>    </a:t>
            </a:r>
            <a:r>
              <a:rPr lang="en-US" sz="8000" dirty="0" err="1">
                <a:latin typeface="Century Gothic"/>
                <a:cs typeface="Century Gothic"/>
              </a:rPr>
              <a:t>r</a:t>
            </a:r>
            <a:endParaRPr lang="en-US" sz="8000" dirty="0">
              <a:latin typeface="Century Gothic"/>
              <a:cs typeface="Century Gothic"/>
            </a:endParaRPr>
          </a:p>
        </p:txBody>
      </p:sp>
    </p:spTree>
    <p:extLst>
      <p:ext uri="{BB962C8B-B14F-4D97-AF65-F5344CB8AC3E}">
        <p14:creationId xmlns:p14="http://schemas.microsoft.com/office/powerpoint/2010/main" val="15429139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r>
              <a:rPr lang="en-US" sz="8800" dirty="0">
                <a:solidFill>
                  <a:srgbClr val="FF0000"/>
                </a:solidFill>
                <a:latin typeface="Century Gothic" panose="020B0502020202020204" pitchFamily="34" charset="0"/>
              </a:rPr>
              <a:t>a</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m</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14553577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r>
              <a:rPr lang="en-US" sz="8800" dirty="0">
                <a:solidFill>
                  <a:srgbClr val="FF0000"/>
                </a:solidFill>
                <a:latin typeface="Century Gothic" panose="020B0502020202020204" pitchFamily="34" charset="0"/>
              </a:rPr>
              <a:t>a</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14741667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526" y="123825"/>
            <a:ext cx="5362575" cy="6515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8800" dirty="0">
              <a:latin typeface="Century Gothic" panose="020B0502020202020204" pitchFamily="34" charset="0"/>
            </a:endParaRP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p</a:t>
            </a:r>
            <a:r>
              <a:rPr lang="en-US" sz="8800" dirty="0">
                <a:solidFill>
                  <a:srgbClr val="FF0000"/>
                </a:solidFill>
                <a:latin typeface="Century Gothic" panose="020B0502020202020204" pitchFamily="34" charset="0"/>
              </a:rPr>
              <a:t>a</a:t>
            </a:r>
            <a:r>
              <a:rPr lang="en-US" sz="8800" u="sng" dirty="0">
                <a:latin typeface="Century Gothic" panose="020B0502020202020204" pitchFamily="34" charset="0"/>
              </a:rPr>
              <a:t>ss</a:t>
            </a:r>
          </a:p>
          <a:p>
            <a:pPr algn="ctr">
              <a:lnSpc>
                <a:spcPct val="150000"/>
              </a:lnSpc>
            </a:pPr>
            <a:r>
              <a:rPr lang="en-US" sz="8800" dirty="0">
                <a:latin typeface="Century Gothic" panose="020B0502020202020204" pitchFamily="34" charset="0"/>
              </a:rPr>
              <a:t>m</a:t>
            </a:r>
            <a:r>
              <a:rPr lang="en-US" sz="8800" dirty="0">
                <a:solidFill>
                  <a:srgbClr val="FF0000"/>
                </a:solidFill>
                <a:latin typeface="Century Gothic" panose="020B0502020202020204" pitchFamily="34" charset="0"/>
              </a:rPr>
              <a:t>i</a:t>
            </a:r>
            <a:r>
              <a:rPr lang="en-US" sz="8800" u="sng" dirty="0">
                <a:latin typeface="Century Gothic" panose="020B0502020202020204" pitchFamily="34" charset="0"/>
              </a:rPr>
              <a:t>tt</a:t>
            </a:r>
          </a:p>
          <a:p>
            <a:pPr algn="ctr"/>
            <a:endParaRPr lang="en-US" sz="8800" u="sng" dirty="0">
              <a:latin typeface="Century Gothic" panose="020B0502020202020204" pitchFamily="34" charset="0"/>
            </a:endParaRPr>
          </a:p>
          <a:p>
            <a:pPr algn="ctr"/>
            <a:endParaRPr lang="en-US" sz="8800" u="sng" dirty="0">
              <a:latin typeface="Century Gothic" panose="020B0502020202020204" pitchFamily="34" charset="0"/>
            </a:endParaRPr>
          </a:p>
        </p:txBody>
      </p:sp>
    </p:spTree>
    <p:extLst>
      <p:ext uri="{BB962C8B-B14F-4D97-AF65-F5344CB8AC3E}">
        <p14:creationId xmlns:p14="http://schemas.microsoft.com/office/powerpoint/2010/main" val="342757095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endParaRPr lang="en-US" sz="2400" dirty="0">
              <a:latin typeface="Century Gothic"/>
              <a:cs typeface="Century Gothic"/>
            </a:endParaRP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29488655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3498852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m</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5733611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1651702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p</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9013897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r</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2318584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s</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639678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Build Fluency: Sound Spellings</a:t>
            </a:r>
            <a:endParaRPr lang="en-US" sz="2400" dirty="0">
              <a:latin typeface="Century Gothic"/>
              <a:cs typeface="Century Gothic"/>
            </a:endParaRPr>
          </a:p>
        </p:txBody>
      </p:sp>
      <p:sp>
        <p:nvSpPr>
          <p:cNvPr id="3" name="TextBox 2"/>
          <p:cNvSpPr txBox="1"/>
          <p:nvPr/>
        </p:nvSpPr>
        <p:spPr>
          <a:xfrm>
            <a:off x="1834651" y="5578088"/>
            <a:ext cx="8656073"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Each day you will review the sound-spellings you have learned as a warm-up.</a:t>
            </a:r>
          </a:p>
          <a:p>
            <a:pPr algn="ctr"/>
            <a:r>
              <a:rPr lang="en-US" sz="1600" dirty="0">
                <a:solidFill>
                  <a:srgbClr val="FF0000"/>
                </a:solidFill>
                <a:latin typeface="Century Gothic"/>
                <a:cs typeface="Century Gothic"/>
              </a:rPr>
              <a:t>Chorally say each sound. Repeat and vary the pace.</a:t>
            </a:r>
          </a:p>
          <a:p>
            <a:pPr algn="ctr"/>
            <a:endParaRPr lang="en-US" sz="1600" dirty="0">
              <a:solidFill>
                <a:srgbClr val="FF0000"/>
              </a:solidFill>
              <a:latin typeface="Century Gothic"/>
              <a:cs typeface="Century Gothic"/>
            </a:endParaRPr>
          </a:p>
        </p:txBody>
      </p:sp>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4737043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23871447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19452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0148783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n</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7885606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808113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1837365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Tree>
    <p:extLst>
      <p:ext uri="{BB962C8B-B14F-4D97-AF65-F5344CB8AC3E}">
        <p14:creationId xmlns:p14="http://schemas.microsoft.com/office/powerpoint/2010/main" val="4864619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Tree>
    <p:extLst>
      <p:ext uri="{BB962C8B-B14F-4D97-AF65-F5344CB8AC3E}">
        <p14:creationId xmlns:p14="http://schemas.microsoft.com/office/powerpoint/2010/main" val="8184283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s</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54492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s</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Tree>
    <p:extLst>
      <p:ext uri="{BB962C8B-B14F-4D97-AF65-F5344CB8AC3E}">
        <p14:creationId xmlns:p14="http://schemas.microsoft.com/office/powerpoint/2010/main" val="311489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m</a:t>
            </a:r>
            <a:endParaRPr lang="en-US" sz="8000" dirty="0">
              <a:latin typeface="Century Gothic"/>
              <a:cs typeface="Century Gothic"/>
            </a:endParaRPr>
          </a:p>
        </p:txBody>
      </p:sp>
    </p:spTree>
    <p:extLst>
      <p:ext uri="{BB962C8B-B14F-4D97-AF65-F5344CB8AC3E}">
        <p14:creationId xmlns:p14="http://schemas.microsoft.com/office/powerpoint/2010/main" val="9124566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s</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t</a:t>
            </a:r>
            <a:endParaRPr lang="en-US" sz="8000" dirty="0">
              <a:latin typeface="Century Gothic"/>
              <a:cs typeface="Century Gothic"/>
            </a:endParaRPr>
          </a:p>
        </p:txBody>
      </p:sp>
    </p:spTree>
    <p:extLst>
      <p:ext uri="{BB962C8B-B14F-4D97-AF65-F5344CB8AC3E}">
        <p14:creationId xmlns:p14="http://schemas.microsoft.com/office/powerpoint/2010/main" val="326620581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s</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t</a:t>
            </a:r>
            <a:endParaRPr lang="en-US" sz="8000" dirty="0">
              <a:latin typeface="Century Gothic"/>
              <a:cs typeface="Century Gothic"/>
            </a:endParaRPr>
          </a:p>
        </p:txBody>
      </p:sp>
    </p:spTree>
    <p:extLst>
      <p:ext uri="{BB962C8B-B14F-4D97-AF65-F5344CB8AC3E}">
        <p14:creationId xmlns:p14="http://schemas.microsoft.com/office/powerpoint/2010/main" val="18500416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04301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35915448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Short </a:t>
            </a:r>
            <a:r>
              <a:rPr lang="en-US" sz="2400" dirty="0" err="1">
                <a:latin typeface="Century Gothic"/>
                <a:cs typeface="Century Gothic"/>
              </a:rPr>
              <a:t>i</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Century Gothic"/>
                <a:cs typeface="Century Gothic"/>
              </a:rPr>
              <a:t>i</a:t>
            </a:r>
            <a:endParaRPr lang="en-US" sz="8000" dirty="0">
              <a:solidFill>
                <a:srgbClr val="FF0000"/>
              </a:solidFill>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chemeClr val="tx1"/>
                </a:solidFill>
                <a:latin typeface="Century Gothic"/>
                <a:cs typeface="Century Gothic"/>
              </a:rPr>
              <a:t>t</a:t>
            </a:r>
            <a:endParaRPr lang="en-US" sz="8000" dirty="0">
              <a:solidFill>
                <a:schemeClr val="tx1"/>
              </a:solidFill>
              <a:latin typeface="Century Gothic"/>
              <a:cs typeface="Century Gothic"/>
            </a:endParaRPr>
          </a:p>
        </p:txBody>
      </p:sp>
    </p:spTree>
    <p:extLst>
      <p:ext uri="{BB962C8B-B14F-4D97-AF65-F5344CB8AC3E}">
        <p14:creationId xmlns:p14="http://schemas.microsoft.com/office/powerpoint/2010/main" val="196977582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5419422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4530027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0544412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154192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857014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Tree>
    <p:extLst>
      <p:ext uri="{BB962C8B-B14F-4D97-AF65-F5344CB8AC3E}">
        <p14:creationId xmlns:p14="http://schemas.microsoft.com/office/powerpoint/2010/main" val="399394880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804751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a:t>
            </a:r>
            <a:r>
              <a:rPr lang="en-US" sz="7000" dirty="0" err="1">
                <a:latin typeface="Century Gothic" panose="020B0502020202020204" pitchFamily="34" charset="0"/>
              </a:rPr>
              <a:t>t</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29380275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7016639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3674438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10486981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8957141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7006628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2721584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91839039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a:t>
            </a:r>
            <a:r>
              <a:rPr lang="en-US" sz="7000" dirty="0" err="1">
                <a:latin typeface="Century Gothic" panose="020B0502020202020204" pitchFamily="34" charset="0"/>
              </a:rPr>
              <a:t>s</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72383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Tree>
    <p:extLst>
      <p:ext uri="{BB962C8B-B14F-4D97-AF65-F5344CB8AC3E}">
        <p14:creationId xmlns:p14="http://schemas.microsoft.com/office/powerpoint/2010/main" val="42484462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8831081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71713341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a:t>
            </a:r>
            <a:r>
              <a:rPr lang="en-US" sz="7000" dirty="0" err="1">
                <a:latin typeface="Century Gothic" panose="020B0502020202020204" pitchFamily="34" charset="0"/>
              </a:rPr>
              <a:t>s</a:t>
            </a:r>
            <a:r>
              <a:rPr lang="en-US" sz="7000" dirty="0" err="1">
                <a:solidFill>
                  <a:srgbClr val="FF0000"/>
                </a:solidFill>
                <a:latin typeface="Century Gothic" panose="020B0502020202020204" pitchFamily="34" charset="0"/>
              </a:rPr>
              <a:t>a</a:t>
            </a:r>
            <a:r>
              <a:rPr lang="en-US" sz="7000" dirty="0">
                <a:latin typeface="Century Gothic" panose="020B0502020202020204" pitchFamily="34" charset="0"/>
              </a:rPr>
              <a:t>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36171100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i</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1304309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6327285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a:t>
            </a:r>
            <a:r>
              <a:rPr lang="en-US" sz="7000" dirty="0" err="1">
                <a:latin typeface="Century Gothic" panose="020B0502020202020204" pitchFamily="34" charset="0"/>
              </a:rPr>
              <a:t>r</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20631905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58180664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25156254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a:t>
            </a:r>
            <a:r>
              <a:rPr lang="en-US" sz="7000" dirty="0" err="1">
                <a:latin typeface="Century Gothic" panose="020B0502020202020204" pitchFamily="34" charset="0"/>
              </a:rPr>
              <a:t>t</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37469142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89764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Tree>
    <p:extLst>
      <p:ext uri="{BB962C8B-B14F-4D97-AF65-F5344CB8AC3E}">
        <p14:creationId xmlns:p14="http://schemas.microsoft.com/office/powerpoint/2010/main" val="29455808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91465518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a:t>
            </a:r>
            <a:r>
              <a:rPr lang="en-US" sz="7000" dirty="0" err="1">
                <a:latin typeface="Century Gothic" panose="020B0502020202020204" pitchFamily="34" charset="0"/>
              </a:rPr>
              <a:t>n</a:t>
            </a:r>
            <a:r>
              <a:rPr lang="en-US" sz="7000" dirty="0" err="1">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5600680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43316184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64394879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a:t>
            </a:r>
            <a:r>
              <a:rPr lang="en-US" sz="7000" dirty="0" err="1">
                <a:latin typeface="Century Gothic" panose="020B0502020202020204" pitchFamily="34" charset="0"/>
              </a:rPr>
              <a:t>n</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78215847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55432326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20406051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444791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82310031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835935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s</a:t>
            </a:r>
            <a:endParaRPr lang="en-US" sz="8000" dirty="0">
              <a:latin typeface="Century Gothic"/>
              <a:cs typeface="Century Gothic"/>
            </a:endParaRPr>
          </a:p>
        </p:txBody>
      </p:sp>
    </p:spTree>
    <p:extLst>
      <p:ext uri="{BB962C8B-B14F-4D97-AF65-F5344CB8AC3E}">
        <p14:creationId xmlns:p14="http://schemas.microsoft.com/office/powerpoint/2010/main" val="369012527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53031832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ss</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01205087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ss     m</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424334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90609251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r</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ss     m</a:t>
            </a:r>
            <a:r>
              <a:rPr lang="en-US" sz="7000" dirty="0">
                <a:solidFill>
                  <a:srgbClr val="FF0000"/>
                </a:solidFill>
                <a:latin typeface="Century Gothic" panose="020B0502020202020204" pitchFamily="34" charset="0"/>
              </a:rPr>
              <a:t>i</a:t>
            </a:r>
            <a:r>
              <a:rPr lang="en-US" sz="7000" dirty="0">
                <a:latin typeface="Century Gothic" panose="020B0502020202020204" pitchFamily="34" charset="0"/>
              </a:rPr>
              <a:t>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28773547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68239361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33165461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  sit.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47841918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  sit.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I</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969728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  sit.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I  see</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2462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2922" y="1692499"/>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t</a:t>
            </a:r>
            <a:endParaRPr lang="en-US" sz="8000" dirty="0">
              <a:latin typeface="Century Gothic"/>
              <a:cs typeface="Century Gothic"/>
            </a:endParaRPr>
          </a:p>
        </p:txBody>
      </p:sp>
    </p:spTree>
    <p:extLst>
      <p:ext uri="{BB962C8B-B14F-4D97-AF65-F5344CB8AC3E}">
        <p14:creationId xmlns:p14="http://schemas.microsoft.com/office/powerpoint/2010/main" val="205710505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  sit.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I  see  a</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16700165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latin typeface="Century Gothic" panose="020B0502020202020204" pitchFamily="34" charset="0"/>
              </a:rPr>
              <a:t> Tim  can  sit.</a:t>
            </a:r>
          </a:p>
          <a:p>
            <a:r>
              <a:rPr lang="en-US" sz="7000" dirty="0">
                <a:solidFill>
                  <a:srgbClr val="FF0000"/>
                </a:solidFill>
                <a:latin typeface="Century Gothic" panose="020B0502020202020204" pitchFamily="34" charset="0"/>
              </a:rPr>
              <a:t> </a:t>
            </a: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I  see  a  pin.</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95587827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23652" y="44756"/>
            <a:ext cx="4355306" cy="307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635726" y="2033588"/>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like</a:t>
            </a:r>
            <a:endParaRPr lang="en-US" sz="8800" dirty="0">
              <a:latin typeface="Century Gothic"/>
              <a:cs typeface="Century Gothic"/>
            </a:endParaRPr>
          </a:p>
        </p:txBody>
      </p:sp>
      <p:sp>
        <p:nvSpPr>
          <p:cNvPr id="4" name="Rectangle 3"/>
          <p:cNvSpPr/>
          <p:nvPr/>
        </p:nvSpPr>
        <p:spPr>
          <a:xfrm>
            <a:off x="1635726" y="45124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I</a:t>
            </a:r>
            <a:endParaRPr lang="en-US" sz="8800" dirty="0">
              <a:latin typeface="Century Gothic"/>
              <a:cs typeface="Century Gothic"/>
            </a:endParaRPr>
          </a:p>
        </p:txBody>
      </p:sp>
      <p:sp>
        <p:nvSpPr>
          <p:cNvPr id="13" name="Rectangle 12"/>
          <p:cNvSpPr/>
          <p:nvPr/>
        </p:nvSpPr>
        <p:spPr>
          <a:xfrm>
            <a:off x="1635724" y="3615934"/>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do</a:t>
            </a:r>
            <a:endParaRPr lang="en-US" sz="8800" dirty="0">
              <a:latin typeface="Century Gothic"/>
              <a:cs typeface="Century Gothic"/>
            </a:endParaRPr>
          </a:p>
        </p:txBody>
      </p:sp>
      <p:sp>
        <p:nvSpPr>
          <p:cNvPr id="12" name="Rectangle 11"/>
          <p:cNvSpPr/>
          <p:nvPr/>
        </p:nvSpPr>
        <p:spPr>
          <a:xfrm>
            <a:off x="4607477" y="45124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to</a:t>
            </a:r>
            <a:endParaRPr lang="en-US" sz="8800" dirty="0">
              <a:latin typeface="Century Gothic"/>
              <a:cs typeface="Century Gothic"/>
            </a:endParaRPr>
          </a:p>
        </p:txBody>
      </p:sp>
      <p:sp>
        <p:nvSpPr>
          <p:cNvPr id="14" name="Rectangle 13"/>
          <p:cNvSpPr/>
          <p:nvPr/>
        </p:nvSpPr>
        <p:spPr>
          <a:xfrm>
            <a:off x="4603286" y="2033073"/>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you</a:t>
            </a:r>
            <a:endParaRPr lang="en-US" sz="8800" dirty="0">
              <a:latin typeface="Century Gothic"/>
              <a:cs typeface="Century Gothic"/>
            </a:endParaRPr>
          </a:p>
        </p:txBody>
      </p:sp>
      <p:sp>
        <p:nvSpPr>
          <p:cNvPr id="9" name="Rectangle 8"/>
          <p:cNvSpPr/>
          <p:nvPr/>
        </p:nvSpPr>
        <p:spPr>
          <a:xfrm>
            <a:off x="4607477" y="3615934"/>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he</a:t>
            </a:r>
            <a:endParaRPr lang="en-US" sz="8800" dirty="0">
              <a:latin typeface="Century Gothic"/>
              <a:cs typeface="Century Gothic"/>
            </a:endParaRPr>
          </a:p>
        </p:txBody>
      </p:sp>
      <p:sp>
        <p:nvSpPr>
          <p:cNvPr id="10" name="Rectangle 9"/>
          <p:cNvSpPr/>
          <p:nvPr/>
        </p:nvSpPr>
        <p:spPr>
          <a:xfrm>
            <a:off x="7575037" y="45124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can</a:t>
            </a:r>
            <a:endParaRPr lang="en-US" sz="8800" dirty="0">
              <a:latin typeface="Century Gothic"/>
              <a:cs typeface="Century Gothic"/>
            </a:endParaRPr>
          </a:p>
        </p:txBody>
      </p:sp>
      <p:sp>
        <p:nvSpPr>
          <p:cNvPr id="11" name="Rectangle 10"/>
          <p:cNvSpPr/>
          <p:nvPr/>
        </p:nvSpPr>
        <p:spPr>
          <a:xfrm>
            <a:off x="7570846" y="2042500"/>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go</a:t>
            </a:r>
            <a:endParaRPr lang="en-US" sz="8800" dirty="0">
              <a:latin typeface="Century Gothic"/>
              <a:cs typeface="Century Gothic"/>
            </a:endParaRPr>
          </a:p>
        </p:txBody>
      </p:sp>
      <p:sp>
        <p:nvSpPr>
          <p:cNvPr id="15" name="Rectangle 14"/>
          <p:cNvSpPr/>
          <p:nvPr/>
        </p:nvSpPr>
        <p:spPr>
          <a:xfrm>
            <a:off x="7579230" y="3624846"/>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a</a:t>
            </a:r>
            <a:endParaRPr lang="en-US" sz="8800" dirty="0">
              <a:latin typeface="Century Gothic"/>
              <a:cs typeface="Century Gothic"/>
            </a:endParaRPr>
          </a:p>
        </p:txBody>
      </p:sp>
      <p:sp>
        <p:nvSpPr>
          <p:cNvPr id="16" name="Rectangle 15"/>
          <p:cNvSpPr/>
          <p:nvPr/>
        </p:nvSpPr>
        <p:spPr>
          <a:xfrm>
            <a:off x="7575037" y="5245449"/>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has</a:t>
            </a:r>
            <a:endParaRPr lang="en-US" sz="8800" dirty="0">
              <a:latin typeface="Century Gothic"/>
              <a:cs typeface="Century Gothic"/>
            </a:endParaRPr>
          </a:p>
        </p:txBody>
      </p:sp>
      <p:sp>
        <p:nvSpPr>
          <p:cNvPr id="6" name="TextBox 5"/>
          <p:cNvSpPr txBox="1"/>
          <p:nvPr/>
        </p:nvSpPr>
        <p:spPr>
          <a:xfrm>
            <a:off x="1726155" y="5424189"/>
            <a:ext cx="5635345" cy="1169551"/>
          </a:xfrm>
          <a:prstGeom prst="rect">
            <a:avLst/>
          </a:prstGeom>
          <a:noFill/>
        </p:spPr>
        <p:txBody>
          <a:bodyPr wrap="square" rtlCol="0">
            <a:spAutoFit/>
          </a:bodyPr>
          <a:lstStyle/>
          <a:p>
            <a:r>
              <a:rPr lang="en-US" sz="1400" dirty="0">
                <a:solidFill>
                  <a:schemeClr val="bg1">
                    <a:lumMod val="85000"/>
                  </a:schemeClr>
                </a:solidFill>
                <a:latin typeface="Century Gothic" panose="020B0502020202020204" pitchFamily="34" charset="0"/>
              </a:rPr>
              <a:t>Use the Read, Spell, Write Routine to review these High- Frequency Words.</a:t>
            </a:r>
          </a:p>
          <a:p>
            <a:endParaRPr lang="en-US" sz="1400" dirty="0">
              <a:solidFill>
                <a:schemeClr val="bg1">
                  <a:lumMod val="85000"/>
                </a:schemeClr>
              </a:solidFill>
              <a:latin typeface="Century Gothic" panose="020B0502020202020204" pitchFamily="34" charset="0"/>
            </a:endParaRPr>
          </a:p>
          <a:p>
            <a:r>
              <a:rPr lang="en-US" sz="1400" dirty="0">
                <a:solidFill>
                  <a:schemeClr val="bg1">
                    <a:lumMod val="85000"/>
                  </a:schemeClr>
                </a:solidFill>
                <a:latin typeface="Century Gothic" panose="020B0502020202020204" pitchFamily="34" charset="0"/>
              </a:rPr>
              <a:t>Have partners work together to create sentences using as many of the high-frequency words as they can.</a:t>
            </a:r>
            <a:endParaRPr lang="en-US" sz="1400" dirty="0">
              <a:solidFill>
                <a:schemeClr val="bg1">
                  <a:lumMod val="85000"/>
                </a:schemeClr>
              </a:solidFill>
              <a:latin typeface="Century Gothic" panose="020B0502020202020204" pitchFamily="34" charset="0"/>
            </a:endParaRPr>
          </a:p>
        </p:txBody>
      </p:sp>
    </p:spTree>
    <p:extLst>
      <p:ext uri="{BB962C8B-B14F-4D97-AF65-F5344CB8AC3E}">
        <p14:creationId xmlns:p14="http://schemas.microsoft.com/office/powerpoint/2010/main" val="192932406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5998" y="4190972"/>
            <a:ext cx="3892129" cy="2583065"/>
          </a:xfrm>
          <a:prstGeom prst="rect">
            <a:avLst/>
          </a:prstGeom>
        </p:spPr>
        <p:style>
          <a:lnRef idx="2">
            <a:schemeClr val="dk1"/>
          </a:lnRef>
          <a:fillRef idx="1">
            <a:schemeClr val="lt1"/>
          </a:fillRef>
          <a:effectRef idx="0">
            <a:schemeClr val="dk1"/>
          </a:effectRef>
          <a:fontRef idx="minor">
            <a:schemeClr val="dk1"/>
          </a:fontRef>
        </p:style>
      </p:pic>
      <p:sp>
        <p:nvSpPr>
          <p:cNvPr id="3" name="Rounded Rectangle 2"/>
          <p:cNvSpPr/>
          <p:nvPr/>
        </p:nvSpPr>
        <p:spPr>
          <a:xfrm>
            <a:off x="2617511" y="84463"/>
            <a:ext cx="7166321"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Listening Comprehension – Text Connections</a:t>
            </a:r>
          </a:p>
        </p:txBody>
      </p:sp>
      <p:pic>
        <p:nvPicPr>
          <p:cNvPr id="8" name="Picture 7" descr="Screen Shot 2016-07-13 at 10.20.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998" y="1365385"/>
            <a:ext cx="4293587" cy="2695678"/>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1844511" y="711661"/>
            <a:ext cx="8559538" cy="584775"/>
          </a:xfrm>
          <a:prstGeom prst="rect">
            <a:avLst/>
          </a:prstGeom>
          <a:noFill/>
        </p:spPr>
        <p:txBody>
          <a:bodyPr wrap="square" rtlCol="0">
            <a:spAutoFit/>
          </a:bodyPr>
          <a:lstStyle/>
          <a:p>
            <a:pPr algn="ctr"/>
            <a:r>
              <a:rPr lang="en-US" sz="1600" dirty="0">
                <a:latin typeface="Century Gothic" panose="020B0502020202020204" pitchFamily="34" charset="0"/>
              </a:rPr>
              <a:t>Each selection you have read during the week is about working together or helping each other. All of these selections have people or animals that work together.</a:t>
            </a:r>
            <a:endParaRPr lang="en-US" sz="1600" dirty="0">
              <a:latin typeface="Century Gothic" panose="020B0502020202020204" pitchFamily="34" charset="0"/>
            </a:endParaRPr>
          </a:p>
        </p:txBody>
      </p:sp>
      <p:pic>
        <p:nvPicPr>
          <p:cNvPr id="10" name="Picture 9" descr="Screen Shot 2016-07-13 at 8.40.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185" y="1357393"/>
            <a:ext cx="4122267" cy="2674016"/>
          </a:xfrm>
          <a:prstGeom prst="rect">
            <a:avLst/>
          </a:prstGeom>
        </p:spPr>
        <p:style>
          <a:lnRef idx="2">
            <a:schemeClr val="dk1"/>
          </a:lnRef>
          <a:fillRef idx="1">
            <a:schemeClr val="lt1"/>
          </a:fillRef>
          <a:effectRef idx="0">
            <a:schemeClr val="dk1"/>
          </a:effectRef>
          <a:fontRef idx="minor">
            <a:schemeClr val="dk1"/>
          </a:fontRef>
        </p:style>
      </p:pic>
      <p:pic>
        <p:nvPicPr>
          <p:cNvPr id="11" name="Picture 10" descr="Screen Shot 2016-07-13 at 11.50.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4512" y="4130013"/>
            <a:ext cx="4127569" cy="266879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9067054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0013" y="1347510"/>
            <a:ext cx="4048943" cy="2687137"/>
          </a:xfrm>
          <a:prstGeom prst="rect">
            <a:avLst/>
          </a:prstGeom>
        </p:spPr>
        <p:style>
          <a:lnRef idx="2">
            <a:schemeClr val="dk1"/>
          </a:lnRef>
          <a:fillRef idx="1">
            <a:schemeClr val="lt1"/>
          </a:fillRef>
          <a:effectRef idx="0">
            <a:schemeClr val="dk1"/>
          </a:effectRef>
          <a:fontRef idx="minor">
            <a:schemeClr val="dk1"/>
          </a:fontRef>
        </p:style>
      </p:pic>
      <p:sp>
        <p:nvSpPr>
          <p:cNvPr id="3" name="Rounded Rectangle 2"/>
          <p:cNvSpPr/>
          <p:nvPr/>
        </p:nvSpPr>
        <p:spPr>
          <a:xfrm>
            <a:off x="2617511" y="84463"/>
            <a:ext cx="7166321"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Listening Comprehension – Text Connections</a:t>
            </a:r>
          </a:p>
        </p:txBody>
      </p:sp>
      <p:sp>
        <p:nvSpPr>
          <p:cNvPr id="9" name="TextBox 8"/>
          <p:cNvSpPr txBox="1"/>
          <p:nvPr/>
        </p:nvSpPr>
        <p:spPr>
          <a:xfrm>
            <a:off x="1750243" y="4144166"/>
            <a:ext cx="8559538" cy="1200329"/>
          </a:xfrm>
          <a:prstGeom prst="rect">
            <a:avLst/>
          </a:prstGeom>
          <a:noFill/>
        </p:spPr>
        <p:txBody>
          <a:bodyPr wrap="square" rtlCol="0">
            <a:spAutoFit/>
          </a:bodyPr>
          <a:lstStyle/>
          <a:p>
            <a:pPr algn="ctr"/>
            <a:r>
              <a:rPr lang="en-US" dirty="0">
                <a:solidFill>
                  <a:schemeClr val="bg1">
                    <a:lumMod val="85000"/>
                  </a:schemeClr>
                </a:solidFill>
                <a:latin typeface="Century Gothic" panose="020B0502020202020204" pitchFamily="34" charset="0"/>
              </a:rPr>
              <a:t>Remind children that, in both selections, animals and people help each other, but now, they are to find what is different about them. </a:t>
            </a:r>
          </a:p>
          <a:p>
            <a:pPr algn="ctr"/>
            <a:r>
              <a:rPr lang="en-US" dirty="0">
                <a:solidFill>
                  <a:srgbClr val="FF0000"/>
                </a:solidFill>
                <a:latin typeface="Century Gothic" panose="020B0502020202020204" pitchFamily="34" charset="0"/>
              </a:rPr>
              <a:t>I know one difference is that “Elephants” gives information </a:t>
            </a:r>
          </a:p>
          <a:p>
            <a:pPr algn="ctr"/>
            <a:r>
              <a:rPr lang="en-US" dirty="0">
                <a:solidFill>
                  <a:srgbClr val="FF0000"/>
                </a:solidFill>
                <a:latin typeface="Century Gothic" panose="020B0502020202020204" pitchFamily="34" charset="0"/>
              </a:rPr>
              <a:t>and “Helping Hands” is a poem. </a:t>
            </a:r>
            <a:endParaRPr lang="en-US" dirty="0">
              <a:solidFill>
                <a:srgbClr val="FF0000"/>
              </a:solidFill>
              <a:latin typeface="Century Gothic" panose="020B0502020202020204" pitchFamily="34" charset="0"/>
            </a:endParaRPr>
          </a:p>
        </p:txBody>
      </p:sp>
      <p:pic>
        <p:nvPicPr>
          <p:cNvPr id="11" name="Picture 10" descr="Screen Shot 2016-07-13 at 11.50.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244" y="1365850"/>
            <a:ext cx="4127569" cy="2668796"/>
          </a:xfrm>
          <a:prstGeom prst="rect">
            <a:avLst/>
          </a:prstGeom>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1920901" y="891649"/>
            <a:ext cx="8559538" cy="369332"/>
          </a:xfrm>
          <a:prstGeom prst="rect">
            <a:avLst/>
          </a:prstGeom>
          <a:noFill/>
        </p:spPr>
        <p:txBody>
          <a:bodyPr wrap="square" rtlCol="0">
            <a:spAutoFit/>
          </a:bodyPr>
          <a:lstStyle/>
          <a:p>
            <a:pPr algn="ctr"/>
            <a:r>
              <a:rPr lang="en-US" dirty="0">
                <a:solidFill>
                  <a:schemeClr val="bg1">
                    <a:lumMod val="85000"/>
                  </a:schemeClr>
                </a:solidFill>
                <a:latin typeface="Century Gothic" panose="020B0502020202020204" pitchFamily="34" charset="0"/>
              </a:rPr>
              <a:t>Now they will think how two of the selections are different.</a:t>
            </a:r>
            <a:endParaRPr lang="en-US" dirty="0">
              <a:solidFill>
                <a:schemeClr val="bg1">
                  <a:lumMod val="85000"/>
                </a:schemeClr>
              </a:solidFill>
              <a:latin typeface="Century Gothic" panose="020B0502020202020204" pitchFamily="34" charset="0"/>
            </a:endParaRPr>
          </a:p>
        </p:txBody>
      </p:sp>
      <p:sp>
        <p:nvSpPr>
          <p:cNvPr id="4" name="Cloud Callout 3"/>
          <p:cNvSpPr/>
          <p:nvPr/>
        </p:nvSpPr>
        <p:spPr>
          <a:xfrm>
            <a:off x="7123522" y="5090474"/>
            <a:ext cx="3544478" cy="148472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Century Gothic" panose="020B0502020202020204" pitchFamily="34" charset="0"/>
              </a:rPr>
              <a:t>In “Elephants,” I read about how elephants help each other to survive. In the first section, I read that all female elephants in a group help take care of a young elephant.</a:t>
            </a:r>
            <a:endParaRPr lang="en-US" sz="1100" dirty="0">
              <a:latin typeface="Century Gothic" panose="020B0502020202020204" pitchFamily="34" charset="0"/>
            </a:endParaRPr>
          </a:p>
        </p:txBody>
      </p:sp>
      <p:sp>
        <p:nvSpPr>
          <p:cNvPr id="13" name="Cloud Callout 12"/>
          <p:cNvSpPr/>
          <p:nvPr/>
        </p:nvSpPr>
        <p:spPr>
          <a:xfrm flipH="1">
            <a:off x="1165781" y="5172456"/>
            <a:ext cx="4506012" cy="1574781"/>
          </a:xfrm>
          <a:prstGeom prst="cloudCallout">
            <a:avLst>
              <a:gd name="adj1" fmla="val -45728"/>
              <a:gd name="adj2" fmla="val 4633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latin typeface="Century Gothic" panose="020B0502020202020204" pitchFamily="34" charset="0"/>
              </a:rPr>
              <a:t>In “Helping Hands,” I read about how two people help each other. In the second line of the poem, it says that the man helped the girl in her garden. In both selections, they are working together, but they are working together in different ways.</a:t>
            </a:r>
            <a:endParaRPr lang="en-US" sz="1100" dirty="0">
              <a:latin typeface="Century Gothic" panose="020B0502020202020204" pitchFamily="34" charset="0"/>
            </a:endParaRPr>
          </a:p>
        </p:txBody>
      </p:sp>
    </p:spTree>
    <p:extLst>
      <p:ext uri="{BB962C8B-B14F-4D97-AF65-F5344CB8AC3E}">
        <p14:creationId xmlns:p14="http://schemas.microsoft.com/office/powerpoint/2010/main" val="422388931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919928" y="1432874"/>
            <a:ext cx="8201319" cy="2828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5784915" y="75414"/>
            <a:ext cx="18854" cy="6702458"/>
          </a:xfrm>
          <a:prstGeom prst="line">
            <a:avLst/>
          </a:prstGeom>
        </p:spPr>
        <p:style>
          <a:lnRef idx="2">
            <a:schemeClr val="dk1"/>
          </a:lnRef>
          <a:fillRef idx="0">
            <a:schemeClr val="dk1"/>
          </a:fillRef>
          <a:effectRef idx="1">
            <a:schemeClr val="dk1"/>
          </a:effectRef>
          <a:fontRef idx="minor">
            <a:schemeClr val="tx1"/>
          </a:fontRef>
        </p:style>
      </p:cxnSp>
      <p:pic>
        <p:nvPicPr>
          <p:cNvPr id="6" name="Picture 5" descr="Screen Shot 2016-07-13 at 11.50.1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861" y="115263"/>
            <a:ext cx="1931123" cy="1248622"/>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stretch>
            <a:fillRect/>
          </a:stretch>
        </p:blipFill>
        <p:spPr>
          <a:xfrm>
            <a:off x="6978560" y="75415"/>
            <a:ext cx="1941451" cy="1288471"/>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1674830" y="1538281"/>
            <a:ext cx="3996965" cy="5170646"/>
          </a:xfrm>
          <a:prstGeom prst="rect">
            <a:avLst/>
          </a:prstGeom>
          <a:noFill/>
        </p:spPr>
        <p:txBody>
          <a:bodyPr wrap="square" rtlCol="0">
            <a:spAutoFit/>
          </a:bodyPr>
          <a:lstStyle/>
          <a:p>
            <a:pPr>
              <a:lnSpc>
                <a:spcPct val="150000"/>
              </a:lnSpc>
            </a:pPr>
            <a:r>
              <a:rPr lang="en-US" sz="4400" dirty="0">
                <a:latin typeface="Century Gothic" panose="020B0502020202020204" pitchFamily="34" charset="0"/>
              </a:rPr>
              <a:t>1. </a:t>
            </a:r>
            <a:r>
              <a:rPr lang="en-US" sz="3600" dirty="0">
                <a:latin typeface="Century Gothic" panose="020B0502020202020204" pitchFamily="34" charset="0"/>
              </a:rPr>
              <a:t>A poem </a:t>
            </a:r>
          </a:p>
          <a:p>
            <a:pPr>
              <a:lnSpc>
                <a:spcPct val="150000"/>
              </a:lnSpc>
            </a:pPr>
            <a:r>
              <a:rPr lang="en-US" sz="4400" dirty="0">
                <a:latin typeface="Century Gothic" panose="020B0502020202020204" pitchFamily="34" charset="0"/>
              </a:rPr>
              <a:t>2.</a:t>
            </a:r>
          </a:p>
          <a:p>
            <a:pPr>
              <a:lnSpc>
                <a:spcPct val="150000"/>
              </a:lnSpc>
            </a:pPr>
            <a:r>
              <a:rPr lang="en-US" sz="4400" dirty="0">
                <a:latin typeface="Century Gothic" panose="020B0502020202020204" pitchFamily="34" charset="0"/>
              </a:rPr>
              <a:t>3.</a:t>
            </a:r>
          </a:p>
          <a:p>
            <a:pPr>
              <a:lnSpc>
                <a:spcPct val="150000"/>
              </a:lnSpc>
            </a:pPr>
            <a:r>
              <a:rPr lang="en-US" sz="4400" dirty="0">
                <a:latin typeface="Century Gothic" panose="020B0502020202020204" pitchFamily="34" charset="0"/>
              </a:rPr>
              <a:t>4.</a:t>
            </a:r>
          </a:p>
          <a:p>
            <a:pPr>
              <a:lnSpc>
                <a:spcPct val="150000"/>
              </a:lnSpc>
            </a:pPr>
            <a:r>
              <a:rPr lang="en-US" sz="4400" dirty="0">
                <a:latin typeface="Century Gothic" panose="020B0502020202020204" pitchFamily="34" charset="0"/>
              </a:rPr>
              <a:t>5.</a:t>
            </a:r>
            <a:endParaRPr lang="en-US" sz="4400" dirty="0">
              <a:latin typeface="Century Gothic" panose="020B0502020202020204" pitchFamily="34" charset="0"/>
            </a:endParaRPr>
          </a:p>
        </p:txBody>
      </p:sp>
      <p:sp>
        <p:nvSpPr>
          <p:cNvPr id="9" name="TextBox 8"/>
          <p:cNvSpPr txBox="1"/>
          <p:nvPr/>
        </p:nvSpPr>
        <p:spPr>
          <a:xfrm>
            <a:off x="5832050" y="1538281"/>
            <a:ext cx="4835950" cy="5170646"/>
          </a:xfrm>
          <a:prstGeom prst="rect">
            <a:avLst/>
          </a:prstGeom>
          <a:noFill/>
        </p:spPr>
        <p:txBody>
          <a:bodyPr wrap="square" rtlCol="0">
            <a:spAutoFit/>
          </a:bodyPr>
          <a:lstStyle/>
          <a:p>
            <a:pPr>
              <a:lnSpc>
                <a:spcPct val="150000"/>
              </a:lnSpc>
            </a:pPr>
            <a:r>
              <a:rPr lang="en-US" sz="4400" dirty="0">
                <a:latin typeface="Century Gothic" panose="020B0502020202020204" pitchFamily="34" charset="0"/>
              </a:rPr>
              <a:t>1. </a:t>
            </a:r>
            <a:r>
              <a:rPr lang="en-US" sz="3600" dirty="0">
                <a:latin typeface="Century Gothic" panose="020B0502020202020204" pitchFamily="34" charset="0"/>
              </a:rPr>
              <a:t>Gives information </a:t>
            </a:r>
          </a:p>
          <a:p>
            <a:pPr>
              <a:lnSpc>
                <a:spcPct val="150000"/>
              </a:lnSpc>
            </a:pPr>
            <a:r>
              <a:rPr lang="en-US" sz="4400" dirty="0">
                <a:latin typeface="Century Gothic" panose="020B0502020202020204" pitchFamily="34" charset="0"/>
              </a:rPr>
              <a:t>2.</a:t>
            </a:r>
          </a:p>
          <a:p>
            <a:pPr>
              <a:lnSpc>
                <a:spcPct val="150000"/>
              </a:lnSpc>
            </a:pPr>
            <a:r>
              <a:rPr lang="en-US" sz="4400" dirty="0">
                <a:latin typeface="Century Gothic" panose="020B0502020202020204" pitchFamily="34" charset="0"/>
              </a:rPr>
              <a:t>3.</a:t>
            </a:r>
          </a:p>
          <a:p>
            <a:pPr>
              <a:lnSpc>
                <a:spcPct val="150000"/>
              </a:lnSpc>
            </a:pPr>
            <a:r>
              <a:rPr lang="en-US" sz="4400" dirty="0">
                <a:latin typeface="Century Gothic" panose="020B0502020202020204" pitchFamily="34" charset="0"/>
              </a:rPr>
              <a:t>4.</a:t>
            </a:r>
          </a:p>
          <a:p>
            <a:pPr>
              <a:lnSpc>
                <a:spcPct val="150000"/>
              </a:lnSpc>
            </a:pPr>
            <a:r>
              <a:rPr lang="en-US" sz="4400" dirty="0">
                <a:latin typeface="Century Gothic" panose="020B0502020202020204" pitchFamily="34" charset="0"/>
              </a:rPr>
              <a:t>5.</a:t>
            </a:r>
            <a:endParaRPr lang="en-US" sz="4400" dirty="0">
              <a:latin typeface="Century Gothic" panose="020B0502020202020204" pitchFamily="34" charset="0"/>
            </a:endParaRPr>
          </a:p>
        </p:txBody>
      </p:sp>
    </p:spTree>
    <p:extLst>
      <p:ext uri="{BB962C8B-B14F-4D97-AF65-F5344CB8AC3E}">
        <p14:creationId xmlns:p14="http://schemas.microsoft.com/office/powerpoint/2010/main" val="242965527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Interactive Writing</a:t>
            </a:r>
          </a:p>
        </p:txBody>
      </p:sp>
      <p:sp>
        <p:nvSpPr>
          <p:cNvPr id="3" name="Rectangle 2"/>
          <p:cNvSpPr/>
          <p:nvPr/>
        </p:nvSpPr>
        <p:spPr>
          <a:xfrm>
            <a:off x="2175039" y="1492448"/>
            <a:ext cx="3693050"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r>
              <a:rPr lang="en-US" sz="2000" dirty="0">
                <a:latin typeface="Century Gothic"/>
                <a:cs typeface="Century Gothic"/>
              </a:rPr>
              <a:t>Which story did you like better, “Elephants” or “The Three Billy Goats Gruff”?</a:t>
            </a:r>
          </a:p>
          <a:p>
            <a:pPr algn="ctr">
              <a:lnSpc>
                <a:spcPct val="130000"/>
              </a:lnSpc>
            </a:pPr>
            <a:r>
              <a:rPr lang="en-US" sz="2000" dirty="0">
                <a:latin typeface="Century Gothic"/>
                <a:cs typeface="Century Gothic"/>
              </a:rPr>
              <a:t>Why?</a:t>
            </a:r>
          </a:p>
          <a:p>
            <a:pPr algn="ctr">
              <a:lnSpc>
                <a:spcPct val="130000"/>
              </a:lnSpc>
            </a:pPr>
            <a:r>
              <a:rPr lang="en-US" sz="2800" dirty="0">
                <a:latin typeface="Century Gothic"/>
                <a:cs typeface="Century Gothic"/>
              </a:rPr>
              <a:t>1._______________</a:t>
            </a:r>
          </a:p>
          <a:p>
            <a:pPr algn="ctr">
              <a:lnSpc>
                <a:spcPct val="130000"/>
              </a:lnSpc>
            </a:pPr>
            <a:r>
              <a:rPr lang="en-US" sz="2800" dirty="0">
                <a:latin typeface="Century Gothic"/>
                <a:cs typeface="Century Gothic"/>
              </a:rPr>
              <a:t>2._______________</a:t>
            </a:r>
          </a:p>
          <a:p>
            <a:pPr algn="ctr">
              <a:lnSpc>
                <a:spcPct val="130000"/>
              </a:lnSpc>
            </a:pPr>
            <a:r>
              <a:rPr lang="en-US" sz="2800" dirty="0">
                <a:latin typeface="Century Gothic"/>
                <a:cs typeface="Century Gothic"/>
              </a:rPr>
              <a:t>3._______________</a:t>
            </a:r>
          </a:p>
          <a:p>
            <a:pPr algn="ctr">
              <a:lnSpc>
                <a:spcPct val="130000"/>
              </a:lnSpc>
            </a:pPr>
            <a:r>
              <a:rPr lang="en-US" sz="2800" dirty="0">
                <a:latin typeface="Century Gothic"/>
                <a:cs typeface="Century Gothic"/>
              </a:rPr>
              <a:t>4._______________</a:t>
            </a:r>
          </a:p>
          <a:p>
            <a:pPr algn="ctr">
              <a:lnSpc>
                <a:spcPct val="130000"/>
              </a:lnSpc>
            </a:pPr>
            <a:r>
              <a:rPr lang="en-US" sz="2800" dirty="0">
                <a:latin typeface="Century Gothic"/>
                <a:cs typeface="Century Gothic"/>
              </a:rPr>
              <a:t>5._______________</a:t>
            </a:r>
          </a:p>
          <a:p>
            <a:pPr algn="ctr">
              <a:lnSpc>
                <a:spcPct val="130000"/>
              </a:lnSpc>
            </a:pPr>
            <a:r>
              <a:rPr lang="en-US" sz="2800" dirty="0">
                <a:latin typeface="Century Gothic"/>
                <a:cs typeface="Century Gothic"/>
              </a:rPr>
              <a:t>6._______________</a:t>
            </a:r>
            <a:endParaRPr lang="en-US" sz="2800" dirty="0">
              <a:latin typeface="Century Gothic"/>
              <a:cs typeface="Century Gothic"/>
            </a:endParaRPr>
          </a:p>
        </p:txBody>
      </p:sp>
      <p:sp>
        <p:nvSpPr>
          <p:cNvPr id="4" name="TextBox 3"/>
          <p:cNvSpPr txBox="1"/>
          <p:nvPr/>
        </p:nvSpPr>
        <p:spPr>
          <a:xfrm>
            <a:off x="1742156" y="818053"/>
            <a:ext cx="7455264" cy="584775"/>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Ask children to talk about the interesting details they learned about elephants. List their ideas on chart paper.</a:t>
            </a:r>
            <a:endParaRPr lang="en-US" sz="1600" dirty="0">
              <a:solidFill>
                <a:schemeClr val="bg1">
                  <a:lumMod val="85000"/>
                </a:schemeClr>
              </a:solidFill>
              <a:latin typeface="Century Gothic"/>
              <a:cs typeface="Century Gothic"/>
            </a:endParaRPr>
          </a:p>
        </p:txBody>
      </p:sp>
      <p:sp>
        <p:nvSpPr>
          <p:cNvPr id="5" name="Rectangle 4"/>
          <p:cNvSpPr/>
          <p:nvPr/>
        </p:nvSpPr>
        <p:spPr>
          <a:xfrm>
            <a:off x="6129567" y="1492448"/>
            <a:ext cx="3693050"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r>
              <a:rPr lang="en-US" sz="2800" dirty="0">
                <a:latin typeface="Century Gothic"/>
                <a:cs typeface="Century Gothic"/>
              </a:rPr>
              <a:t>I liked reading</a:t>
            </a:r>
          </a:p>
          <a:p>
            <a:pPr>
              <a:lnSpc>
                <a:spcPct val="130000"/>
              </a:lnSpc>
            </a:pPr>
            <a:r>
              <a:rPr lang="en-US" sz="2800" dirty="0">
                <a:latin typeface="Century Gothic"/>
                <a:cs typeface="Century Gothic"/>
              </a:rPr>
              <a:t>___________________better.</a:t>
            </a:r>
          </a:p>
          <a:p>
            <a:pPr>
              <a:lnSpc>
                <a:spcPct val="130000"/>
              </a:lnSpc>
            </a:pPr>
            <a:r>
              <a:rPr lang="en-US" sz="2800" dirty="0">
                <a:latin typeface="Century Gothic"/>
                <a:cs typeface="Century Gothic"/>
              </a:rPr>
              <a:t>One reason is because __________</a:t>
            </a:r>
          </a:p>
          <a:p>
            <a:pPr>
              <a:lnSpc>
                <a:spcPct val="130000"/>
              </a:lnSpc>
            </a:pPr>
            <a:r>
              <a:rPr lang="en-US" sz="2800" dirty="0">
                <a:latin typeface="Century Gothic"/>
                <a:cs typeface="Century Gothic"/>
              </a:rPr>
              <a:t>______________________________________.</a:t>
            </a:r>
          </a:p>
          <a:p>
            <a:pPr>
              <a:lnSpc>
                <a:spcPct val="130000"/>
              </a:lnSpc>
            </a:pPr>
            <a:endParaRPr lang="en-US" sz="2800" dirty="0">
              <a:latin typeface="Century Gothic"/>
              <a:cs typeface="Century Gothic"/>
            </a:endParaRPr>
          </a:p>
        </p:txBody>
      </p:sp>
      <p:sp>
        <p:nvSpPr>
          <p:cNvPr id="6" name="Rounded Rectangle 5"/>
          <p:cNvSpPr/>
          <p:nvPr/>
        </p:nvSpPr>
        <p:spPr>
          <a:xfrm>
            <a:off x="9300957" y="420712"/>
            <a:ext cx="122193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entury Gothic"/>
                <a:cs typeface="Century Gothic"/>
              </a:rPr>
              <a:t>Write the sentences and reread them together.</a:t>
            </a:r>
            <a:endParaRPr lang="en-US" sz="1200" dirty="0">
              <a:latin typeface="Century Gothic"/>
              <a:cs typeface="Century Gothic"/>
            </a:endParaRPr>
          </a:p>
        </p:txBody>
      </p:sp>
    </p:spTree>
    <p:extLst>
      <p:ext uri="{BB962C8B-B14F-4D97-AF65-F5344CB8AC3E}">
        <p14:creationId xmlns:p14="http://schemas.microsoft.com/office/powerpoint/2010/main" val="327760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11141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4 </a:t>
            </a:r>
          </a:p>
        </p:txBody>
      </p:sp>
    </p:spTree>
    <p:extLst>
      <p:ext uri="{BB962C8B-B14F-4D97-AF65-F5344CB8AC3E}">
        <p14:creationId xmlns:p14="http://schemas.microsoft.com/office/powerpoint/2010/main" val="2394809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1760348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073543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99355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ounded Rectangle 7"/>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816245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62820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3709042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p</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1422904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3060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98737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00786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511" y="1364595"/>
            <a:ext cx="8931473"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200000"/>
              </a:lnSpc>
            </a:pPr>
            <a:r>
              <a:rPr lang="en-US" sz="3600" dirty="0">
                <a:latin typeface="Century Gothic"/>
                <a:cs typeface="Century Gothic"/>
              </a:rPr>
              <a:t>Today we will learn about elephants.</a:t>
            </a:r>
          </a:p>
          <a:p>
            <a:pPr>
              <a:lnSpc>
                <a:spcPct val="200000"/>
              </a:lnSpc>
            </a:pPr>
            <a:r>
              <a:rPr lang="en-US" sz="3600" dirty="0">
                <a:latin typeface="Century Gothic"/>
                <a:cs typeface="Century Gothic"/>
              </a:rPr>
              <a:t>What do you know about elephants?</a:t>
            </a:r>
          </a:p>
          <a:p>
            <a:pPr>
              <a:lnSpc>
                <a:spcPct val="200000"/>
              </a:lnSpc>
            </a:pPr>
            <a:r>
              <a:rPr lang="en-US" sz="3600" dirty="0">
                <a:latin typeface="Century Gothic"/>
                <a:cs typeface="Century Gothic"/>
              </a:rPr>
              <a:t>What would you like to learn?</a:t>
            </a:r>
            <a:endParaRPr lang="en-US" sz="3600" dirty="0">
              <a:latin typeface="Century Gothic"/>
              <a:cs typeface="Century Gothic"/>
            </a:endParaRPr>
          </a:p>
        </p:txBody>
      </p:sp>
      <p:sp>
        <p:nvSpPr>
          <p:cNvPr id="4" name="TextBox 3"/>
          <p:cNvSpPr txBox="1"/>
          <p:nvPr/>
        </p:nvSpPr>
        <p:spPr>
          <a:xfrm>
            <a:off x="2303126" y="99716"/>
            <a:ext cx="7549717" cy="646331"/>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a:t>
            </a:r>
          </a:p>
          <a:p>
            <a:pPr algn="ctr"/>
            <a:r>
              <a:rPr lang="en-US" sz="1200" dirty="0">
                <a:solidFill>
                  <a:schemeClr val="bg1">
                    <a:lumMod val="75000"/>
                  </a:schemeClr>
                </a:solidFill>
                <a:latin typeface="Century Gothic"/>
                <a:cs typeface="Century Gothic"/>
              </a:rPr>
              <a:t>Invite children to chime in.</a:t>
            </a:r>
          </a:p>
          <a:p>
            <a:pPr algn="ctr"/>
            <a:endParaRPr lang="en-US" sz="1200" dirty="0">
              <a:solidFill>
                <a:schemeClr val="bg1">
                  <a:lumMod val="75000"/>
                </a:schemeClr>
              </a:solidFill>
              <a:latin typeface="Century Gothic"/>
              <a:cs typeface="Century Gothic"/>
            </a:endParaRPr>
          </a:p>
        </p:txBody>
      </p:sp>
      <p:sp>
        <p:nvSpPr>
          <p:cNvPr id="5" name="TextBox 4"/>
          <p:cNvSpPr txBox="1"/>
          <p:nvPr/>
        </p:nvSpPr>
        <p:spPr>
          <a:xfrm>
            <a:off x="1861107" y="5725706"/>
            <a:ext cx="8709877" cy="830997"/>
          </a:xfrm>
          <a:prstGeom prst="rect">
            <a:avLst/>
          </a:prstGeom>
          <a:noFill/>
        </p:spPr>
        <p:txBody>
          <a:bodyPr wrap="square" rtlCol="0">
            <a:spAutoFit/>
          </a:bodyPr>
          <a:lstStyle/>
          <a:p>
            <a:pPr algn="ctr"/>
            <a:r>
              <a:rPr lang="en-US" sz="1600" dirty="0">
                <a:solidFill>
                  <a:srgbClr val="FF0000"/>
                </a:solidFill>
                <a:latin typeface="Century Gothic"/>
                <a:cs typeface="Century Gothic"/>
              </a:rPr>
              <a:t>Have partners say what they know about elephants and what they would like to learn.</a:t>
            </a:r>
          </a:p>
          <a:p>
            <a:pPr algn="ctr"/>
            <a:r>
              <a:rPr lang="en-US" sz="1600" dirty="0">
                <a:solidFill>
                  <a:srgbClr val="FF0000"/>
                </a:solidFill>
                <a:latin typeface="Century Gothic"/>
                <a:cs typeface="Century Gothic"/>
              </a:rPr>
              <a:t>I know that elephants _______________________________.</a:t>
            </a:r>
          </a:p>
          <a:p>
            <a:pPr algn="ctr"/>
            <a:r>
              <a:rPr lang="en-US" sz="1600" dirty="0">
                <a:solidFill>
                  <a:srgbClr val="FF0000"/>
                </a:solidFill>
                <a:latin typeface="Century Gothic"/>
                <a:cs typeface="Century Gothic"/>
              </a:rPr>
              <a:t>I want to learn ______________________________________.</a:t>
            </a:r>
            <a:endParaRPr lang="en-US" sz="1600" dirty="0">
              <a:solidFill>
                <a:srgbClr val="FF0000"/>
              </a:solidFill>
              <a:latin typeface="Century Gothic"/>
              <a:cs typeface="Century Gothic"/>
            </a:endParaRPr>
          </a:p>
        </p:txBody>
      </p:sp>
      <p:sp>
        <p:nvSpPr>
          <p:cNvPr id="3" name="Rectangle 2"/>
          <p:cNvSpPr/>
          <p:nvPr/>
        </p:nvSpPr>
        <p:spPr>
          <a:xfrm>
            <a:off x="8339579" y="848413"/>
            <a:ext cx="2055044" cy="707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Name each capital letter in the Daily Warm-Up</a:t>
            </a:r>
            <a:endParaRPr lang="en-US" sz="1400" dirty="0">
              <a:solidFill>
                <a:srgbClr val="FF0000"/>
              </a:solidFill>
              <a:latin typeface="Century Gothic" panose="020B0502020202020204" pitchFamily="34" charset="0"/>
            </a:endParaRPr>
          </a:p>
        </p:txBody>
      </p:sp>
      <p:sp>
        <p:nvSpPr>
          <p:cNvPr id="6" name="Rectangle 5"/>
          <p:cNvSpPr/>
          <p:nvPr/>
        </p:nvSpPr>
        <p:spPr>
          <a:xfrm>
            <a:off x="1861106" y="848413"/>
            <a:ext cx="2198704" cy="707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Circle the two question marks.</a:t>
            </a:r>
          </a:p>
          <a:p>
            <a:pPr algn="ctr"/>
            <a:r>
              <a:rPr lang="en-US" sz="1000" dirty="0">
                <a:solidFill>
                  <a:schemeClr val="bg1">
                    <a:lumMod val="85000"/>
                  </a:schemeClr>
                </a:solidFill>
                <a:latin typeface="Century Gothic" panose="020B0502020202020204" pitchFamily="34" charset="0"/>
              </a:rPr>
              <a:t>These sentences ask questions.</a:t>
            </a:r>
            <a:endParaRPr lang="en-US" sz="1000" dirty="0">
              <a:solidFill>
                <a:schemeClr val="bg1">
                  <a:lumMod val="85000"/>
                </a:schemeClr>
              </a:solidFill>
              <a:latin typeface="Century Gothic" panose="020B0502020202020204" pitchFamily="34" charset="0"/>
            </a:endParaRPr>
          </a:p>
        </p:txBody>
      </p:sp>
      <p:sp>
        <p:nvSpPr>
          <p:cNvPr id="7" name="Rectangle 6"/>
          <p:cNvSpPr/>
          <p:nvPr/>
        </p:nvSpPr>
        <p:spPr>
          <a:xfrm>
            <a:off x="5023045" y="765384"/>
            <a:ext cx="2353298" cy="8107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bg1">
                    <a:lumMod val="85000"/>
                  </a:schemeClr>
                </a:solidFill>
                <a:latin typeface="Century Gothic" panose="020B0502020202020204" pitchFamily="34" charset="0"/>
              </a:rPr>
              <a:t>Words in a sentence are separated by spaces.</a:t>
            </a:r>
          </a:p>
          <a:p>
            <a:pPr algn="ctr"/>
            <a:r>
              <a:rPr lang="en-US" sz="1400" dirty="0">
                <a:solidFill>
                  <a:srgbClr val="FF0000"/>
                </a:solidFill>
                <a:latin typeface="Century Gothic" panose="020B0502020202020204" pitchFamily="34" charset="0"/>
              </a:rPr>
              <a:t>Point out the spaces between words.</a:t>
            </a:r>
            <a:r>
              <a:rPr lang="en-US" sz="1000" dirty="0">
                <a:solidFill>
                  <a:schemeClr val="bg1">
                    <a:lumMod val="85000"/>
                  </a:schemeClr>
                </a:solidFill>
                <a:latin typeface="Century Gothic" panose="020B0502020202020204" pitchFamily="34" charset="0"/>
              </a:rPr>
              <a:t>.</a:t>
            </a:r>
            <a:endParaRPr lang="en-US" sz="1000" dirty="0">
              <a:solidFill>
                <a:schemeClr val="bg1">
                  <a:lumMod val="85000"/>
                </a:schemeClr>
              </a:solidFill>
              <a:latin typeface="Century Gothic" panose="020B0502020202020204" pitchFamily="34" charset="0"/>
            </a:endParaRPr>
          </a:p>
        </p:txBody>
      </p:sp>
    </p:spTree>
    <p:extLst>
      <p:ext uri="{BB962C8B-B14F-4D97-AF65-F5344CB8AC3E}">
        <p14:creationId xmlns:p14="http://schemas.microsoft.com/office/powerpoint/2010/main" val="187945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r</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t</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2037925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m</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8318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m</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ounded Rectangle 8"/>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1650858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584776"/>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Sound</a:t>
            </a:r>
          </a:p>
          <a:p>
            <a:pPr algn="ctr"/>
            <a:r>
              <a:rPr lang="en-US" sz="1600" dirty="0">
                <a:solidFill>
                  <a:schemeClr val="bg1">
                    <a:lumMod val="85000"/>
                  </a:schemeClr>
                </a:solidFill>
                <a:latin typeface="Century Gothic"/>
                <a:cs typeface="Century Gothic"/>
              </a:rPr>
              <a:t>Blend</a:t>
            </a:r>
          </a:p>
        </p:txBody>
      </p:sp>
      <p:sp>
        <p:nvSpPr>
          <p:cNvPr id="4" name="Rectangle 3"/>
          <p:cNvSpPr/>
          <p:nvPr/>
        </p:nvSpPr>
        <p:spPr>
          <a:xfrm>
            <a:off x="28720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m</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270667"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788032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651" y="5578087"/>
            <a:ext cx="8656073" cy="338554"/>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Word</a:t>
            </a:r>
          </a:p>
        </p:txBody>
      </p:sp>
      <p:sp>
        <p:nvSpPr>
          <p:cNvPr id="4" name="Rectangle 3"/>
          <p:cNvSpPr/>
          <p:nvPr/>
        </p:nvSpPr>
        <p:spPr>
          <a:xfrm>
            <a:off x="302443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m</a:t>
            </a:r>
            <a:endParaRPr lang="en-US" sz="8000" dirty="0">
              <a:latin typeface="Century Gothic"/>
              <a:cs typeface="Century Gothic"/>
            </a:endParaRPr>
          </a:p>
        </p:txBody>
      </p:sp>
      <p:sp>
        <p:nvSpPr>
          <p:cNvPr id="7" name="TextBox 6"/>
          <p:cNvSpPr txBox="1"/>
          <p:nvPr/>
        </p:nvSpPr>
        <p:spPr>
          <a:xfrm>
            <a:off x="2497906" y="5216546"/>
            <a:ext cx="1324512" cy="369332"/>
          </a:xfrm>
          <a:prstGeom prst="rect">
            <a:avLst/>
          </a:prstGeom>
          <a:noFill/>
        </p:spPr>
        <p:txBody>
          <a:bodyPr wrap="square" rtlCol="0">
            <a:spAutoFit/>
          </a:bodyPr>
          <a:lstStyle/>
          <a:p>
            <a:r>
              <a:rPr lang="en-US" dirty="0">
                <a:latin typeface="Century Gothic"/>
                <a:cs typeface="Century Gothic"/>
              </a:rPr>
              <a:t>Model:</a:t>
            </a:r>
            <a:endParaRPr lang="en-US" dirty="0">
              <a:latin typeface="Century Gothic"/>
              <a:cs typeface="Century Gothic"/>
            </a:endParaRPr>
          </a:p>
        </p:txBody>
      </p:sp>
      <p:sp>
        <p:nvSpPr>
          <p:cNvPr id="5" name="TextBox 4"/>
          <p:cNvSpPr txBox="1"/>
          <p:nvPr/>
        </p:nvSpPr>
        <p:spPr>
          <a:xfrm>
            <a:off x="5466370" y="1939951"/>
            <a:ext cx="184666" cy="369332"/>
          </a:xfrm>
          <a:prstGeom prst="rect">
            <a:avLst/>
          </a:prstGeom>
          <a:noFill/>
        </p:spPr>
        <p:txBody>
          <a:bodyPr wrap="none" rtlCol="0">
            <a:spAutoFit/>
          </a:bodyPr>
          <a:lstStyle/>
          <a:p>
            <a:endParaRPr lang="en-US" dirty="0"/>
          </a:p>
        </p:txBody>
      </p:sp>
      <p:sp>
        <p:nvSpPr>
          <p:cNvPr id="8" name="Rectangle 7"/>
          <p:cNvSpPr/>
          <p:nvPr/>
        </p:nvSpPr>
        <p:spPr>
          <a:xfrm>
            <a:off x="5070593"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Century Gothic"/>
                <a:cs typeface="Century Gothic"/>
              </a:rPr>
              <a:t>a</a:t>
            </a:r>
            <a:endParaRPr lang="en-US" sz="8000" dirty="0">
              <a:solidFill>
                <a:srgbClr val="FF0000"/>
              </a:solidFill>
              <a:latin typeface="Century Gothic"/>
              <a:cs typeface="Century Gothic"/>
            </a:endParaRPr>
          </a:p>
        </p:txBody>
      </p:sp>
      <p:sp>
        <p:nvSpPr>
          <p:cNvPr id="9" name="Rectangle 8"/>
          <p:cNvSpPr/>
          <p:nvPr/>
        </p:nvSpPr>
        <p:spPr>
          <a:xfrm>
            <a:off x="7116748" y="1752258"/>
            <a:ext cx="2046155" cy="2822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latin typeface="Century Gothic"/>
                <a:cs typeface="Century Gothic"/>
              </a:rPr>
              <a:t>n</a:t>
            </a:r>
            <a:endParaRPr lang="en-US" sz="8000" dirty="0">
              <a:latin typeface="Century Gothic"/>
              <a:cs typeface="Century Gothic"/>
            </a:endParaRPr>
          </a:p>
        </p:txBody>
      </p:sp>
      <p:sp>
        <p:nvSpPr>
          <p:cNvPr id="10" name="Rounded Rectangle 9"/>
          <p:cNvSpPr/>
          <p:nvPr/>
        </p:nvSpPr>
        <p:spPr>
          <a:xfrm>
            <a:off x="3635427" y="155819"/>
            <a:ext cx="5025353"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Blend Words with /n/ n, /r/ r</a:t>
            </a:r>
            <a:endParaRPr lang="en-US" sz="2400" dirty="0">
              <a:latin typeface="Century Gothic"/>
              <a:cs typeface="Century Gothic"/>
            </a:endParaRPr>
          </a:p>
        </p:txBody>
      </p:sp>
    </p:spTree>
    <p:extLst>
      <p:ext uri="{BB962C8B-B14F-4D97-AF65-F5344CB8AC3E}">
        <p14:creationId xmlns:p14="http://schemas.microsoft.com/office/powerpoint/2010/main" val="1355232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410605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139260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98841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146248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6712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Concepts of Print</a:t>
            </a:r>
          </a:p>
        </p:txBody>
      </p:sp>
      <p:pic>
        <p:nvPicPr>
          <p:cNvPr id="3" name="Picture 2"/>
          <p:cNvPicPr>
            <a:picLocks noChangeAspect="1"/>
          </p:cNvPicPr>
          <p:nvPr/>
        </p:nvPicPr>
        <p:blipFill>
          <a:blip r:embed="rId2"/>
          <a:stretch>
            <a:fillRect/>
          </a:stretch>
        </p:blipFill>
        <p:spPr>
          <a:xfrm>
            <a:off x="1672653" y="969980"/>
            <a:ext cx="8822276" cy="5675918"/>
          </a:xfrm>
          <a:prstGeom prst="rect">
            <a:avLst/>
          </a:prstGeom>
        </p:spPr>
        <p:style>
          <a:lnRef idx="2">
            <a:schemeClr val="dk1"/>
          </a:lnRef>
          <a:fillRef idx="1">
            <a:schemeClr val="lt1"/>
          </a:fillRef>
          <a:effectRef idx="0">
            <a:schemeClr val="dk1"/>
          </a:effectRef>
          <a:fontRef idx="minor">
            <a:schemeClr val="dk1"/>
          </a:fontRef>
        </p:style>
      </p:pic>
      <p:pic>
        <p:nvPicPr>
          <p:cNvPr id="4" name="Picture 3"/>
          <p:cNvPicPr>
            <a:picLocks noChangeAspect="1"/>
          </p:cNvPicPr>
          <p:nvPr/>
        </p:nvPicPr>
        <p:blipFill>
          <a:blip r:embed="rId3"/>
          <a:stretch>
            <a:fillRect/>
          </a:stretch>
        </p:blipFill>
        <p:spPr>
          <a:xfrm>
            <a:off x="9442769" y="94079"/>
            <a:ext cx="1052160" cy="1536758"/>
          </a:xfrm>
          <a:prstGeom prst="rect">
            <a:avLst/>
          </a:prstGeom>
        </p:spPr>
        <p:style>
          <a:lnRef idx="2">
            <a:schemeClr val="dk1"/>
          </a:lnRef>
          <a:fillRef idx="1">
            <a:schemeClr val="lt1"/>
          </a:fillRef>
          <a:effectRef idx="0">
            <a:schemeClr val="dk1"/>
          </a:effectRef>
          <a:fontRef idx="minor">
            <a:schemeClr val="dk1"/>
          </a:fontRef>
        </p:style>
      </p:pic>
      <p:sp>
        <p:nvSpPr>
          <p:cNvPr id="5" name="Rectangle 4"/>
          <p:cNvSpPr/>
          <p:nvPr/>
        </p:nvSpPr>
        <p:spPr>
          <a:xfrm>
            <a:off x="1597377" y="218046"/>
            <a:ext cx="1847653" cy="9699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bg1">
                    <a:lumMod val="75000"/>
                  </a:schemeClr>
                </a:solidFill>
                <a:latin typeface="Century Gothic" panose="020B0502020202020204" pitchFamily="34" charset="0"/>
              </a:rPr>
              <a:t>When we read books, we read the left page first. After we read the left page, we read the right page.</a:t>
            </a:r>
            <a:endParaRPr lang="en-US" sz="1200" dirty="0">
              <a:solidFill>
                <a:schemeClr val="bg1">
                  <a:lumMod val="75000"/>
                </a:schemeClr>
              </a:solidFill>
              <a:latin typeface="Century Gothic" panose="020B0502020202020204" pitchFamily="34" charset="0"/>
            </a:endParaRPr>
          </a:p>
        </p:txBody>
      </p:sp>
      <p:sp>
        <p:nvSpPr>
          <p:cNvPr id="6" name="Rectangle 5"/>
          <p:cNvSpPr/>
          <p:nvPr/>
        </p:nvSpPr>
        <p:spPr>
          <a:xfrm>
            <a:off x="1597376" y="5936137"/>
            <a:ext cx="1453766" cy="8992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bg1">
                    <a:lumMod val="75000"/>
                  </a:schemeClr>
                </a:solidFill>
                <a:latin typeface="Century Gothic" panose="020B0502020202020204" pitchFamily="34" charset="0"/>
              </a:rPr>
              <a:t>We read the pages in the front of the book before the end.</a:t>
            </a:r>
            <a:endParaRPr lang="en-US" sz="1200" dirty="0">
              <a:solidFill>
                <a:schemeClr val="bg1">
                  <a:lumMod val="75000"/>
                </a:schemeClr>
              </a:solidFill>
              <a:latin typeface="Century Gothic" panose="020B0502020202020204" pitchFamily="34" charset="0"/>
            </a:endParaRPr>
          </a:p>
        </p:txBody>
      </p:sp>
      <p:sp>
        <p:nvSpPr>
          <p:cNvPr id="7" name="Rectangle 6"/>
          <p:cNvSpPr/>
          <p:nvPr/>
        </p:nvSpPr>
        <p:spPr>
          <a:xfrm>
            <a:off x="4785206" y="5825765"/>
            <a:ext cx="2121499" cy="9819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bg1">
                    <a:lumMod val="75000"/>
                  </a:schemeClr>
                </a:solidFill>
                <a:latin typeface="Century Gothic" panose="020B0502020202020204" pitchFamily="34" charset="0"/>
              </a:rPr>
              <a:t>We read the words in sentences from the left to the right and we read sentences from top to bottom on a page.</a:t>
            </a:r>
            <a:endParaRPr lang="en-US" sz="1200" dirty="0">
              <a:solidFill>
                <a:schemeClr val="bg1">
                  <a:lumMod val="75000"/>
                </a:schemeClr>
              </a:solidFill>
              <a:latin typeface="Century Gothic" panose="020B0502020202020204" pitchFamily="34" charset="0"/>
            </a:endParaRPr>
          </a:p>
        </p:txBody>
      </p:sp>
      <p:sp>
        <p:nvSpPr>
          <p:cNvPr id="8" name="Rectangle 7"/>
          <p:cNvSpPr/>
          <p:nvPr/>
        </p:nvSpPr>
        <p:spPr>
          <a:xfrm>
            <a:off x="4462232" y="823009"/>
            <a:ext cx="1453766" cy="6502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bg1">
                    <a:lumMod val="75000"/>
                  </a:schemeClr>
                </a:solidFill>
                <a:latin typeface="Century Gothic" panose="020B0502020202020204" pitchFamily="34" charset="0"/>
              </a:rPr>
              <a:t>Sentences begin with capital letters.</a:t>
            </a:r>
            <a:endParaRPr lang="en-US" sz="12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335113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129537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a:t>
            </a:r>
            <a:r>
              <a:rPr lang="en-US" sz="7000" dirty="0" err="1">
                <a:latin typeface="Century Gothic" panose="020B0502020202020204" pitchFamily="34" charset="0"/>
              </a:rPr>
              <a:t>r</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920744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874138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137777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223034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31401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24916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860645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087301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a:t>
            </a:r>
            <a:r>
              <a:rPr lang="en-US" sz="7000" dirty="0" err="1">
                <a:latin typeface="Century Gothic" panose="020B0502020202020204" pitchFamily="34" charset="0"/>
              </a:rPr>
              <a:t>r</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2339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768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Phonological Awareness</a:t>
            </a:r>
          </a:p>
          <a:p>
            <a:pPr algn="ctr"/>
            <a:r>
              <a:rPr lang="en-US" sz="2400" dirty="0">
                <a:latin typeface="Century Gothic"/>
                <a:cs typeface="Century Gothic"/>
              </a:rPr>
              <a:t>Syllable Segmentation</a:t>
            </a:r>
            <a:endParaRPr lang="en-US" sz="2400" dirty="0">
              <a:latin typeface="Century Gothic"/>
              <a:cs typeface="Century Gothic"/>
            </a:endParaRPr>
          </a:p>
        </p:txBody>
      </p:sp>
      <p:sp>
        <p:nvSpPr>
          <p:cNvPr id="3" name="TextBox 2"/>
          <p:cNvSpPr txBox="1"/>
          <p:nvPr/>
        </p:nvSpPr>
        <p:spPr>
          <a:xfrm>
            <a:off x="1839857" y="1176044"/>
            <a:ext cx="8762486" cy="3970318"/>
          </a:xfrm>
          <a:prstGeom prst="rect">
            <a:avLst/>
          </a:prstGeom>
          <a:noFill/>
        </p:spPr>
        <p:txBody>
          <a:bodyPr wrap="square" rtlCol="0">
            <a:spAutoFit/>
          </a:bodyPr>
          <a:lstStyle/>
          <a:p>
            <a:r>
              <a:rPr lang="en-US" dirty="0">
                <a:latin typeface="Century Gothic"/>
                <a:cs typeface="Century Gothic"/>
              </a:rPr>
              <a:t>Model: </a:t>
            </a:r>
          </a:p>
          <a:p>
            <a:r>
              <a:rPr lang="en-US" dirty="0">
                <a:solidFill>
                  <a:srgbClr val="D9D9D9"/>
                </a:solidFill>
                <a:latin typeface="Century Gothic"/>
                <a:cs typeface="Century Gothic"/>
              </a:rPr>
              <a:t>	</a:t>
            </a:r>
            <a:r>
              <a:rPr lang="en-US" dirty="0">
                <a:solidFill>
                  <a:srgbClr val="D9D9D9"/>
                </a:solidFill>
                <a:latin typeface="Century Gothic"/>
                <a:cs typeface="Century Gothic"/>
              </a:rPr>
              <a:t>Show children how to segment a word into syllables.</a:t>
            </a:r>
          </a:p>
          <a:p>
            <a:r>
              <a:rPr lang="en-US" dirty="0">
                <a:solidFill>
                  <a:srgbClr val="D9D9D9"/>
                </a:solidFill>
                <a:latin typeface="Century Gothic"/>
                <a:cs typeface="Century Gothic"/>
              </a:rPr>
              <a:t>	Then model how to count the syllables in a word.</a:t>
            </a:r>
          </a:p>
          <a:p>
            <a:r>
              <a:rPr lang="en-US" dirty="0">
                <a:solidFill>
                  <a:srgbClr val="D9D9D9"/>
                </a:solidFill>
                <a:latin typeface="Century Gothic"/>
                <a:cs typeface="Century Gothic"/>
              </a:rPr>
              <a:t>	</a:t>
            </a:r>
          </a:p>
          <a:p>
            <a:r>
              <a:rPr lang="en-US" dirty="0">
                <a:solidFill>
                  <a:srgbClr val="D9D9D9"/>
                </a:solidFill>
                <a:latin typeface="Century Gothic"/>
                <a:cs typeface="Century Gothic"/>
              </a:rPr>
              <a:t>	</a:t>
            </a:r>
            <a:r>
              <a:rPr lang="en-US" dirty="0">
                <a:solidFill>
                  <a:schemeClr val="bg1">
                    <a:lumMod val="85000"/>
                  </a:schemeClr>
                </a:solidFill>
                <a:latin typeface="Century Gothic"/>
                <a:cs typeface="Century Gothic"/>
              </a:rPr>
              <a:t>I am going to say a word.</a:t>
            </a:r>
          </a:p>
          <a:p>
            <a:r>
              <a:rPr lang="en-US" dirty="0">
                <a:solidFill>
                  <a:schemeClr val="bg1">
                    <a:lumMod val="85000"/>
                  </a:schemeClr>
                </a:solidFill>
                <a:latin typeface="Century Gothic"/>
                <a:cs typeface="Century Gothic"/>
              </a:rPr>
              <a:t>	</a:t>
            </a:r>
            <a:r>
              <a:rPr lang="en-US" dirty="0">
                <a:solidFill>
                  <a:schemeClr val="bg1">
                    <a:lumMod val="85000"/>
                  </a:schemeClr>
                </a:solidFill>
                <a:latin typeface="Century Gothic"/>
                <a:cs typeface="Century Gothic"/>
              </a:rPr>
              <a:t>Then I will clap the syllables, or word parts, that I hear.</a:t>
            </a:r>
          </a:p>
          <a:p>
            <a:r>
              <a:rPr lang="en-US" dirty="0">
                <a:solidFill>
                  <a:schemeClr val="bg1">
                    <a:lumMod val="85000"/>
                  </a:schemeClr>
                </a:solidFill>
                <a:latin typeface="Century Gothic"/>
                <a:cs typeface="Century Gothic"/>
              </a:rPr>
              <a:t>	</a:t>
            </a:r>
            <a:r>
              <a:rPr lang="en-US" dirty="0">
                <a:solidFill>
                  <a:schemeClr val="bg1">
                    <a:lumMod val="85000"/>
                  </a:schemeClr>
                </a:solidFill>
                <a:latin typeface="Century Gothic"/>
                <a:cs typeface="Century Gothic"/>
              </a:rPr>
              <a:t>Remember that each syllable has only one vowel sound.</a:t>
            </a:r>
          </a:p>
          <a:p>
            <a:r>
              <a:rPr lang="en-US" dirty="0">
                <a:solidFill>
                  <a:schemeClr val="bg1">
                    <a:lumMod val="85000"/>
                  </a:schemeClr>
                </a:solidFill>
                <a:latin typeface="Century Gothic"/>
                <a:cs typeface="Century Gothic"/>
              </a:rPr>
              <a:t>	</a:t>
            </a:r>
            <a:r>
              <a:rPr lang="en-US" dirty="0">
                <a:solidFill>
                  <a:schemeClr val="bg1">
                    <a:lumMod val="85000"/>
                  </a:schemeClr>
                </a:solidFill>
                <a:latin typeface="Century Gothic"/>
                <a:cs typeface="Century Gothic"/>
              </a:rPr>
              <a:t>Listen: pancake, pan (clap) cake (clap)</a:t>
            </a:r>
          </a:p>
          <a:p>
            <a:r>
              <a:rPr lang="en-US" dirty="0">
                <a:solidFill>
                  <a:schemeClr val="bg1">
                    <a:lumMod val="85000"/>
                  </a:schemeClr>
                </a:solidFill>
                <a:latin typeface="Century Gothic"/>
                <a:cs typeface="Century Gothic"/>
              </a:rPr>
              <a:t>	</a:t>
            </a:r>
            <a:r>
              <a:rPr lang="en-US" dirty="0">
                <a:solidFill>
                  <a:schemeClr val="bg1">
                    <a:lumMod val="85000"/>
                  </a:schemeClr>
                </a:solidFill>
                <a:latin typeface="Century Gothic"/>
                <a:cs typeface="Century Gothic"/>
              </a:rPr>
              <a:t>The word pancake has two syllables, or word parts.</a:t>
            </a:r>
          </a:p>
          <a:p>
            <a:r>
              <a:rPr lang="en-US" dirty="0">
                <a:solidFill>
                  <a:schemeClr val="bg1">
                    <a:lumMod val="85000"/>
                  </a:schemeClr>
                </a:solidFill>
                <a:latin typeface="Century Gothic"/>
                <a:cs typeface="Century Gothic"/>
              </a:rPr>
              <a:t>	</a:t>
            </a:r>
            <a:endParaRPr lang="en-US" dirty="0">
              <a:solidFill>
                <a:schemeClr val="bg1">
                  <a:lumMod val="85000"/>
                </a:schemeClr>
              </a:solidFill>
              <a:latin typeface="Century Gothic"/>
              <a:cs typeface="Century Gothic"/>
            </a:endParaRPr>
          </a:p>
          <a:p>
            <a:r>
              <a:rPr lang="en-US" dirty="0">
                <a:solidFill>
                  <a:srgbClr val="D9D9D9"/>
                </a:solidFill>
                <a:latin typeface="Century Gothic"/>
                <a:cs typeface="Century Gothic"/>
              </a:rPr>
              <a:t>	</a:t>
            </a:r>
            <a:r>
              <a:rPr lang="en-US" dirty="0">
                <a:solidFill>
                  <a:srgbClr val="D9D9D9"/>
                </a:solidFill>
                <a:latin typeface="Century Gothic"/>
                <a:cs typeface="Century Gothic"/>
              </a:rPr>
              <a:t>Clap the syllables with me as we say the word pancake:</a:t>
            </a:r>
          </a:p>
          <a:p>
            <a:r>
              <a:rPr lang="en-US" dirty="0">
                <a:solidFill>
                  <a:srgbClr val="D9D9D9"/>
                </a:solidFill>
                <a:latin typeface="Century Gothic"/>
                <a:cs typeface="Century Gothic"/>
              </a:rPr>
              <a:t>	</a:t>
            </a:r>
            <a:r>
              <a:rPr lang="en-US" dirty="0">
                <a:solidFill>
                  <a:srgbClr val="D9D9D9"/>
                </a:solidFill>
                <a:latin typeface="Century Gothic"/>
                <a:cs typeface="Century Gothic"/>
              </a:rPr>
              <a:t>pan (clap) cake (clap).</a:t>
            </a:r>
          </a:p>
          <a:p>
            <a:r>
              <a:rPr lang="en-US" dirty="0">
                <a:solidFill>
                  <a:srgbClr val="D9D9D9"/>
                </a:solidFill>
                <a:latin typeface="Century Gothic"/>
                <a:cs typeface="Century Gothic"/>
              </a:rPr>
              <a:t>	</a:t>
            </a:r>
            <a:r>
              <a:rPr lang="en-US" dirty="0">
                <a:solidFill>
                  <a:srgbClr val="D9D9D9"/>
                </a:solidFill>
                <a:latin typeface="Century Gothic"/>
                <a:cs typeface="Century Gothic"/>
              </a:rPr>
              <a:t>You clapped two times because pancake has two syllables.</a:t>
            </a:r>
          </a:p>
          <a:p>
            <a:endParaRPr lang="en-US" dirty="0">
              <a:solidFill>
                <a:srgbClr val="BFBFBF"/>
              </a:solidFill>
              <a:latin typeface="Century Gothic"/>
              <a:cs typeface="Century Gothic"/>
            </a:endParaRPr>
          </a:p>
        </p:txBody>
      </p:sp>
    </p:spTree>
    <p:extLst>
      <p:ext uri="{BB962C8B-B14F-4D97-AF65-F5344CB8AC3E}">
        <p14:creationId xmlns:p14="http://schemas.microsoft.com/office/powerpoint/2010/main" val="3229780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082126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981768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880138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138034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N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304236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46037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n</a:t>
            </a:r>
          </a:p>
          <a:p>
            <a:endParaRPr lang="en-US" sz="7000" dirty="0">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t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t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7304461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66084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751534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3978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768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Phonological Awareness</a:t>
            </a:r>
          </a:p>
          <a:p>
            <a:pPr algn="ctr"/>
            <a:r>
              <a:rPr lang="en-US" sz="2400" dirty="0">
                <a:latin typeface="Century Gothic"/>
                <a:cs typeface="Century Gothic"/>
              </a:rPr>
              <a:t>Syllable Segmentation</a:t>
            </a:r>
            <a:endParaRPr lang="en-US" sz="2400" dirty="0">
              <a:latin typeface="Century Gothic"/>
              <a:cs typeface="Century Gothic"/>
            </a:endParaRPr>
          </a:p>
        </p:txBody>
      </p:sp>
      <p:sp>
        <p:nvSpPr>
          <p:cNvPr id="3" name="TextBox 2"/>
          <p:cNvSpPr txBox="1"/>
          <p:nvPr/>
        </p:nvSpPr>
        <p:spPr>
          <a:xfrm>
            <a:off x="1839857" y="1176045"/>
            <a:ext cx="8762486" cy="4770537"/>
          </a:xfrm>
          <a:prstGeom prst="rect">
            <a:avLst/>
          </a:prstGeom>
          <a:noFill/>
        </p:spPr>
        <p:txBody>
          <a:bodyPr wrap="square" rtlCol="0">
            <a:spAutoFit/>
          </a:bodyPr>
          <a:lstStyle/>
          <a:p>
            <a:r>
              <a:rPr lang="en-US" dirty="0">
                <a:latin typeface="Century Gothic"/>
                <a:cs typeface="Century Gothic"/>
              </a:rPr>
              <a:t>Guided Practice: </a:t>
            </a:r>
          </a:p>
          <a:p>
            <a:r>
              <a:rPr lang="en-US" dirty="0">
                <a:solidFill>
                  <a:srgbClr val="D9D9D9"/>
                </a:solidFill>
                <a:latin typeface="Century Gothic"/>
                <a:cs typeface="Century Gothic"/>
              </a:rPr>
              <a:t>	</a:t>
            </a:r>
            <a:r>
              <a:rPr lang="en-US" dirty="0">
                <a:solidFill>
                  <a:srgbClr val="D9D9D9"/>
                </a:solidFill>
                <a:latin typeface="Century Gothic"/>
                <a:cs typeface="Century Gothic"/>
              </a:rPr>
              <a:t>Have children segment each word into syllables </a:t>
            </a:r>
          </a:p>
          <a:p>
            <a:r>
              <a:rPr lang="en-US" dirty="0">
                <a:solidFill>
                  <a:srgbClr val="D9D9D9"/>
                </a:solidFill>
                <a:latin typeface="Century Gothic"/>
                <a:cs typeface="Century Gothic"/>
              </a:rPr>
              <a:t>	</a:t>
            </a:r>
            <a:r>
              <a:rPr lang="en-US" dirty="0">
                <a:solidFill>
                  <a:srgbClr val="D9D9D9"/>
                </a:solidFill>
                <a:latin typeface="Century Gothic"/>
                <a:cs typeface="Century Gothic"/>
              </a:rPr>
              <a:t>and count the number of syllables in a word.</a:t>
            </a:r>
          </a:p>
          <a:p>
            <a:r>
              <a:rPr lang="en-US" dirty="0">
                <a:solidFill>
                  <a:srgbClr val="D9D9D9"/>
                </a:solidFill>
                <a:latin typeface="Century Gothic"/>
                <a:cs typeface="Century Gothic"/>
              </a:rPr>
              <a:t>	</a:t>
            </a:r>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r>
              <a:rPr lang="en-US" dirty="0">
                <a:solidFill>
                  <a:srgbClr val="D9D9D9"/>
                </a:solidFill>
                <a:latin typeface="Century Gothic"/>
                <a:cs typeface="Century Gothic"/>
              </a:rPr>
              <a:t>Listen to these words. Clap the syllables in each word. Count how many 	syllables you hear.</a:t>
            </a:r>
          </a:p>
          <a:p>
            <a:endParaRPr lang="en-US" dirty="0">
              <a:solidFill>
                <a:srgbClr val="D9D9D9"/>
              </a:solidFill>
              <a:latin typeface="Century Gothic"/>
              <a:cs typeface="Century Gothic"/>
            </a:endParaRPr>
          </a:p>
          <a:p>
            <a:endParaRPr lang="en-US" dirty="0">
              <a:solidFill>
                <a:srgbClr val="D9D9D9"/>
              </a:solidFill>
              <a:latin typeface="Century Gothic"/>
              <a:cs typeface="Century Gothic"/>
            </a:endParaRPr>
          </a:p>
          <a:p>
            <a:r>
              <a:rPr lang="en-US" dirty="0">
                <a:solidFill>
                  <a:srgbClr val="D9D9D9"/>
                </a:solidFill>
                <a:latin typeface="Century Gothic"/>
                <a:cs typeface="Century Gothic"/>
              </a:rPr>
              <a:t>	</a:t>
            </a:r>
            <a:r>
              <a:rPr lang="en-US" sz="2000" dirty="0">
                <a:solidFill>
                  <a:srgbClr val="D9D9D9"/>
                </a:solidFill>
                <a:latin typeface="Century Gothic"/>
                <a:cs typeface="Century Gothic"/>
              </a:rPr>
              <a:t>little			Sunday		funny			book		together</a:t>
            </a:r>
          </a:p>
          <a:p>
            <a:endParaRPr lang="en-US" sz="2000" dirty="0">
              <a:solidFill>
                <a:srgbClr val="D9D9D9"/>
              </a:solidFill>
              <a:latin typeface="Century Gothic"/>
              <a:cs typeface="Century Gothic"/>
            </a:endParaRPr>
          </a:p>
          <a:p>
            <a:r>
              <a:rPr lang="en-US" sz="2000" dirty="0">
                <a:solidFill>
                  <a:srgbClr val="D9D9D9"/>
                </a:solidFill>
                <a:latin typeface="Century Gothic"/>
                <a:cs typeface="Century Gothic"/>
              </a:rPr>
              <a:t>	running		mop			teacher		student	listen</a:t>
            </a:r>
          </a:p>
          <a:p>
            <a:endParaRPr lang="en-US" sz="2000" dirty="0">
              <a:solidFill>
                <a:srgbClr val="D9D9D9"/>
              </a:solidFill>
              <a:latin typeface="Century Gothic"/>
              <a:cs typeface="Century Gothic"/>
            </a:endParaRPr>
          </a:p>
          <a:p>
            <a:r>
              <a:rPr lang="en-US" sz="2000" dirty="0">
                <a:solidFill>
                  <a:srgbClr val="D9D9D9"/>
                </a:solidFill>
                <a:latin typeface="Century Gothic"/>
                <a:cs typeface="Century Gothic"/>
              </a:rPr>
              <a:t>	elephant		tomato		hop			rabbit		animal</a:t>
            </a:r>
            <a:endParaRPr lang="en-US" sz="2000" dirty="0">
              <a:solidFill>
                <a:srgbClr val="BFBFBF"/>
              </a:solidFill>
              <a:latin typeface="Century Gothic"/>
              <a:cs typeface="Century Gothic"/>
            </a:endParaRPr>
          </a:p>
        </p:txBody>
      </p:sp>
    </p:spTree>
    <p:extLst>
      <p:ext uri="{BB962C8B-B14F-4D97-AF65-F5344CB8AC3E}">
        <p14:creationId xmlns:p14="http://schemas.microsoft.com/office/powerpoint/2010/main" val="1964855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a:t>
            </a:r>
            <a:r>
              <a:rPr lang="en-US" sz="7000" dirty="0" err="1">
                <a:latin typeface="Century Gothic" panose="020B0502020202020204" pitchFamily="34" charset="0"/>
              </a:rPr>
              <a:t>r</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428570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564664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191962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183990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919774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3281481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739027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180089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91622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0657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endParaRPr lang="en-US" sz="2400" dirty="0">
              <a:latin typeface="Century Gothic"/>
              <a:cs typeface="Century Gothic"/>
            </a:endParaRPr>
          </a:p>
        </p:txBody>
      </p:sp>
      <p:sp>
        <p:nvSpPr>
          <p:cNvPr id="4" name="TextBox 3"/>
          <p:cNvSpPr txBox="1"/>
          <p:nvPr/>
        </p:nvSpPr>
        <p:spPr>
          <a:xfrm>
            <a:off x="8099811" y="2626144"/>
            <a:ext cx="2500990" cy="2554545"/>
          </a:xfrm>
          <a:prstGeom prst="rect">
            <a:avLst/>
          </a:prstGeom>
          <a:noFill/>
        </p:spPr>
        <p:txBody>
          <a:bodyPr wrap="square" rtlCol="0">
            <a:spAutoFit/>
          </a:bodyPr>
          <a:lstStyle/>
          <a:p>
            <a:r>
              <a:rPr lang="en-US" sz="1600" dirty="0">
                <a:solidFill>
                  <a:srgbClr val="D9D9D9"/>
                </a:solidFill>
                <a:latin typeface="Century Gothic"/>
                <a:cs typeface="Century Gothic"/>
              </a:rPr>
              <a:t>This is the nest sound spelling card. </a:t>
            </a:r>
          </a:p>
          <a:p>
            <a:r>
              <a:rPr lang="en-US" sz="1600" dirty="0">
                <a:solidFill>
                  <a:srgbClr val="D9D9D9"/>
                </a:solidFill>
                <a:latin typeface="Century Gothic"/>
                <a:cs typeface="Century Gothic"/>
              </a:rPr>
              <a:t>The sound is /n/.</a:t>
            </a:r>
          </a:p>
          <a:p>
            <a:r>
              <a:rPr lang="en-US" sz="1600" dirty="0">
                <a:solidFill>
                  <a:srgbClr val="D9D9D9"/>
                </a:solidFill>
                <a:latin typeface="Century Gothic"/>
                <a:cs typeface="Century Gothic"/>
              </a:rPr>
              <a:t>The /n/ sound is spelled with the letter n.</a:t>
            </a:r>
          </a:p>
          <a:p>
            <a:r>
              <a:rPr lang="en-US" sz="1600" dirty="0">
                <a:solidFill>
                  <a:srgbClr val="D9D9D9"/>
                </a:solidFill>
                <a:latin typeface="Century Gothic"/>
                <a:cs typeface="Century Gothic"/>
              </a:rPr>
              <a:t>Say it with me: /</a:t>
            </a:r>
            <a:r>
              <a:rPr lang="en-US" sz="1600" dirty="0" err="1">
                <a:solidFill>
                  <a:srgbClr val="D9D9D9"/>
                </a:solidFill>
                <a:latin typeface="Century Gothic"/>
                <a:cs typeface="Century Gothic"/>
              </a:rPr>
              <a:t>nnn</a:t>
            </a:r>
            <a:r>
              <a:rPr lang="en-US" sz="1600" dirty="0">
                <a:solidFill>
                  <a:srgbClr val="D9D9D9"/>
                </a:solidFill>
                <a:latin typeface="Century Gothic"/>
                <a:cs typeface="Century Gothic"/>
              </a:rPr>
              <a:t>/.</a:t>
            </a:r>
          </a:p>
          <a:p>
            <a:r>
              <a:rPr lang="en-US" sz="1600" dirty="0">
                <a:solidFill>
                  <a:srgbClr val="D9D9D9"/>
                </a:solidFill>
                <a:latin typeface="Century Gothic"/>
                <a:cs typeface="Century Gothic"/>
              </a:rPr>
              <a:t>This is the sound at the beginning of the word nest. </a:t>
            </a:r>
          </a:p>
          <a:p>
            <a:r>
              <a:rPr lang="en-US" sz="1600" dirty="0">
                <a:solidFill>
                  <a:srgbClr val="D9D9D9"/>
                </a:solidFill>
                <a:latin typeface="Century Gothic"/>
                <a:cs typeface="Century Gothic"/>
              </a:rPr>
              <a:t>Listen: /</a:t>
            </a:r>
            <a:r>
              <a:rPr lang="en-US" sz="1600" dirty="0" err="1">
                <a:solidFill>
                  <a:srgbClr val="D9D9D9"/>
                </a:solidFill>
                <a:latin typeface="Century Gothic"/>
                <a:cs typeface="Century Gothic"/>
              </a:rPr>
              <a:t>nnnest</a:t>
            </a:r>
            <a:r>
              <a:rPr lang="en-US" sz="1600" dirty="0">
                <a:solidFill>
                  <a:srgbClr val="D9D9D9"/>
                </a:solidFill>
                <a:latin typeface="Century Gothic"/>
                <a:cs typeface="Century Gothic"/>
              </a:rPr>
              <a:t>/, nest.</a:t>
            </a:r>
            <a:endParaRPr lang="en-US" sz="1600" dirty="0">
              <a:solidFill>
                <a:srgbClr val="D9D9D9"/>
              </a:solidFill>
              <a:latin typeface="Century Gothic"/>
              <a:cs typeface="Century Gothic"/>
            </a:endParaRPr>
          </a:p>
        </p:txBody>
      </p:sp>
      <p:pic>
        <p:nvPicPr>
          <p:cNvPr id="3" name="Picture 2"/>
          <p:cNvPicPr>
            <a:picLocks noChangeAspect="1"/>
          </p:cNvPicPr>
          <p:nvPr/>
        </p:nvPicPr>
        <p:blipFill>
          <a:blip r:embed="rId2"/>
          <a:stretch>
            <a:fillRect/>
          </a:stretch>
        </p:blipFill>
        <p:spPr>
          <a:xfrm>
            <a:off x="3656399" y="809861"/>
            <a:ext cx="4443412" cy="5859800"/>
          </a:xfrm>
          <a:prstGeom prst="rect">
            <a:avLst/>
          </a:prstGeom>
        </p:spPr>
      </p:pic>
    </p:spTree>
    <p:extLst>
      <p:ext uri="{BB962C8B-B14F-4D97-AF65-F5344CB8AC3E}">
        <p14:creationId xmlns:p14="http://schemas.microsoft.com/office/powerpoint/2010/main" val="42511540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98388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0849185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a:t>
            </a:r>
            <a:r>
              <a:rPr lang="en-US" sz="7000" dirty="0" err="1">
                <a:latin typeface="Century Gothic" panose="020B0502020202020204" pitchFamily="34" charset="0"/>
              </a:rPr>
              <a:t>r</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515997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823092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n</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5752329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a:t>
            </a:r>
            <a:r>
              <a:rPr lang="en-US" sz="7000" dirty="0" err="1">
                <a:latin typeface="Century Gothic" panose="020B0502020202020204" pitchFamily="34" charset="0"/>
              </a:rPr>
              <a:t>n</a:t>
            </a:r>
            <a:r>
              <a:rPr lang="en-US" sz="7000" dirty="0" err="1">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4658748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346253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t</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199120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a</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42097034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9787295"/>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a:t>
            </a:r>
            <a:r>
              <a:rPr lang="en-US" sz="7000" dirty="0">
                <a:latin typeface="Century Gothic" panose="020B0502020202020204" pitchFamily="34" charset="0"/>
              </a:rPr>
              <a:t>m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P</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 S</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m</a:t>
            </a:r>
          </a:p>
          <a:p>
            <a:endParaRPr lang="en-US" sz="7000" dirty="0">
              <a:latin typeface="Century Gothic" panose="020B0502020202020204" pitchFamily="34" charset="0"/>
            </a:endParaRPr>
          </a:p>
          <a:p>
            <a:r>
              <a:rPr lang="en-US" sz="7000" dirty="0">
                <a:latin typeface="Century Gothic" panose="020B0502020202020204" pitchFamily="34" charset="0"/>
              </a:rPr>
              <a:t>m</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r</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n</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t</a:t>
            </a:r>
            <a:r>
              <a:rPr lang="en-US" sz="7000" dirty="0">
                <a:solidFill>
                  <a:srgbClr val="FF0000"/>
                </a:solidFill>
                <a:latin typeface="Century Gothic" panose="020B0502020202020204" pitchFamily="34" charset="0"/>
              </a:rPr>
              <a:t>a</a:t>
            </a:r>
            <a:r>
              <a:rPr lang="en-US" sz="7000" dirty="0">
                <a:latin typeface="Century Gothic" panose="020B0502020202020204" pitchFamily="34" charset="0"/>
              </a:rPr>
              <a:t>p </a:t>
            </a: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289619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0305" y="196000"/>
            <a:ext cx="8553085" cy="307777"/>
          </a:xfrm>
          <a:prstGeom prst="rect">
            <a:avLst/>
          </a:prstGeom>
          <a:noFill/>
        </p:spPr>
        <p:txBody>
          <a:bodyPr wrap="square" rtlCol="0">
            <a:spAutoFit/>
          </a:bodyPr>
          <a:lstStyle/>
          <a:p>
            <a:pPr algn="ctr"/>
            <a:r>
              <a:rPr lang="en-US" sz="1400" dirty="0">
                <a:solidFill>
                  <a:srgbClr val="FF0000"/>
                </a:solidFill>
                <a:latin typeface="Century Gothic"/>
                <a:cs typeface="Century Gothic"/>
              </a:rPr>
              <a:t>Watch as I write the letter n. I will say /n/ as I write the letter several times.</a:t>
            </a:r>
            <a:endParaRPr lang="en-US" sz="1400" dirty="0">
              <a:solidFill>
                <a:srgbClr val="FF0000"/>
              </a:solidFill>
              <a:latin typeface="Century Gothic"/>
              <a:cs typeface="Century Gothic"/>
            </a:endParaRPr>
          </a:p>
        </p:txBody>
      </p:sp>
      <p:pic>
        <p:nvPicPr>
          <p:cNvPr id="2" name="Picture 1"/>
          <p:cNvPicPr>
            <a:picLocks noChangeAspect="1"/>
          </p:cNvPicPr>
          <p:nvPr/>
        </p:nvPicPr>
        <p:blipFill>
          <a:blip r:embed="rId2"/>
          <a:stretch>
            <a:fillRect/>
          </a:stretch>
        </p:blipFill>
        <p:spPr>
          <a:xfrm>
            <a:off x="1798064" y="661461"/>
            <a:ext cx="8572500" cy="6089261"/>
          </a:xfrm>
          <a:prstGeom prst="rect">
            <a:avLst/>
          </a:prstGeom>
        </p:spPr>
      </p:pic>
    </p:spTree>
    <p:extLst>
      <p:ext uri="{BB962C8B-B14F-4D97-AF65-F5344CB8AC3E}">
        <p14:creationId xmlns:p14="http://schemas.microsoft.com/office/powerpoint/2010/main" val="38210778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5478423"/>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Sam</a:t>
            </a: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0814605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7632859"/>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Sam  ran.</a:t>
            </a:r>
          </a:p>
          <a:p>
            <a:endParaRPr lang="en-US" sz="7000" dirty="0">
              <a:latin typeface="Century Gothic" panose="020B0502020202020204" pitchFamily="34" charset="0"/>
            </a:endParaRPr>
          </a:p>
          <a:p>
            <a:r>
              <a:rPr lang="en-US" sz="7000" dirty="0">
                <a:latin typeface="Century Gothic" panose="020B0502020202020204" pitchFamily="34" charset="0"/>
              </a:rPr>
              <a:t> </a:t>
            </a: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11238021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6555641"/>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Sam  ran.</a:t>
            </a:r>
          </a:p>
          <a:p>
            <a:endParaRPr lang="en-US" sz="7000" dirty="0">
              <a:latin typeface="Century Gothic" panose="020B0502020202020204" pitchFamily="34" charset="0"/>
            </a:endParaRPr>
          </a:p>
          <a:p>
            <a:r>
              <a:rPr lang="en-US" sz="7000" dirty="0">
                <a:latin typeface="Century Gothic" panose="020B0502020202020204" pitchFamily="34" charset="0"/>
              </a:rPr>
              <a:t> I</a:t>
            </a:r>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3179218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Sam  ran.</a:t>
            </a:r>
          </a:p>
          <a:p>
            <a:endParaRPr lang="en-US" sz="7000" dirty="0">
              <a:latin typeface="Century Gothic" panose="020B0502020202020204" pitchFamily="34" charset="0"/>
            </a:endParaRPr>
          </a:p>
          <a:p>
            <a:r>
              <a:rPr lang="en-US" sz="7000" dirty="0">
                <a:latin typeface="Century Gothic" panose="020B0502020202020204" pitchFamily="34" charset="0"/>
              </a:rPr>
              <a:t> I  can</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7390872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88901"/>
            <a:ext cx="8953500" cy="8710077"/>
          </a:xfrm>
          <a:prstGeom prst="rect">
            <a:avLst/>
          </a:prstGeom>
          <a:noFill/>
        </p:spPr>
        <p:txBody>
          <a:bodyPr wrap="square" rtlCol="0">
            <a:spAutoFit/>
          </a:bodyPr>
          <a:lstStyle/>
          <a:p>
            <a:endParaRPr lang="en-US" sz="7000" dirty="0">
              <a:solidFill>
                <a:srgbClr val="FF0000"/>
              </a:solidFill>
              <a:latin typeface="Century Gothic" panose="020B0502020202020204" pitchFamily="34" charset="0"/>
            </a:endParaRPr>
          </a:p>
          <a:p>
            <a:endParaRPr lang="en-US" sz="7000" dirty="0">
              <a:solidFill>
                <a:srgbClr val="FF0000"/>
              </a:solidFill>
              <a:latin typeface="Century Gothic" panose="020B0502020202020204" pitchFamily="34" charset="0"/>
            </a:endParaRPr>
          </a:p>
          <a:p>
            <a:r>
              <a:rPr lang="en-US" sz="7000" dirty="0">
                <a:solidFill>
                  <a:srgbClr val="FF0000"/>
                </a:solidFill>
                <a:latin typeface="Century Gothic" panose="020B0502020202020204" pitchFamily="34" charset="0"/>
              </a:rPr>
              <a:t> </a:t>
            </a:r>
            <a:r>
              <a:rPr lang="en-US" sz="7000" dirty="0">
                <a:latin typeface="Century Gothic" panose="020B0502020202020204" pitchFamily="34" charset="0"/>
              </a:rPr>
              <a:t>Sam  ran.</a:t>
            </a:r>
          </a:p>
          <a:p>
            <a:endParaRPr lang="en-US" sz="7000" dirty="0">
              <a:latin typeface="Century Gothic" panose="020B0502020202020204" pitchFamily="34" charset="0"/>
            </a:endParaRPr>
          </a:p>
          <a:p>
            <a:r>
              <a:rPr lang="en-US" sz="7000" dirty="0">
                <a:latin typeface="Century Gothic" panose="020B0502020202020204" pitchFamily="34" charset="0"/>
              </a:rPr>
              <a:t> I  can  nap.</a:t>
            </a:r>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a:p>
            <a:endParaRPr lang="en-US" sz="7000" dirty="0">
              <a:latin typeface="Century Gothic" panose="020B0502020202020204" pitchFamily="34" charset="0"/>
            </a:endParaRPr>
          </a:p>
        </p:txBody>
      </p:sp>
    </p:spTree>
    <p:extLst>
      <p:ext uri="{BB962C8B-B14F-4D97-AF65-F5344CB8AC3E}">
        <p14:creationId xmlns:p14="http://schemas.microsoft.com/office/powerpoint/2010/main" val="2927671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9044" y="78714"/>
            <a:ext cx="5077266" cy="670711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26874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4375597" y="2805702"/>
            <a:ext cx="32723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a</a:t>
            </a:r>
            <a:endParaRPr lang="en-US" sz="8800" dirty="0">
              <a:latin typeface="Century Gothic"/>
              <a:cs typeface="Century Gothic"/>
            </a:endParaRPr>
          </a:p>
        </p:txBody>
      </p:sp>
      <p:sp>
        <p:nvSpPr>
          <p:cNvPr id="4" name="Rectangle 3"/>
          <p:cNvSpPr/>
          <p:nvPr/>
        </p:nvSpPr>
        <p:spPr>
          <a:xfrm>
            <a:off x="4375597" y="1070133"/>
            <a:ext cx="32723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go</a:t>
            </a:r>
            <a:endParaRPr lang="en-US" sz="8800" dirty="0">
              <a:latin typeface="Century Gothic"/>
              <a:cs typeface="Century Gothic"/>
            </a:endParaRPr>
          </a:p>
        </p:txBody>
      </p:sp>
      <p:sp>
        <p:nvSpPr>
          <p:cNvPr id="6" name="TextBox 5"/>
          <p:cNvSpPr txBox="1"/>
          <p:nvPr/>
        </p:nvSpPr>
        <p:spPr>
          <a:xfrm>
            <a:off x="1648660" y="1503657"/>
            <a:ext cx="2539946" cy="1569660"/>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Read</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Point to and say the word go. </a:t>
            </a:r>
          </a:p>
          <a:p>
            <a:r>
              <a:rPr lang="en-US" sz="1600" dirty="0">
                <a:solidFill>
                  <a:schemeClr val="bg1">
                    <a:lumMod val="85000"/>
                  </a:schemeClr>
                </a:solidFill>
                <a:latin typeface="Century Gothic"/>
                <a:cs typeface="Century Gothic"/>
              </a:rPr>
              <a:t>This is the word go. </a:t>
            </a:r>
          </a:p>
          <a:p>
            <a:r>
              <a:rPr lang="en-US" sz="1600" dirty="0">
                <a:solidFill>
                  <a:schemeClr val="bg1">
                    <a:lumMod val="85000"/>
                  </a:schemeClr>
                </a:solidFill>
                <a:latin typeface="Century Gothic"/>
                <a:cs typeface="Century Gothic"/>
              </a:rPr>
              <a:t>Say it with me: go.</a:t>
            </a:r>
          </a:p>
          <a:p>
            <a:r>
              <a:rPr lang="en-US" sz="1600" dirty="0">
                <a:solidFill>
                  <a:schemeClr val="bg1">
                    <a:lumMod val="85000"/>
                  </a:schemeClr>
                </a:solidFill>
                <a:latin typeface="Century Gothic"/>
                <a:cs typeface="Century Gothic"/>
              </a:rPr>
              <a:t>We go to the store.</a:t>
            </a:r>
            <a:endParaRPr lang="en-US" sz="1600" dirty="0">
              <a:solidFill>
                <a:schemeClr val="bg1">
                  <a:lumMod val="85000"/>
                </a:schemeClr>
              </a:solidFill>
              <a:latin typeface="Century Gothic"/>
              <a:cs typeface="Century Gothic"/>
            </a:endParaRPr>
          </a:p>
        </p:txBody>
      </p:sp>
      <p:sp>
        <p:nvSpPr>
          <p:cNvPr id="7" name="TextBox 6"/>
          <p:cNvSpPr txBox="1"/>
          <p:nvPr/>
        </p:nvSpPr>
        <p:spPr>
          <a:xfrm>
            <a:off x="1715356" y="3569217"/>
            <a:ext cx="2539946" cy="1077218"/>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Spell</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The word go is spelled g-o.</a:t>
            </a:r>
          </a:p>
          <a:p>
            <a:r>
              <a:rPr lang="en-US" sz="1600" dirty="0">
                <a:solidFill>
                  <a:schemeClr val="bg1">
                    <a:lumMod val="85000"/>
                  </a:schemeClr>
                </a:solidFill>
                <a:latin typeface="Century Gothic"/>
                <a:cs typeface="Century Gothic"/>
              </a:rPr>
              <a:t>Spell it with go.</a:t>
            </a:r>
            <a:endParaRPr lang="en-US" sz="1600" dirty="0">
              <a:solidFill>
                <a:schemeClr val="bg1">
                  <a:lumMod val="85000"/>
                </a:schemeClr>
              </a:solidFill>
              <a:latin typeface="Century Gothic"/>
              <a:cs typeface="Century Gothic"/>
            </a:endParaRPr>
          </a:p>
        </p:txBody>
      </p:sp>
      <p:sp>
        <p:nvSpPr>
          <p:cNvPr id="8" name="TextBox 7"/>
          <p:cNvSpPr txBox="1"/>
          <p:nvPr/>
        </p:nvSpPr>
        <p:spPr>
          <a:xfrm>
            <a:off x="1715356" y="5272020"/>
            <a:ext cx="2539946" cy="1077218"/>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Write</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Let’s write the word in the air as we say each letter: g-o.</a:t>
            </a:r>
            <a:endParaRPr lang="en-US" sz="1600" dirty="0">
              <a:solidFill>
                <a:schemeClr val="bg1">
                  <a:lumMod val="85000"/>
                </a:schemeClr>
              </a:solidFill>
              <a:latin typeface="Century Gothic"/>
              <a:cs typeface="Century Gothic"/>
            </a:endParaRPr>
          </a:p>
        </p:txBody>
      </p:sp>
      <p:sp>
        <p:nvSpPr>
          <p:cNvPr id="9" name="TextBox 8"/>
          <p:cNvSpPr txBox="1"/>
          <p:nvPr/>
        </p:nvSpPr>
        <p:spPr>
          <a:xfrm>
            <a:off x="7889447" y="1656057"/>
            <a:ext cx="2539946" cy="1569660"/>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Read</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Point to and say the word a. </a:t>
            </a:r>
          </a:p>
          <a:p>
            <a:r>
              <a:rPr lang="en-US" sz="1600" dirty="0">
                <a:solidFill>
                  <a:schemeClr val="bg1">
                    <a:lumMod val="85000"/>
                  </a:schemeClr>
                </a:solidFill>
                <a:latin typeface="Century Gothic"/>
                <a:cs typeface="Century Gothic"/>
              </a:rPr>
              <a:t>This is the word a. </a:t>
            </a:r>
          </a:p>
          <a:p>
            <a:r>
              <a:rPr lang="en-US" sz="1600" dirty="0">
                <a:solidFill>
                  <a:schemeClr val="bg1">
                    <a:lumMod val="85000"/>
                  </a:schemeClr>
                </a:solidFill>
                <a:latin typeface="Century Gothic"/>
                <a:cs typeface="Century Gothic"/>
              </a:rPr>
              <a:t>Say it with me: a.</a:t>
            </a:r>
          </a:p>
          <a:p>
            <a:r>
              <a:rPr lang="en-US" sz="1600" dirty="0">
                <a:solidFill>
                  <a:schemeClr val="bg1">
                    <a:lumMod val="85000"/>
                  </a:schemeClr>
                </a:solidFill>
                <a:latin typeface="Century Gothic"/>
                <a:cs typeface="Century Gothic"/>
              </a:rPr>
              <a:t>He reads a book.</a:t>
            </a:r>
            <a:endParaRPr lang="en-US" sz="1600" dirty="0">
              <a:solidFill>
                <a:schemeClr val="bg1">
                  <a:lumMod val="85000"/>
                </a:schemeClr>
              </a:solidFill>
              <a:latin typeface="Century Gothic"/>
              <a:cs typeface="Century Gothic"/>
            </a:endParaRPr>
          </a:p>
        </p:txBody>
      </p:sp>
      <p:sp>
        <p:nvSpPr>
          <p:cNvPr id="10" name="TextBox 9"/>
          <p:cNvSpPr txBox="1"/>
          <p:nvPr/>
        </p:nvSpPr>
        <p:spPr>
          <a:xfrm>
            <a:off x="7889447" y="3734734"/>
            <a:ext cx="2539946" cy="830997"/>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Spell</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The word a is spelled a.</a:t>
            </a:r>
          </a:p>
          <a:p>
            <a:r>
              <a:rPr lang="en-US" sz="1600" dirty="0">
                <a:solidFill>
                  <a:schemeClr val="bg1">
                    <a:lumMod val="85000"/>
                  </a:schemeClr>
                </a:solidFill>
                <a:latin typeface="Century Gothic"/>
                <a:cs typeface="Century Gothic"/>
              </a:rPr>
              <a:t>Spell it with me.</a:t>
            </a:r>
          </a:p>
        </p:txBody>
      </p:sp>
      <p:sp>
        <p:nvSpPr>
          <p:cNvPr id="11" name="TextBox 10"/>
          <p:cNvSpPr txBox="1"/>
          <p:nvPr/>
        </p:nvSpPr>
        <p:spPr>
          <a:xfrm>
            <a:off x="7889447" y="5272020"/>
            <a:ext cx="2539946" cy="1077218"/>
          </a:xfrm>
          <a:prstGeom prst="rect">
            <a:avLst/>
          </a:prstGeom>
          <a:noFill/>
        </p:spPr>
        <p:txBody>
          <a:bodyPr wrap="square" rtlCol="0">
            <a:spAutoFit/>
          </a:bodyPr>
          <a:lstStyle/>
          <a:p>
            <a:r>
              <a:rPr lang="en-US" sz="1600" b="1" dirty="0">
                <a:solidFill>
                  <a:schemeClr val="bg1">
                    <a:lumMod val="85000"/>
                  </a:schemeClr>
                </a:solidFill>
                <a:latin typeface="Century Gothic"/>
                <a:cs typeface="Century Gothic"/>
              </a:rPr>
              <a:t>Write</a:t>
            </a:r>
            <a:r>
              <a:rPr lang="en-US" sz="1600" dirty="0">
                <a:solidFill>
                  <a:schemeClr val="bg1">
                    <a:lumMod val="85000"/>
                  </a:schemeClr>
                </a:solidFill>
                <a:latin typeface="Century Gothic"/>
                <a:cs typeface="Century Gothic"/>
              </a:rPr>
              <a:t>: </a:t>
            </a:r>
          </a:p>
          <a:p>
            <a:r>
              <a:rPr lang="en-US" sz="1600" dirty="0">
                <a:solidFill>
                  <a:schemeClr val="bg1">
                    <a:lumMod val="85000"/>
                  </a:schemeClr>
                </a:solidFill>
                <a:latin typeface="Century Gothic"/>
                <a:cs typeface="Century Gothic"/>
              </a:rPr>
              <a:t>Let’s write the word in the air as we say each letter: a.</a:t>
            </a:r>
            <a:endParaRPr lang="en-US" sz="1600" dirty="0">
              <a:solidFill>
                <a:schemeClr val="bg1">
                  <a:lumMod val="85000"/>
                </a:schemeClr>
              </a:solidFill>
              <a:latin typeface="Century Gothic"/>
              <a:cs typeface="Century Gothic"/>
            </a:endParaRPr>
          </a:p>
        </p:txBody>
      </p:sp>
      <p:sp>
        <p:nvSpPr>
          <p:cNvPr id="13" name="Rectangle 12"/>
          <p:cNvSpPr/>
          <p:nvPr/>
        </p:nvSpPr>
        <p:spPr>
          <a:xfrm>
            <a:off x="4375596" y="4570833"/>
            <a:ext cx="32723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has</a:t>
            </a:r>
            <a:endParaRPr lang="en-US" sz="8800" dirty="0">
              <a:latin typeface="Century Gothic"/>
              <a:cs typeface="Century Gothic"/>
            </a:endParaRPr>
          </a:p>
        </p:txBody>
      </p:sp>
    </p:spTree>
    <p:extLst>
      <p:ext uri="{BB962C8B-B14F-4D97-AF65-F5344CB8AC3E}">
        <p14:creationId xmlns:p14="http://schemas.microsoft.com/office/powerpoint/2010/main" val="2940440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High-Frequency Words</a:t>
            </a:r>
            <a:endParaRPr lang="en-US" sz="2400" dirty="0">
              <a:latin typeface="Century Gothic"/>
              <a:cs typeface="Century Gothic"/>
            </a:endParaRPr>
          </a:p>
        </p:txBody>
      </p:sp>
      <p:sp>
        <p:nvSpPr>
          <p:cNvPr id="3" name="Rectangle 2"/>
          <p:cNvSpPr/>
          <p:nvPr/>
        </p:nvSpPr>
        <p:spPr>
          <a:xfrm>
            <a:off x="1635726" y="280570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like</a:t>
            </a:r>
            <a:endParaRPr lang="en-US" sz="8800" dirty="0">
              <a:latin typeface="Century Gothic"/>
              <a:cs typeface="Century Gothic"/>
            </a:endParaRPr>
          </a:p>
        </p:txBody>
      </p:sp>
      <p:sp>
        <p:nvSpPr>
          <p:cNvPr id="4" name="Rectangle 3"/>
          <p:cNvSpPr/>
          <p:nvPr/>
        </p:nvSpPr>
        <p:spPr>
          <a:xfrm>
            <a:off x="1635726" y="1076526"/>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I</a:t>
            </a:r>
            <a:endParaRPr lang="en-US" sz="8800" dirty="0">
              <a:latin typeface="Century Gothic"/>
              <a:cs typeface="Century Gothic"/>
            </a:endParaRPr>
          </a:p>
        </p:txBody>
      </p:sp>
      <p:sp>
        <p:nvSpPr>
          <p:cNvPr id="13" name="Rectangle 12"/>
          <p:cNvSpPr/>
          <p:nvPr/>
        </p:nvSpPr>
        <p:spPr>
          <a:xfrm>
            <a:off x="1635726" y="4565068"/>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do</a:t>
            </a:r>
            <a:endParaRPr lang="en-US" sz="8800" dirty="0">
              <a:latin typeface="Century Gothic"/>
              <a:cs typeface="Century Gothic"/>
            </a:endParaRPr>
          </a:p>
        </p:txBody>
      </p:sp>
      <p:sp>
        <p:nvSpPr>
          <p:cNvPr id="12" name="Rectangle 11"/>
          <p:cNvSpPr/>
          <p:nvPr/>
        </p:nvSpPr>
        <p:spPr>
          <a:xfrm>
            <a:off x="4607477" y="1074933"/>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to</a:t>
            </a:r>
            <a:endParaRPr lang="en-US" sz="8800" dirty="0">
              <a:latin typeface="Century Gothic"/>
              <a:cs typeface="Century Gothic"/>
            </a:endParaRPr>
          </a:p>
        </p:txBody>
      </p:sp>
      <p:sp>
        <p:nvSpPr>
          <p:cNvPr id="14" name="Rectangle 13"/>
          <p:cNvSpPr/>
          <p:nvPr/>
        </p:nvSpPr>
        <p:spPr>
          <a:xfrm>
            <a:off x="4607477" y="282250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you</a:t>
            </a:r>
            <a:endParaRPr lang="en-US" sz="8800" dirty="0">
              <a:latin typeface="Century Gothic"/>
              <a:cs typeface="Century Gothic"/>
            </a:endParaRPr>
          </a:p>
        </p:txBody>
      </p:sp>
      <p:sp>
        <p:nvSpPr>
          <p:cNvPr id="5" name="TextBox 4"/>
          <p:cNvSpPr txBox="1"/>
          <p:nvPr/>
        </p:nvSpPr>
        <p:spPr>
          <a:xfrm>
            <a:off x="2443367" y="6427549"/>
            <a:ext cx="7495178" cy="369332"/>
          </a:xfrm>
          <a:prstGeom prst="rect">
            <a:avLst/>
          </a:prstGeom>
          <a:noFill/>
        </p:spPr>
        <p:txBody>
          <a:bodyPr wrap="square" rtlCol="0">
            <a:spAutoFit/>
          </a:bodyPr>
          <a:lstStyle/>
          <a:p>
            <a:pPr algn="ctr"/>
            <a:r>
              <a:rPr lang="en-US" dirty="0">
                <a:solidFill>
                  <a:srgbClr val="FF0000"/>
                </a:solidFill>
                <a:latin typeface="Century Gothic"/>
                <a:cs typeface="Century Gothic"/>
              </a:rPr>
              <a:t>Work in pairs to make sentences using the words.</a:t>
            </a:r>
            <a:endParaRPr lang="en-US" dirty="0">
              <a:solidFill>
                <a:srgbClr val="FF0000"/>
              </a:solidFill>
              <a:latin typeface="Century Gothic"/>
              <a:cs typeface="Century Gothic"/>
            </a:endParaRPr>
          </a:p>
        </p:txBody>
      </p:sp>
      <p:sp>
        <p:nvSpPr>
          <p:cNvPr id="9" name="Rectangle 8"/>
          <p:cNvSpPr/>
          <p:nvPr/>
        </p:nvSpPr>
        <p:spPr>
          <a:xfrm>
            <a:off x="4607477" y="4570072"/>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he</a:t>
            </a:r>
            <a:endParaRPr lang="en-US" sz="8800" dirty="0">
              <a:latin typeface="Century Gothic"/>
              <a:cs typeface="Century Gothic"/>
            </a:endParaRPr>
          </a:p>
        </p:txBody>
      </p:sp>
      <p:sp>
        <p:nvSpPr>
          <p:cNvPr id="10" name="Rectangle 9"/>
          <p:cNvSpPr/>
          <p:nvPr/>
        </p:nvSpPr>
        <p:spPr>
          <a:xfrm>
            <a:off x="7513900" y="1076526"/>
            <a:ext cx="2754023" cy="1527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a:latin typeface="Century Gothic"/>
                <a:cs typeface="Century Gothic"/>
              </a:rPr>
              <a:t>can</a:t>
            </a:r>
            <a:endParaRPr lang="en-US" sz="8800" dirty="0">
              <a:latin typeface="Century Gothic"/>
              <a:cs typeface="Century Gothic"/>
            </a:endParaRPr>
          </a:p>
        </p:txBody>
      </p:sp>
    </p:spTree>
    <p:extLst>
      <p:ext uri="{BB962C8B-B14F-4D97-AF65-F5344CB8AC3E}">
        <p14:creationId xmlns:p14="http://schemas.microsoft.com/office/powerpoint/2010/main" val="2137732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1573095" y="1643950"/>
            <a:ext cx="5657850" cy="3400425"/>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rot="5400000">
            <a:off x="4965868" y="1651600"/>
            <a:ext cx="5657852" cy="338512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002548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589299" y="1776411"/>
            <a:ext cx="5619750" cy="3305175"/>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rot="16200000">
            <a:off x="5004013" y="1662112"/>
            <a:ext cx="5629275" cy="353377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1644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483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Phonics</a:t>
            </a:r>
            <a:endParaRPr lang="en-US" sz="2400" dirty="0">
              <a:latin typeface="Century Gothic"/>
              <a:cs typeface="Century Gothic"/>
            </a:endParaRPr>
          </a:p>
        </p:txBody>
      </p:sp>
      <p:sp>
        <p:nvSpPr>
          <p:cNvPr id="4" name="TextBox 3"/>
          <p:cNvSpPr txBox="1"/>
          <p:nvPr/>
        </p:nvSpPr>
        <p:spPr>
          <a:xfrm>
            <a:off x="8099811" y="2626144"/>
            <a:ext cx="2500990" cy="2554545"/>
          </a:xfrm>
          <a:prstGeom prst="rect">
            <a:avLst/>
          </a:prstGeom>
          <a:noFill/>
        </p:spPr>
        <p:txBody>
          <a:bodyPr wrap="square" rtlCol="0">
            <a:spAutoFit/>
          </a:bodyPr>
          <a:lstStyle/>
          <a:p>
            <a:r>
              <a:rPr lang="en-US" sz="1600" dirty="0">
                <a:solidFill>
                  <a:srgbClr val="D9D9D9"/>
                </a:solidFill>
                <a:latin typeface="Century Gothic"/>
                <a:cs typeface="Century Gothic"/>
              </a:rPr>
              <a:t>This is the rose sound spelling card. </a:t>
            </a:r>
          </a:p>
          <a:p>
            <a:r>
              <a:rPr lang="en-US" sz="1600" dirty="0">
                <a:solidFill>
                  <a:srgbClr val="D9D9D9"/>
                </a:solidFill>
                <a:latin typeface="Century Gothic"/>
                <a:cs typeface="Century Gothic"/>
              </a:rPr>
              <a:t>The sound is /r/.</a:t>
            </a:r>
          </a:p>
          <a:p>
            <a:r>
              <a:rPr lang="en-US" sz="1600" dirty="0">
                <a:solidFill>
                  <a:srgbClr val="D9D9D9"/>
                </a:solidFill>
                <a:latin typeface="Century Gothic"/>
                <a:cs typeface="Century Gothic"/>
              </a:rPr>
              <a:t>The /r/ sound is spelled with the letter r.</a:t>
            </a:r>
          </a:p>
          <a:p>
            <a:r>
              <a:rPr lang="en-US" sz="1600" dirty="0">
                <a:solidFill>
                  <a:srgbClr val="D9D9D9"/>
                </a:solidFill>
                <a:latin typeface="Century Gothic"/>
                <a:cs typeface="Century Gothic"/>
              </a:rPr>
              <a:t>Say it with me: /</a:t>
            </a:r>
            <a:r>
              <a:rPr lang="en-US" sz="1600" dirty="0" err="1">
                <a:solidFill>
                  <a:srgbClr val="D9D9D9"/>
                </a:solidFill>
                <a:latin typeface="Century Gothic"/>
                <a:cs typeface="Century Gothic"/>
              </a:rPr>
              <a:t>rrr</a:t>
            </a:r>
            <a:r>
              <a:rPr lang="en-US" sz="1600" dirty="0">
                <a:solidFill>
                  <a:srgbClr val="D9D9D9"/>
                </a:solidFill>
                <a:latin typeface="Century Gothic"/>
                <a:cs typeface="Century Gothic"/>
              </a:rPr>
              <a:t>/.</a:t>
            </a:r>
          </a:p>
          <a:p>
            <a:r>
              <a:rPr lang="en-US" sz="1600" dirty="0">
                <a:solidFill>
                  <a:srgbClr val="D9D9D9"/>
                </a:solidFill>
                <a:latin typeface="Century Gothic"/>
                <a:cs typeface="Century Gothic"/>
              </a:rPr>
              <a:t>This is the sound at the beginning of the word rose. </a:t>
            </a:r>
          </a:p>
          <a:p>
            <a:r>
              <a:rPr lang="en-US" sz="1600" dirty="0">
                <a:solidFill>
                  <a:srgbClr val="D9D9D9"/>
                </a:solidFill>
                <a:latin typeface="Century Gothic"/>
                <a:cs typeface="Century Gothic"/>
              </a:rPr>
              <a:t>Listen: /</a:t>
            </a:r>
            <a:r>
              <a:rPr lang="en-US" sz="1600" dirty="0" err="1">
                <a:solidFill>
                  <a:srgbClr val="D9D9D9"/>
                </a:solidFill>
                <a:latin typeface="Century Gothic"/>
                <a:cs typeface="Century Gothic"/>
              </a:rPr>
              <a:t>rrroz</a:t>
            </a:r>
            <a:r>
              <a:rPr lang="en-US" sz="1600" dirty="0">
                <a:solidFill>
                  <a:srgbClr val="D9D9D9"/>
                </a:solidFill>
                <a:latin typeface="Century Gothic"/>
                <a:cs typeface="Century Gothic"/>
              </a:rPr>
              <a:t>/, rose.</a:t>
            </a:r>
            <a:endParaRPr lang="en-US" sz="1600" dirty="0">
              <a:solidFill>
                <a:srgbClr val="D9D9D9"/>
              </a:solidFill>
              <a:latin typeface="Century Gothic"/>
              <a:cs typeface="Century Gothic"/>
            </a:endParaRPr>
          </a:p>
        </p:txBody>
      </p:sp>
      <p:pic>
        <p:nvPicPr>
          <p:cNvPr id="5" name="Picture 4"/>
          <p:cNvPicPr>
            <a:picLocks noChangeAspect="1"/>
          </p:cNvPicPr>
          <p:nvPr/>
        </p:nvPicPr>
        <p:blipFill>
          <a:blip r:embed="rId2"/>
          <a:stretch>
            <a:fillRect/>
          </a:stretch>
        </p:blipFill>
        <p:spPr>
          <a:xfrm>
            <a:off x="3764759" y="897166"/>
            <a:ext cx="4335053" cy="5706506"/>
          </a:xfrm>
          <a:prstGeom prst="rect">
            <a:avLst/>
          </a:prstGeom>
        </p:spPr>
      </p:pic>
    </p:spTree>
    <p:extLst>
      <p:ext uri="{BB962C8B-B14F-4D97-AF65-F5344CB8AC3E}">
        <p14:creationId xmlns:p14="http://schemas.microsoft.com/office/powerpoint/2010/main" val="39937579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8888" y="1036949"/>
            <a:ext cx="8205803" cy="5445894"/>
          </a:xfrm>
          <a:prstGeom prst="rect">
            <a:avLst/>
          </a:prstGeom>
        </p:spPr>
      </p:pic>
      <p:sp>
        <p:nvSpPr>
          <p:cNvPr id="3" name="Rounded Rectangle 2"/>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Listening Comprehension</a:t>
            </a:r>
          </a:p>
        </p:txBody>
      </p:sp>
      <p:sp>
        <p:nvSpPr>
          <p:cNvPr id="4" name="Rectangle 3"/>
          <p:cNvSpPr/>
          <p:nvPr/>
        </p:nvSpPr>
        <p:spPr>
          <a:xfrm>
            <a:off x="1594121" y="5251114"/>
            <a:ext cx="2965310" cy="1425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a:cs typeface="Century Gothic"/>
              </a:rPr>
              <a:t>Informational Text:</a:t>
            </a:r>
          </a:p>
          <a:p>
            <a:pPr marL="342900" indent="-342900">
              <a:buAutoNum type="arabicPeriod"/>
            </a:pPr>
            <a:r>
              <a:rPr lang="en-US" sz="1400" dirty="0">
                <a:latin typeface="Century Gothic"/>
                <a:cs typeface="Century Gothic"/>
              </a:rPr>
              <a:t>Gives facts about real people, places, animals, or events.</a:t>
            </a:r>
          </a:p>
          <a:p>
            <a:pPr marL="342900" indent="-342900">
              <a:buAutoNum type="arabicPeriod"/>
            </a:pPr>
            <a:r>
              <a:rPr lang="en-US" sz="1400" dirty="0">
                <a:latin typeface="Century Gothic"/>
                <a:cs typeface="Century Gothic"/>
              </a:rPr>
              <a:t>Includes details that give important information</a:t>
            </a:r>
            <a:endParaRPr lang="en-US" sz="1400" dirty="0">
              <a:latin typeface="Century Gothic"/>
              <a:cs typeface="Century Gothic"/>
            </a:endParaRPr>
          </a:p>
        </p:txBody>
      </p:sp>
      <p:sp>
        <p:nvSpPr>
          <p:cNvPr id="5" name="Rectangle 4"/>
          <p:cNvSpPr/>
          <p:nvPr/>
        </p:nvSpPr>
        <p:spPr>
          <a:xfrm>
            <a:off x="5287172" y="888171"/>
            <a:ext cx="3848875" cy="506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a:cs typeface="Century Gothic"/>
              </a:rPr>
              <a:t>The title of the story can help us figure out what the story might be about.</a:t>
            </a:r>
            <a:endParaRPr lang="en-US" sz="1400" dirty="0">
              <a:latin typeface="Century Gothic"/>
              <a:cs typeface="Century Gothic"/>
            </a:endParaRPr>
          </a:p>
        </p:txBody>
      </p:sp>
      <p:sp>
        <p:nvSpPr>
          <p:cNvPr id="6" name="Cloud Callout 5"/>
          <p:cNvSpPr/>
          <p:nvPr/>
        </p:nvSpPr>
        <p:spPr>
          <a:xfrm>
            <a:off x="6521520" y="4407195"/>
            <a:ext cx="3061960" cy="1254346"/>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a:cs typeface="Century Gothic"/>
              </a:rPr>
              <a:t>I think this selection might give me information about real elephants.</a:t>
            </a:r>
            <a:endParaRPr lang="en-US" sz="1400" dirty="0">
              <a:latin typeface="Century Gothic"/>
              <a:cs typeface="Century Gothic"/>
            </a:endParaRPr>
          </a:p>
        </p:txBody>
      </p:sp>
      <p:sp>
        <p:nvSpPr>
          <p:cNvPr id="7" name="Rectangle 6"/>
          <p:cNvSpPr/>
          <p:nvPr/>
        </p:nvSpPr>
        <p:spPr>
          <a:xfrm>
            <a:off x="8293551" y="5860962"/>
            <a:ext cx="2228296" cy="903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latin typeface="Century Gothic"/>
                <a:cs typeface="Century Gothic"/>
              </a:rPr>
              <a:t>Remember to stop and ask questions as you listen to the story.</a:t>
            </a:r>
            <a:endParaRPr lang="en-US" sz="1400" dirty="0">
              <a:latin typeface="Century Gothic"/>
              <a:cs typeface="Century Gothic"/>
            </a:endParaRPr>
          </a:p>
        </p:txBody>
      </p:sp>
    </p:spTree>
    <p:extLst>
      <p:ext uri="{BB962C8B-B14F-4D97-AF65-F5344CB8AC3E}">
        <p14:creationId xmlns:p14="http://schemas.microsoft.com/office/powerpoint/2010/main" val="33043870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13 at 10.3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43" y="818049"/>
            <a:ext cx="8396291" cy="5488559"/>
          </a:xfrm>
          <a:prstGeom prst="rect">
            <a:avLst/>
          </a:prstGeom>
        </p:spPr>
      </p:pic>
      <p:sp>
        <p:nvSpPr>
          <p:cNvPr id="3" name="TextBox 2"/>
          <p:cNvSpPr txBox="1"/>
          <p:nvPr/>
        </p:nvSpPr>
        <p:spPr>
          <a:xfrm>
            <a:off x="2598036" y="79384"/>
            <a:ext cx="7016509" cy="738664"/>
          </a:xfrm>
          <a:prstGeom prst="rect">
            <a:avLst/>
          </a:prstGeom>
          <a:noFill/>
        </p:spPr>
        <p:txBody>
          <a:bodyPr wrap="square" rtlCol="0">
            <a:spAutoFit/>
          </a:bodyPr>
          <a:lstStyle/>
          <a:p>
            <a:pPr algn="ctr"/>
            <a:r>
              <a:rPr lang="en-US" sz="1400" dirty="0">
                <a:solidFill>
                  <a:srgbClr val="FF0000"/>
                </a:solidFill>
                <a:latin typeface="Century Gothic"/>
                <a:cs typeface="Century Gothic"/>
              </a:rPr>
              <a:t>Details give important information in a story. Some details can describe what something looks like or what something does.</a:t>
            </a:r>
          </a:p>
          <a:p>
            <a:pPr algn="ctr"/>
            <a:r>
              <a:rPr lang="en-US" sz="1400" dirty="0">
                <a:solidFill>
                  <a:srgbClr val="FF0000"/>
                </a:solidFill>
                <a:latin typeface="Century Gothic"/>
                <a:cs typeface="Century Gothic"/>
              </a:rPr>
              <a:t>Listen for important details about elephants as you read the selection.</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640392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524" y="352823"/>
            <a:ext cx="8493550" cy="6172908"/>
          </a:xfrm>
          <a:prstGeom prst="rect">
            <a:avLst/>
          </a:prstGeom>
        </p:spPr>
      </p:pic>
      <p:sp>
        <p:nvSpPr>
          <p:cNvPr id="3" name="Rectangle 2"/>
          <p:cNvSpPr/>
          <p:nvPr/>
        </p:nvSpPr>
        <p:spPr>
          <a:xfrm>
            <a:off x="2014195" y="820132"/>
            <a:ext cx="2611225" cy="4807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panose="020B0502020202020204" pitchFamily="34" charset="0"/>
              </a:rPr>
              <a:t>Elephants are the largest land animals.</a:t>
            </a:r>
            <a:endParaRPr lang="en-US" sz="1400" dirty="0">
              <a:latin typeface="Century Gothic" panose="020B0502020202020204" pitchFamily="34" charset="0"/>
            </a:endParaRPr>
          </a:p>
        </p:txBody>
      </p:sp>
      <p:sp>
        <p:nvSpPr>
          <p:cNvPr id="4" name="Cloud Callout 3"/>
          <p:cNvSpPr/>
          <p:nvPr/>
        </p:nvSpPr>
        <p:spPr>
          <a:xfrm>
            <a:off x="5954598" y="75413"/>
            <a:ext cx="4553146" cy="1381028"/>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rgbClr val="FF0000"/>
                </a:solidFill>
                <a:latin typeface="Century Gothic" panose="020B0502020202020204" pitchFamily="34" charset="0"/>
              </a:rPr>
              <a:t>I wonder what else I’ll learn about elephants. I’ll ask myself this question: Do elephants live alone or in groups? Then I’ll keep reading to find the answer to my question.</a:t>
            </a:r>
            <a:endParaRPr lang="en-US" sz="1200" dirty="0">
              <a:solidFill>
                <a:srgbClr val="FF0000"/>
              </a:solidFill>
              <a:latin typeface="Century Gothic" panose="020B0502020202020204" pitchFamily="34" charset="0"/>
            </a:endParaRPr>
          </a:p>
        </p:txBody>
      </p:sp>
      <p:cxnSp>
        <p:nvCxnSpPr>
          <p:cNvPr id="6" name="Straight Connector 5"/>
          <p:cNvCxnSpPr/>
          <p:nvPr/>
        </p:nvCxnSpPr>
        <p:spPr>
          <a:xfrm flipV="1">
            <a:off x="2636363" y="2149312"/>
            <a:ext cx="3388936" cy="9427"/>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2560949" y="2328421"/>
            <a:ext cx="358218"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810426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Respond to Literature</a:t>
            </a:r>
          </a:p>
        </p:txBody>
      </p:sp>
      <p:sp>
        <p:nvSpPr>
          <p:cNvPr id="3" name="Rectangle 2"/>
          <p:cNvSpPr/>
          <p:nvPr/>
        </p:nvSpPr>
        <p:spPr>
          <a:xfrm>
            <a:off x="3121207" y="911543"/>
            <a:ext cx="5710983" cy="5367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entury Gothic"/>
                <a:cs typeface="Century Gothic"/>
              </a:rPr>
              <a:t>Discuss story details with children.</a:t>
            </a:r>
          </a:p>
          <a:p>
            <a:pPr algn="ctr"/>
            <a:endParaRPr lang="en-US" dirty="0">
              <a:latin typeface="Century Gothic"/>
              <a:cs typeface="Century Gothic"/>
            </a:endParaRPr>
          </a:p>
          <a:p>
            <a:pPr algn="ctr">
              <a:lnSpc>
                <a:spcPct val="120000"/>
              </a:lnSpc>
            </a:pPr>
            <a:r>
              <a:rPr lang="en-US" sz="2400" dirty="0">
                <a:latin typeface="Century Gothic"/>
                <a:cs typeface="Century Gothic"/>
              </a:rPr>
              <a:t>Ask: </a:t>
            </a:r>
          </a:p>
          <a:p>
            <a:pPr>
              <a:lnSpc>
                <a:spcPct val="150000"/>
              </a:lnSpc>
            </a:pPr>
            <a:r>
              <a:rPr lang="en-US" sz="2400" dirty="0">
                <a:latin typeface="Century Gothic"/>
                <a:cs typeface="Century Gothic"/>
              </a:rPr>
              <a:t>Who leads a group of elephants?</a:t>
            </a:r>
          </a:p>
          <a:p>
            <a:pPr>
              <a:lnSpc>
                <a:spcPct val="150000"/>
              </a:lnSpc>
            </a:pPr>
            <a:r>
              <a:rPr lang="en-US" sz="2400" dirty="0">
                <a:latin typeface="Century Gothic"/>
                <a:cs typeface="Century Gothic"/>
              </a:rPr>
              <a:t>Why can elephants walk quietly?</a:t>
            </a:r>
          </a:p>
          <a:p>
            <a:pPr>
              <a:lnSpc>
                <a:spcPct val="150000"/>
              </a:lnSpc>
            </a:pPr>
            <a:r>
              <a:rPr lang="en-US" sz="2400" dirty="0">
                <a:latin typeface="Century Gothic"/>
                <a:cs typeface="Century Gothic"/>
              </a:rPr>
              <a:t>What sounds do elephants make?</a:t>
            </a:r>
          </a:p>
          <a:p>
            <a:pPr>
              <a:lnSpc>
                <a:spcPct val="150000"/>
              </a:lnSpc>
            </a:pPr>
            <a:r>
              <a:rPr lang="en-US" sz="2400" dirty="0">
                <a:latin typeface="Century Gothic"/>
                <a:cs typeface="Century Gothic"/>
              </a:rPr>
              <a:t>How do elephants protect their babies?</a:t>
            </a:r>
          </a:p>
          <a:p>
            <a:pPr algn="ctr">
              <a:lnSpc>
                <a:spcPct val="120000"/>
              </a:lnSpc>
            </a:pPr>
            <a:endParaRPr lang="en-US" sz="2400" dirty="0">
              <a:latin typeface="Century Gothic"/>
              <a:cs typeface="Century Gothic"/>
            </a:endParaRPr>
          </a:p>
          <a:p>
            <a:pPr algn="ctr">
              <a:lnSpc>
                <a:spcPct val="120000"/>
              </a:lnSpc>
            </a:pPr>
            <a:endParaRPr lang="en-US" dirty="0">
              <a:latin typeface="Century Gothic"/>
              <a:cs typeface="Century Gothic"/>
            </a:endParaRPr>
          </a:p>
          <a:p>
            <a:pPr algn="ctr">
              <a:lnSpc>
                <a:spcPct val="120000"/>
              </a:lnSpc>
            </a:pPr>
            <a:r>
              <a:rPr lang="en-US" dirty="0">
                <a:latin typeface="Century Gothic"/>
                <a:cs typeface="Century Gothic"/>
              </a:rPr>
              <a:t>Ask children to share what they think is the most interesting fact they learned.</a:t>
            </a:r>
            <a:endParaRPr lang="en-US" dirty="0">
              <a:latin typeface="Century Gothic"/>
              <a:cs typeface="Century Gothic"/>
            </a:endParaRPr>
          </a:p>
        </p:txBody>
      </p:sp>
    </p:spTree>
    <p:extLst>
      <p:ext uri="{BB962C8B-B14F-4D97-AF65-F5344CB8AC3E}">
        <p14:creationId xmlns:p14="http://schemas.microsoft.com/office/powerpoint/2010/main" val="3514979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Interactive Writing</a:t>
            </a:r>
          </a:p>
        </p:txBody>
      </p:sp>
      <p:sp>
        <p:nvSpPr>
          <p:cNvPr id="3" name="Rectangle 2"/>
          <p:cNvSpPr/>
          <p:nvPr/>
        </p:nvSpPr>
        <p:spPr>
          <a:xfrm>
            <a:off x="2175039" y="1492448"/>
            <a:ext cx="3693050"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r>
              <a:rPr lang="en-US" sz="2000" dirty="0">
                <a:latin typeface="Century Gothic"/>
                <a:cs typeface="Century Gothic"/>
              </a:rPr>
              <a:t>Interesting details we learned about elephants:</a:t>
            </a:r>
          </a:p>
          <a:p>
            <a:pPr algn="ctr">
              <a:lnSpc>
                <a:spcPct val="130000"/>
              </a:lnSpc>
            </a:pPr>
            <a:endParaRPr lang="en-US" sz="2000" dirty="0">
              <a:latin typeface="Century Gothic"/>
              <a:cs typeface="Century Gothic"/>
            </a:endParaRPr>
          </a:p>
          <a:p>
            <a:pPr algn="ctr">
              <a:lnSpc>
                <a:spcPct val="130000"/>
              </a:lnSpc>
            </a:pPr>
            <a:r>
              <a:rPr lang="en-US" sz="2800" dirty="0">
                <a:latin typeface="Century Gothic"/>
                <a:cs typeface="Century Gothic"/>
              </a:rPr>
              <a:t>1._______________</a:t>
            </a:r>
          </a:p>
          <a:p>
            <a:pPr algn="ctr">
              <a:lnSpc>
                <a:spcPct val="130000"/>
              </a:lnSpc>
            </a:pPr>
            <a:r>
              <a:rPr lang="en-US" sz="2800" dirty="0">
                <a:latin typeface="Century Gothic"/>
                <a:cs typeface="Century Gothic"/>
              </a:rPr>
              <a:t>2._______________</a:t>
            </a:r>
          </a:p>
          <a:p>
            <a:pPr algn="ctr">
              <a:lnSpc>
                <a:spcPct val="130000"/>
              </a:lnSpc>
            </a:pPr>
            <a:r>
              <a:rPr lang="en-US" sz="2800" dirty="0">
                <a:latin typeface="Century Gothic"/>
                <a:cs typeface="Century Gothic"/>
              </a:rPr>
              <a:t>3._______________</a:t>
            </a:r>
          </a:p>
          <a:p>
            <a:pPr algn="ctr">
              <a:lnSpc>
                <a:spcPct val="130000"/>
              </a:lnSpc>
            </a:pPr>
            <a:r>
              <a:rPr lang="en-US" sz="2800" dirty="0">
                <a:latin typeface="Century Gothic"/>
                <a:cs typeface="Century Gothic"/>
              </a:rPr>
              <a:t>4._______________</a:t>
            </a:r>
          </a:p>
          <a:p>
            <a:pPr algn="ctr">
              <a:lnSpc>
                <a:spcPct val="130000"/>
              </a:lnSpc>
            </a:pPr>
            <a:r>
              <a:rPr lang="en-US" sz="2800" dirty="0">
                <a:latin typeface="Century Gothic"/>
                <a:cs typeface="Century Gothic"/>
              </a:rPr>
              <a:t>5._______________</a:t>
            </a:r>
          </a:p>
          <a:p>
            <a:pPr algn="ctr">
              <a:lnSpc>
                <a:spcPct val="130000"/>
              </a:lnSpc>
            </a:pPr>
            <a:r>
              <a:rPr lang="en-US" sz="2800" dirty="0">
                <a:latin typeface="Century Gothic"/>
                <a:cs typeface="Century Gothic"/>
              </a:rPr>
              <a:t>6._______________</a:t>
            </a:r>
            <a:endParaRPr lang="en-US" sz="2800" dirty="0">
              <a:latin typeface="Century Gothic"/>
              <a:cs typeface="Century Gothic"/>
            </a:endParaRPr>
          </a:p>
        </p:txBody>
      </p:sp>
      <p:sp>
        <p:nvSpPr>
          <p:cNvPr id="4" name="TextBox 3"/>
          <p:cNvSpPr txBox="1"/>
          <p:nvPr/>
        </p:nvSpPr>
        <p:spPr>
          <a:xfrm>
            <a:off x="1742156" y="818053"/>
            <a:ext cx="7455264" cy="584775"/>
          </a:xfrm>
          <a:prstGeom prst="rect">
            <a:avLst/>
          </a:prstGeom>
          <a:noFill/>
        </p:spPr>
        <p:txBody>
          <a:bodyPr wrap="square" rtlCol="0">
            <a:spAutoFit/>
          </a:bodyPr>
          <a:lstStyle/>
          <a:p>
            <a:pPr algn="ctr"/>
            <a:r>
              <a:rPr lang="en-US" sz="1600" dirty="0">
                <a:solidFill>
                  <a:schemeClr val="bg1">
                    <a:lumMod val="85000"/>
                  </a:schemeClr>
                </a:solidFill>
                <a:latin typeface="Century Gothic"/>
                <a:cs typeface="Century Gothic"/>
              </a:rPr>
              <a:t>Ask children to talk about the interesting details they learned about elephants. List their ideas on chart paper.</a:t>
            </a:r>
            <a:endParaRPr lang="en-US" sz="1600" dirty="0">
              <a:solidFill>
                <a:schemeClr val="bg1">
                  <a:lumMod val="85000"/>
                </a:schemeClr>
              </a:solidFill>
              <a:latin typeface="Century Gothic"/>
              <a:cs typeface="Century Gothic"/>
            </a:endParaRPr>
          </a:p>
        </p:txBody>
      </p:sp>
      <p:sp>
        <p:nvSpPr>
          <p:cNvPr id="5" name="Rectangle 4"/>
          <p:cNvSpPr/>
          <p:nvPr/>
        </p:nvSpPr>
        <p:spPr>
          <a:xfrm>
            <a:off x="6129567" y="1492448"/>
            <a:ext cx="3693050" cy="5219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30000"/>
              </a:lnSpc>
            </a:pPr>
            <a:r>
              <a:rPr lang="en-US" sz="2800" dirty="0">
                <a:latin typeface="Century Gothic"/>
                <a:cs typeface="Century Gothic"/>
              </a:rPr>
              <a:t>In “Elephants,” I learned that an elephant has</a:t>
            </a:r>
          </a:p>
          <a:p>
            <a:pPr>
              <a:lnSpc>
                <a:spcPct val="130000"/>
              </a:lnSpc>
            </a:pPr>
            <a:r>
              <a:rPr lang="en-US" sz="2800" dirty="0">
                <a:latin typeface="Century Gothic"/>
                <a:cs typeface="Century Gothic"/>
              </a:rPr>
              <a:t>______________________________________.</a:t>
            </a:r>
          </a:p>
          <a:p>
            <a:pPr>
              <a:lnSpc>
                <a:spcPct val="130000"/>
              </a:lnSpc>
            </a:pPr>
            <a:r>
              <a:rPr lang="en-US" sz="2800" dirty="0">
                <a:latin typeface="Century Gothic"/>
                <a:cs typeface="Century Gothic"/>
              </a:rPr>
              <a:t>Elephants can</a:t>
            </a:r>
          </a:p>
          <a:p>
            <a:pPr>
              <a:lnSpc>
                <a:spcPct val="130000"/>
              </a:lnSpc>
            </a:pPr>
            <a:r>
              <a:rPr lang="en-US" sz="2800" dirty="0">
                <a:latin typeface="Century Gothic"/>
                <a:cs typeface="Century Gothic"/>
              </a:rPr>
              <a:t>______________________________________.</a:t>
            </a:r>
          </a:p>
          <a:p>
            <a:pPr>
              <a:lnSpc>
                <a:spcPct val="130000"/>
              </a:lnSpc>
            </a:pPr>
            <a:endParaRPr lang="en-US" sz="2800" dirty="0">
              <a:latin typeface="Century Gothic"/>
              <a:cs typeface="Century Gothic"/>
            </a:endParaRPr>
          </a:p>
        </p:txBody>
      </p:sp>
      <p:sp>
        <p:nvSpPr>
          <p:cNvPr id="6" name="Rounded Rectangle 5"/>
          <p:cNvSpPr/>
          <p:nvPr/>
        </p:nvSpPr>
        <p:spPr>
          <a:xfrm>
            <a:off x="9300957" y="420712"/>
            <a:ext cx="1221931" cy="9821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entury Gothic"/>
                <a:cs typeface="Century Gothic"/>
              </a:rPr>
              <a:t>Write the sentences and reread them together.</a:t>
            </a:r>
            <a:endParaRPr lang="en-US" sz="1200" dirty="0">
              <a:latin typeface="Century Gothic"/>
              <a:cs typeface="Century Gothic"/>
            </a:endParaRPr>
          </a:p>
        </p:txBody>
      </p:sp>
    </p:spTree>
    <p:extLst>
      <p:ext uri="{BB962C8B-B14F-4D97-AF65-F5344CB8AC3E}">
        <p14:creationId xmlns:p14="http://schemas.microsoft.com/office/powerpoint/2010/main" val="22556409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1" y="1778002"/>
            <a:ext cx="7400925" cy="2554545"/>
          </a:xfrm>
          <a:prstGeom prst="rect">
            <a:avLst/>
          </a:prstGeom>
          <a:noFill/>
        </p:spPr>
        <p:txBody>
          <a:bodyPr wrap="square" rtlCol="0">
            <a:spAutoFit/>
          </a:bodyPr>
          <a:lstStyle/>
          <a:p>
            <a:pPr algn="ctr"/>
            <a:r>
              <a:rPr lang="en-US" sz="8000" dirty="0">
                <a:latin typeface="Century Gothic" panose="020B0502020202020204" pitchFamily="34" charset="0"/>
              </a:rPr>
              <a:t>Start Smart</a:t>
            </a:r>
          </a:p>
          <a:p>
            <a:pPr algn="ctr"/>
            <a:r>
              <a:rPr lang="en-US" sz="8000" dirty="0">
                <a:latin typeface="Century Gothic" panose="020B0502020202020204" pitchFamily="34" charset="0"/>
              </a:rPr>
              <a:t>Day 5 </a:t>
            </a:r>
          </a:p>
        </p:txBody>
      </p:sp>
    </p:spTree>
    <p:extLst>
      <p:ext uri="{BB962C8B-B14F-4D97-AF65-F5344CB8AC3E}">
        <p14:creationId xmlns:p14="http://schemas.microsoft.com/office/powerpoint/2010/main" val="32576653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511" y="1729281"/>
            <a:ext cx="8931473" cy="3973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200000"/>
              </a:lnSpc>
            </a:pPr>
            <a:r>
              <a:rPr lang="en-US" sz="4400" dirty="0">
                <a:latin typeface="Century Gothic"/>
                <a:cs typeface="Century Gothic"/>
              </a:rPr>
              <a:t>You and I read two stories.</a:t>
            </a:r>
          </a:p>
          <a:p>
            <a:pPr>
              <a:lnSpc>
                <a:spcPct val="200000"/>
              </a:lnSpc>
            </a:pPr>
            <a:r>
              <a:rPr lang="en-US" sz="4400" dirty="0">
                <a:latin typeface="Century Gothic"/>
                <a:cs typeface="Century Gothic"/>
              </a:rPr>
              <a:t>Which story did you like better?</a:t>
            </a:r>
          </a:p>
          <a:p>
            <a:pPr>
              <a:lnSpc>
                <a:spcPct val="200000"/>
              </a:lnSpc>
            </a:pPr>
            <a:r>
              <a:rPr lang="en-US" sz="4400" dirty="0">
                <a:latin typeface="Century Gothic"/>
                <a:cs typeface="Century Gothic"/>
              </a:rPr>
              <a:t>Why did you like the story?</a:t>
            </a:r>
            <a:endParaRPr lang="en-US" sz="4400" dirty="0">
              <a:latin typeface="Century Gothic"/>
              <a:cs typeface="Century Gothic"/>
            </a:endParaRPr>
          </a:p>
        </p:txBody>
      </p:sp>
      <p:sp>
        <p:nvSpPr>
          <p:cNvPr id="4" name="TextBox 3"/>
          <p:cNvSpPr txBox="1"/>
          <p:nvPr/>
        </p:nvSpPr>
        <p:spPr>
          <a:xfrm>
            <a:off x="2330388" y="109094"/>
            <a:ext cx="7549717" cy="830997"/>
          </a:xfrm>
          <a:prstGeom prst="rect">
            <a:avLst/>
          </a:prstGeom>
          <a:noFill/>
        </p:spPr>
        <p:txBody>
          <a:bodyPr wrap="square" rtlCol="0">
            <a:spAutoFit/>
          </a:bodyPr>
          <a:lstStyle/>
          <a:p>
            <a:pPr algn="ctr"/>
            <a:r>
              <a:rPr lang="en-US" sz="1200" dirty="0">
                <a:solidFill>
                  <a:schemeClr val="bg1">
                    <a:lumMod val="75000"/>
                  </a:schemeClr>
                </a:solidFill>
                <a:latin typeface="Century Gothic"/>
                <a:cs typeface="Century Gothic"/>
              </a:rPr>
              <a:t>Track the print as you read the Daily Warm-up.</a:t>
            </a:r>
          </a:p>
          <a:p>
            <a:pPr algn="ctr"/>
            <a:r>
              <a:rPr lang="en-US" sz="1200" dirty="0">
                <a:solidFill>
                  <a:schemeClr val="bg1">
                    <a:lumMod val="75000"/>
                  </a:schemeClr>
                </a:solidFill>
                <a:latin typeface="Century Gothic"/>
                <a:cs typeface="Century Gothic"/>
              </a:rPr>
              <a:t>Invite children to chime in.</a:t>
            </a:r>
          </a:p>
          <a:p>
            <a:pPr algn="ctr"/>
            <a:r>
              <a:rPr lang="en-US" sz="1200" dirty="0">
                <a:solidFill>
                  <a:schemeClr val="bg1">
                    <a:lumMod val="75000"/>
                  </a:schemeClr>
                </a:solidFill>
                <a:latin typeface="Century Gothic"/>
                <a:cs typeface="Century Gothic"/>
              </a:rPr>
              <a:t>Remind children that this week they read “The Three Billy Goats Gruff” and “Elephants”</a:t>
            </a:r>
          </a:p>
          <a:p>
            <a:pPr algn="ctr"/>
            <a:endParaRPr lang="en-US" sz="1200" dirty="0">
              <a:solidFill>
                <a:schemeClr val="bg1">
                  <a:lumMod val="75000"/>
                </a:schemeClr>
              </a:solidFill>
              <a:latin typeface="Century Gothic"/>
              <a:cs typeface="Century Gothic"/>
            </a:endParaRPr>
          </a:p>
        </p:txBody>
      </p:sp>
      <p:sp>
        <p:nvSpPr>
          <p:cNvPr id="5" name="TextBox 4"/>
          <p:cNvSpPr txBox="1"/>
          <p:nvPr/>
        </p:nvSpPr>
        <p:spPr>
          <a:xfrm>
            <a:off x="1861107" y="6152722"/>
            <a:ext cx="8709877" cy="338554"/>
          </a:xfrm>
          <a:prstGeom prst="rect">
            <a:avLst/>
          </a:prstGeom>
          <a:noFill/>
        </p:spPr>
        <p:txBody>
          <a:bodyPr wrap="square" rtlCol="0">
            <a:spAutoFit/>
          </a:bodyPr>
          <a:lstStyle/>
          <a:p>
            <a:pPr algn="ctr"/>
            <a:r>
              <a:rPr lang="en-US" sz="1600" dirty="0">
                <a:solidFill>
                  <a:srgbClr val="FF0000"/>
                </a:solidFill>
                <a:latin typeface="Century Gothic"/>
                <a:cs typeface="Century Gothic"/>
              </a:rPr>
              <a:t>Have partners discuss which story they liked better and why.</a:t>
            </a:r>
            <a:endParaRPr lang="en-US" sz="1600" dirty="0">
              <a:solidFill>
                <a:srgbClr val="FF0000"/>
              </a:solidFill>
              <a:latin typeface="Century Gothic"/>
              <a:cs typeface="Century Gothic"/>
            </a:endParaRPr>
          </a:p>
        </p:txBody>
      </p:sp>
      <p:sp>
        <p:nvSpPr>
          <p:cNvPr id="3" name="Rectangle 2"/>
          <p:cNvSpPr/>
          <p:nvPr/>
        </p:nvSpPr>
        <p:spPr>
          <a:xfrm>
            <a:off x="8239817" y="1201918"/>
            <a:ext cx="2055044" cy="707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Circle the period.</a:t>
            </a:r>
          </a:p>
          <a:p>
            <a:pPr algn="ctr"/>
            <a:r>
              <a:rPr lang="en-US" sz="1000" dirty="0">
                <a:solidFill>
                  <a:schemeClr val="bg1">
                    <a:lumMod val="85000"/>
                  </a:schemeClr>
                </a:solidFill>
                <a:latin typeface="Century Gothic" panose="020B0502020202020204" pitchFamily="34" charset="0"/>
              </a:rPr>
              <a:t>Explain that telling sentences end with a period.</a:t>
            </a:r>
            <a:endParaRPr lang="en-US" sz="1000" dirty="0">
              <a:solidFill>
                <a:schemeClr val="bg1">
                  <a:lumMod val="85000"/>
                </a:schemeClr>
              </a:solidFill>
              <a:latin typeface="Century Gothic" panose="020B0502020202020204" pitchFamily="34" charset="0"/>
            </a:endParaRPr>
          </a:p>
        </p:txBody>
      </p:sp>
      <p:sp>
        <p:nvSpPr>
          <p:cNvPr id="6" name="Rectangle 5"/>
          <p:cNvSpPr/>
          <p:nvPr/>
        </p:nvSpPr>
        <p:spPr>
          <a:xfrm>
            <a:off x="1945947" y="1218181"/>
            <a:ext cx="2198704" cy="707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How many words are in the first sentence?</a:t>
            </a:r>
            <a:r>
              <a:rPr lang="en-US" sz="1000" dirty="0">
                <a:solidFill>
                  <a:schemeClr val="bg1">
                    <a:lumMod val="85000"/>
                  </a:schemeClr>
                </a:solidFill>
                <a:latin typeface="Century Gothic" panose="020B0502020202020204" pitchFamily="34" charset="0"/>
              </a:rPr>
              <a:t>.</a:t>
            </a:r>
            <a:endParaRPr lang="en-US" sz="1000" dirty="0">
              <a:solidFill>
                <a:schemeClr val="bg1">
                  <a:lumMod val="85000"/>
                </a:schemeClr>
              </a:solidFill>
              <a:latin typeface="Century Gothic" panose="020B0502020202020204" pitchFamily="34" charset="0"/>
            </a:endParaRPr>
          </a:p>
        </p:txBody>
      </p:sp>
      <p:sp>
        <p:nvSpPr>
          <p:cNvPr id="8" name="Rectangle 7"/>
          <p:cNvSpPr/>
          <p:nvPr/>
        </p:nvSpPr>
        <p:spPr>
          <a:xfrm>
            <a:off x="4684572" y="1101028"/>
            <a:ext cx="2930482" cy="8578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Circle the word I in the first sentence and have children read the word aloud. </a:t>
            </a:r>
          </a:p>
          <a:p>
            <a:pPr algn="ctr"/>
            <a:r>
              <a:rPr lang="en-US" sz="1000" dirty="0">
                <a:solidFill>
                  <a:schemeClr val="bg1">
                    <a:lumMod val="85000"/>
                  </a:schemeClr>
                </a:solidFill>
                <a:latin typeface="Century Gothic" panose="020B0502020202020204" pitchFamily="34" charset="0"/>
              </a:rPr>
              <a:t>Point out the word I is always capitalized.</a:t>
            </a:r>
            <a:endParaRPr lang="en-US" sz="1000" dirty="0">
              <a:solidFill>
                <a:schemeClr val="bg1">
                  <a:lumMod val="85000"/>
                </a:schemeClr>
              </a:solidFill>
              <a:latin typeface="Century Gothic" panose="020B0502020202020204" pitchFamily="34" charset="0"/>
            </a:endParaRPr>
          </a:p>
        </p:txBody>
      </p:sp>
    </p:spTree>
    <p:extLst>
      <p:ext uri="{BB962C8B-B14F-4D97-AF65-F5344CB8AC3E}">
        <p14:creationId xmlns:p14="http://schemas.microsoft.com/office/powerpoint/2010/main" val="11348639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94079"/>
            <a:ext cx="4355306" cy="6271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Concepts of Print</a:t>
            </a:r>
          </a:p>
        </p:txBody>
      </p:sp>
      <p:sp>
        <p:nvSpPr>
          <p:cNvPr id="6" name="Rectangle 5"/>
          <p:cNvSpPr/>
          <p:nvPr/>
        </p:nvSpPr>
        <p:spPr>
          <a:xfrm>
            <a:off x="3397466" y="5439266"/>
            <a:ext cx="2019375" cy="547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Which cover is this?</a:t>
            </a:r>
            <a:endParaRPr lang="en-US" sz="1400" dirty="0">
              <a:solidFill>
                <a:srgbClr val="FF0000"/>
              </a:solidFill>
              <a:latin typeface="Century Gothic" panose="020B0502020202020204" pitchFamily="34" charset="0"/>
            </a:endParaRPr>
          </a:p>
        </p:txBody>
      </p:sp>
      <p:sp>
        <p:nvSpPr>
          <p:cNvPr id="7" name="Rectangle 6"/>
          <p:cNvSpPr/>
          <p:nvPr/>
        </p:nvSpPr>
        <p:spPr>
          <a:xfrm>
            <a:off x="3295342" y="1050878"/>
            <a:ext cx="2121499" cy="410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entury Gothic" panose="020B0502020202020204" pitchFamily="34" charset="0"/>
              </a:rPr>
              <a:t>Front Cover</a:t>
            </a:r>
            <a:endParaRPr lang="en-US" sz="1600" dirty="0">
              <a:solidFill>
                <a:schemeClr val="tx1"/>
              </a:solidFill>
              <a:latin typeface="Century Gothic" panose="020B0502020202020204" pitchFamily="34" charset="0"/>
            </a:endParaRPr>
          </a:p>
        </p:txBody>
      </p:sp>
      <p:pic>
        <p:nvPicPr>
          <p:cNvPr id="9" name="Picture 8"/>
          <p:cNvPicPr>
            <a:picLocks noChangeAspect="1"/>
          </p:cNvPicPr>
          <p:nvPr/>
        </p:nvPicPr>
        <p:blipFill>
          <a:blip r:embed="rId2"/>
          <a:stretch>
            <a:fillRect/>
          </a:stretch>
        </p:blipFill>
        <p:spPr>
          <a:xfrm>
            <a:off x="2476108" y="1587953"/>
            <a:ext cx="3759969" cy="3630315"/>
          </a:xfrm>
          <a:prstGeom prst="rect">
            <a:avLst/>
          </a:prstGeom>
        </p:spPr>
      </p:pic>
      <p:pic>
        <p:nvPicPr>
          <p:cNvPr id="10" name="Picture 9"/>
          <p:cNvPicPr>
            <a:picLocks noChangeAspect="1"/>
          </p:cNvPicPr>
          <p:nvPr/>
        </p:nvPicPr>
        <p:blipFill>
          <a:blip r:embed="rId3"/>
          <a:stretch>
            <a:fillRect/>
          </a:stretch>
        </p:blipFill>
        <p:spPr>
          <a:xfrm>
            <a:off x="6450242" y="1900529"/>
            <a:ext cx="3623871" cy="3005161"/>
          </a:xfrm>
          <a:prstGeom prst="rect">
            <a:avLst/>
          </a:prstGeom>
        </p:spPr>
        <p:style>
          <a:lnRef idx="2">
            <a:schemeClr val="dk1"/>
          </a:lnRef>
          <a:fillRef idx="1">
            <a:schemeClr val="lt1"/>
          </a:fillRef>
          <a:effectRef idx="0">
            <a:schemeClr val="dk1"/>
          </a:effectRef>
          <a:fontRef idx="minor">
            <a:schemeClr val="dk1"/>
          </a:fontRef>
        </p:style>
      </p:pic>
      <p:sp>
        <p:nvSpPr>
          <p:cNvPr id="11" name="Rectangle 10"/>
          <p:cNvSpPr/>
          <p:nvPr/>
        </p:nvSpPr>
        <p:spPr>
          <a:xfrm>
            <a:off x="7201427" y="1047525"/>
            <a:ext cx="2121499" cy="410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entury Gothic" panose="020B0502020202020204" pitchFamily="34" charset="0"/>
              </a:rPr>
              <a:t>Back Cover</a:t>
            </a:r>
            <a:endParaRPr lang="en-US" sz="1600" dirty="0">
              <a:solidFill>
                <a:schemeClr val="tx1"/>
              </a:solidFill>
              <a:latin typeface="Century Gothic" panose="020B0502020202020204" pitchFamily="34" charset="0"/>
            </a:endParaRPr>
          </a:p>
        </p:txBody>
      </p:sp>
      <p:sp>
        <p:nvSpPr>
          <p:cNvPr id="12" name="Rectangle 11"/>
          <p:cNvSpPr/>
          <p:nvPr/>
        </p:nvSpPr>
        <p:spPr>
          <a:xfrm>
            <a:off x="7252488" y="5439265"/>
            <a:ext cx="2019375" cy="547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latin typeface="Century Gothic" panose="020B0502020202020204" pitchFamily="34" charset="0"/>
              </a:rPr>
              <a:t>Which cover is this?</a:t>
            </a:r>
            <a:endParaRPr lang="en-US" sz="1400" dirty="0">
              <a:solidFill>
                <a:srgbClr val="FF0000"/>
              </a:solidFill>
              <a:latin typeface="Century Gothic" panose="020B0502020202020204" pitchFamily="34" charset="0"/>
            </a:endParaRPr>
          </a:p>
        </p:txBody>
      </p:sp>
      <p:sp>
        <p:nvSpPr>
          <p:cNvPr id="14" name="TextBox 13"/>
          <p:cNvSpPr txBox="1"/>
          <p:nvPr/>
        </p:nvSpPr>
        <p:spPr>
          <a:xfrm>
            <a:off x="2045862" y="6335910"/>
            <a:ext cx="8380429" cy="369332"/>
          </a:xfrm>
          <a:prstGeom prst="rect">
            <a:avLst/>
          </a:prstGeom>
          <a:noFill/>
        </p:spPr>
        <p:txBody>
          <a:bodyPr wrap="square" rtlCol="0">
            <a:spAutoFit/>
          </a:bodyPr>
          <a:lstStyle/>
          <a:p>
            <a:r>
              <a:rPr lang="en-US" dirty="0">
                <a:latin typeface="Century Gothic" panose="020B0502020202020204" pitchFamily="34" charset="0"/>
              </a:rPr>
              <a:t>Use other books to ask which is the front cover and which is the back.</a:t>
            </a:r>
            <a:endParaRPr lang="en-US" dirty="0">
              <a:latin typeface="Century Gothic" panose="020B0502020202020204" pitchFamily="34" charset="0"/>
            </a:endParaRPr>
          </a:p>
        </p:txBody>
      </p:sp>
    </p:spTree>
    <p:extLst>
      <p:ext uri="{BB962C8B-B14F-4D97-AF65-F5344CB8AC3E}">
        <p14:creationId xmlns:p14="http://schemas.microsoft.com/office/powerpoint/2010/main" val="39475140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768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Phonological Awareness</a:t>
            </a:r>
          </a:p>
          <a:p>
            <a:pPr algn="ctr"/>
            <a:r>
              <a:rPr lang="en-US" sz="2400" dirty="0">
                <a:latin typeface="Century Gothic"/>
                <a:cs typeface="Century Gothic"/>
              </a:rPr>
              <a:t>Rhyme</a:t>
            </a:r>
          </a:p>
        </p:txBody>
      </p:sp>
      <p:sp>
        <p:nvSpPr>
          <p:cNvPr id="3" name="TextBox 2"/>
          <p:cNvSpPr txBox="1"/>
          <p:nvPr/>
        </p:nvSpPr>
        <p:spPr>
          <a:xfrm>
            <a:off x="1721632" y="742411"/>
            <a:ext cx="8946368" cy="1631216"/>
          </a:xfrm>
          <a:prstGeom prst="rect">
            <a:avLst/>
          </a:prstGeom>
          <a:noFill/>
        </p:spPr>
        <p:txBody>
          <a:bodyPr wrap="square" rtlCol="0">
            <a:spAutoFit/>
          </a:bodyPr>
          <a:lstStyle/>
          <a:p>
            <a:r>
              <a:rPr lang="en-US" dirty="0">
                <a:latin typeface="Century Gothic"/>
                <a:cs typeface="Century Gothic"/>
              </a:rPr>
              <a:t>Model: </a:t>
            </a:r>
          </a:p>
          <a:p>
            <a:r>
              <a:rPr lang="en-US" dirty="0">
                <a:solidFill>
                  <a:srgbClr val="D9D9D9"/>
                </a:solidFill>
                <a:latin typeface="Century Gothic"/>
                <a:cs typeface="Century Gothic"/>
              </a:rPr>
              <a:t>	</a:t>
            </a:r>
            <a:r>
              <a:rPr lang="en-US" sz="1600" dirty="0">
                <a:solidFill>
                  <a:srgbClr val="D9D9D9"/>
                </a:solidFill>
                <a:latin typeface="Century Gothic"/>
                <a:cs typeface="Century Gothic"/>
              </a:rPr>
              <a:t>Look at these two photo cards.</a:t>
            </a:r>
          </a:p>
          <a:p>
            <a:r>
              <a:rPr lang="en-US" sz="1600" dirty="0">
                <a:solidFill>
                  <a:srgbClr val="D9D9D9"/>
                </a:solidFill>
                <a:latin typeface="Century Gothic"/>
                <a:cs typeface="Century Gothic"/>
              </a:rPr>
              <a:t>	I will say the name of each card, then you will repeat the name: man, fan.</a:t>
            </a:r>
          </a:p>
          <a:p>
            <a:r>
              <a:rPr lang="en-US" sz="1600" dirty="0">
                <a:solidFill>
                  <a:srgbClr val="D9D9D9"/>
                </a:solidFill>
                <a:latin typeface="Century Gothic"/>
                <a:cs typeface="Century Gothic"/>
              </a:rPr>
              <a:t>	</a:t>
            </a:r>
            <a:r>
              <a:rPr lang="en-US" sz="1600" dirty="0">
                <a:solidFill>
                  <a:srgbClr val="D9D9D9"/>
                </a:solidFill>
                <a:latin typeface="Century Gothic"/>
                <a:cs typeface="Century Gothic"/>
              </a:rPr>
              <a:t>The word man and fan rhyme because they both end in /an/. Listen: /m/ 	/an/, 	man; /f/ /an/, fan. Both man and fan end in /an/. They rhyme.</a:t>
            </a:r>
          </a:p>
          <a:p>
            <a:r>
              <a:rPr lang="en-US" sz="1600" dirty="0">
                <a:solidFill>
                  <a:srgbClr val="D9D9D9"/>
                </a:solidFill>
                <a:latin typeface="Century Gothic"/>
                <a:cs typeface="Century Gothic"/>
              </a:rPr>
              <a:t>	Rhyming words end in the same sounds.</a:t>
            </a:r>
            <a:endParaRPr lang="en-US" sz="1600" dirty="0">
              <a:solidFill>
                <a:srgbClr val="BFBFBF"/>
              </a:solidFill>
              <a:latin typeface="Century Gothic"/>
              <a:cs typeface="Century Gothic"/>
            </a:endParaRPr>
          </a:p>
        </p:txBody>
      </p:sp>
      <p:pic>
        <p:nvPicPr>
          <p:cNvPr id="4" name="Picture 3"/>
          <p:cNvPicPr>
            <a:picLocks noChangeAspect="1"/>
          </p:cNvPicPr>
          <p:nvPr/>
        </p:nvPicPr>
        <p:blipFill>
          <a:blip r:embed="rId2"/>
          <a:stretch>
            <a:fillRect/>
          </a:stretch>
        </p:blipFill>
        <p:spPr>
          <a:xfrm>
            <a:off x="6129159" y="2669210"/>
            <a:ext cx="3048000" cy="3838575"/>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stretch>
            <a:fillRect/>
          </a:stretch>
        </p:blipFill>
        <p:spPr>
          <a:xfrm>
            <a:off x="2762250" y="2669210"/>
            <a:ext cx="3009900" cy="38576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155414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6835" y="155819"/>
            <a:ext cx="4355306" cy="768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Century Gothic"/>
                <a:cs typeface="Century Gothic"/>
              </a:rPr>
              <a:t>Phonological Awareness</a:t>
            </a:r>
          </a:p>
          <a:p>
            <a:pPr algn="ctr"/>
            <a:r>
              <a:rPr lang="en-US" sz="2400" dirty="0">
                <a:latin typeface="Century Gothic"/>
                <a:cs typeface="Century Gothic"/>
              </a:rPr>
              <a:t>Rhyme</a:t>
            </a:r>
          </a:p>
        </p:txBody>
      </p:sp>
      <p:sp>
        <p:nvSpPr>
          <p:cNvPr id="3" name="TextBox 2"/>
          <p:cNvSpPr txBox="1"/>
          <p:nvPr/>
        </p:nvSpPr>
        <p:spPr>
          <a:xfrm>
            <a:off x="1721632" y="742411"/>
            <a:ext cx="8946368" cy="1631216"/>
          </a:xfrm>
          <a:prstGeom prst="rect">
            <a:avLst/>
          </a:prstGeom>
          <a:noFill/>
        </p:spPr>
        <p:txBody>
          <a:bodyPr wrap="square" rtlCol="0">
            <a:spAutoFit/>
          </a:bodyPr>
          <a:lstStyle/>
          <a:p>
            <a:r>
              <a:rPr lang="en-US" dirty="0">
                <a:latin typeface="Century Gothic"/>
                <a:cs typeface="Century Gothic"/>
              </a:rPr>
              <a:t>Model: </a:t>
            </a:r>
          </a:p>
          <a:p>
            <a:r>
              <a:rPr lang="en-US" dirty="0">
                <a:solidFill>
                  <a:srgbClr val="D9D9D9"/>
                </a:solidFill>
                <a:latin typeface="Century Gothic"/>
                <a:cs typeface="Century Gothic"/>
              </a:rPr>
              <a:t>	</a:t>
            </a:r>
            <a:r>
              <a:rPr lang="en-US" sz="1600" dirty="0">
                <a:solidFill>
                  <a:srgbClr val="D9D9D9"/>
                </a:solidFill>
                <a:latin typeface="Century Gothic"/>
                <a:cs typeface="Century Gothic"/>
              </a:rPr>
              <a:t>Now I will try to make other words that rhyme with man and fan. To do so, I need to 	think of other words that end in /an/. </a:t>
            </a:r>
          </a:p>
          <a:p>
            <a:r>
              <a:rPr lang="en-US" sz="1600" dirty="0">
                <a:solidFill>
                  <a:srgbClr val="D9D9D9"/>
                </a:solidFill>
                <a:latin typeface="Century Gothic"/>
                <a:cs typeface="Century Gothic"/>
              </a:rPr>
              <a:t>	</a:t>
            </a:r>
            <a:r>
              <a:rPr lang="en-US" sz="1600" dirty="0">
                <a:solidFill>
                  <a:srgbClr val="D9D9D9"/>
                </a:solidFill>
                <a:latin typeface="Century Gothic"/>
                <a:cs typeface="Century Gothic"/>
              </a:rPr>
              <a:t>	Listen as I try one: ran, /</a:t>
            </a:r>
            <a:r>
              <a:rPr lang="en-US" sz="1600" dirty="0" err="1">
                <a:solidFill>
                  <a:srgbClr val="D9D9D9"/>
                </a:solidFill>
                <a:latin typeface="Century Gothic"/>
                <a:cs typeface="Century Gothic"/>
              </a:rPr>
              <a:t>rrr</a:t>
            </a:r>
            <a:r>
              <a:rPr lang="en-US" sz="1600" dirty="0">
                <a:solidFill>
                  <a:srgbClr val="D9D9D9"/>
                </a:solidFill>
                <a:latin typeface="Century Gothic"/>
                <a:cs typeface="Century Gothic"/>
              </a:rPr>
              <a:t>/ /an/.</a:t>
            </a:r>
          </a:p>
          <a:p>
            <a:r>
              <a:rPr lang="en-US" sz="1600" dirty="0">
                <a:solidFill>
                  <a:srgbClr val="D9D9D9"/>
                </a:solidFill>
                <a:latin typeface="Century Gothic"/>
                <a:cs typeface="Century Gothic"/>
              </a:rPr>
              <a:t>	</a:t>
            </a:r>
            <a:r>
              <a:rPr lang="en-US" sz="1600" dirty="0">
                <a:solidFill>
                  <a:srgbClr val="D9D9D9"/>
                </a:solidFill>
                <a:latin typeface="Century Gothic"/>
                <a:cs typeface="Century Gothic"/>
              </a:rPr>
              <a:t>	The word ran rhymes with man and fan because it also ends in /an/:</a:t>
            </a:r>
          </a:p>
          <a:p>
            <a:r>
              <a:rPr lang="en-US" sz="1600" dirty="0">
                <a:solidFill>
                  <a:srgbClr val="D9D9D9"/>
                </a:solidFill>
                <a:latin typeface="Century Gothic"/>
                <a:cs typeface="Century Gothic"/>
              </a:rPr>
              <a:t>	</a:t>
            </a:r>
            <a:r>
              <a:rPr lang="en-US" sz="1600" dirty="0">
                <a:solidFill>
                  <a:srgbClr val="D9D9D9"/>
                </a:solidFill>
                <a:latin typeface="Century Gothic"/>
                <a:cs typeface="Century Gothic"/>
              </a:rPr>
              <a:t>			                                ran, fan, man</a:t>
            </a:r>
            <a:endParaRPr lang="en-US" sz="1600" dirty="0">
              <a:solidFill>
                <a:srgbClr val="BFBFBF"/>
              </a:solidFill>
              <a:latin typeface="Century Gothic"/>
              <a:cs typeface="Century Gothic"/>
            </a:endParaRPr>
          </a:p>
        </p:txBody>
      </p:sp>
      <p:pic>
        <p:nvPicPr>
          <p:cNvPr id="4" name="Picture 3"/>
          <p:cNvPicPr>
            <a:picLocks noChangeAspect="1"/>
          </p:cNvPicPr>
          <p:nvPr/>
        </p:nvPicPr>
        <p:blipFill>
          <a:blip r:embed="rId2"/>
          <a:stretch>
            <a:fillRect/>
          </a:stretch>
        </p:blipFill>
        <p:spPr>
          <a:xfrm>
            <a:off x="6129159" y="2669210"/>
            <a:ext cx="3048000" cy="3838575"/>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stretch>
            <a:fillRect/>
          </a:stretch>
        </p:blipFill>
        <p:spPr>
          <a:xfrm>
            <a:off x="2762250" y="2669210"/>
            <a:ext cx="3009900" cy="38576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4462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Widescreen</PresentationFormat>
  <Paragraphs>1002</Paragraphs>
  <Slides>186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186</vt:i4>
      </vt:variant>
    </vt:vector>
  </HeadingPairs>
  <TitlesOfParts>
    <vt:vector size="191" baseType="lpstr">
      <vt:lpstr>Arial</vt:lpstr>
      <vt:lpstr>Calibri</vt:lpstr>
      <vt:lpstr>Calibri Light</vt:lpstr>
      <vt:lpstr>Century Gothic</vt:lpstr>
      <vt:lpstr>Office Theme</vt:lpstr>
      <vt:lpstr>Week 1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cont.</dc:title>
  <dc:creator>R Pehrson</dc:creator>
  <cp:lastModifiedBy>R Pehrson</cp:lastModifiedBy>
  <cp:revision>1</cp:revision>
  <dcterms:created xsi:type="dcterms:W3CDTF">2016-09-02T04:54:35Z</dcterms:created>
  <dcterms:modified xsi:type="dcterms:W3CDTF">2016-09-02T04:54:57Z</dcterms:modified>
</cp:coreProperties>
</file>