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4" r:id="rId8"/>
    <p:sldId id="267" r:id="rId9"/>
    <p:sldId id="265" r:id="rId10"/>
    <p:sldId id="268" r:id="rId11"/>
    <p:sldId id="269" r:id="rId12"/>
    <p:sldId id="270" r:id="rId13"/>
    <p:sldId id="271"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7" r:id="rId68"/>
    <p:sldId id="326" r:id="rId69"/>
    <p:sldId id="328" r:id="rId70"/>
    <p:sldId id="329" r:id="rId71"/>
    <p:sldId id="330" r:id="rId72"/>
    <p:sldId id="332" r:id="rId73"/>
    <p:sldId id="333" r:id="rId74"/>
    <p:sldId id="334" r:id="rId75"/>
    <p:sldId id="339" r:id="rId76"/>
    <p:sldId id="335" r:id="rId77"/>
    <p:sldId id="336" r:id="rId78"/>
    <p:sldId id="337" r:id="rId79"/>
    <p:sldId id="338"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61" r:id="rId94"/>
    <p:sldId id="362" r:id="rId95"/>
    <p:sldId id="363" r:id="rId96"/>
    <p:sldId id="353" r:id="rId97"/>
    <p:sldId id="360" r:id="rId98"/>
    <p:sldId id="356" r:id="rId99"/>
    <p:sldId id="364" r:id="rId100"/>
    <p:sldId id="365" r:id="rId101"/>
    <p:sldId id="366" r:id="rId102"/>
    <p:sldId id="367" r:id="rId103"/>
    <p:sldId id="368" r:id="rId104"/>
    <p:sldId id="369" r:id="rId105"/>
    <p:sldId id="370" r:id="rId106"/>
    <p:sldId id="371" r:id="rId107"/>
    <p:sldId id="372" r:id="rId108"/>
    <p:sldId id="373" r:id="rId109"/>
    <p:sldId id="374" r:id="rId110"/>
    <p:sldId id="375" r:id="rId111"/>
    <p:sldId id="376" r:id="rId112"/>
    <p:sldId id="377" r:id="rId113"/>
    <p:sldId id="378" r:id="rId114"/>
    <p:sldId id="379" r:id="rId115"/>
    <p:sldId id="380" r:id="rId116"/>
    <p:sldId id="381" r:id="rId117"/>
    <p:sldId id="382" r:id="rId118"/>
    <p:sldId id="383" r:id="rId119"/>
    <p:sldId id="384" r:id="rId120"/>
    <p:sldId id="385" r:id="rId121"/>
    <p:sldId id="386" r:id="rId122"/>
    <p:sldId id="387" r:id="rId123"/>
    <p:sldId id="388" r:id="rId124"/>
    <p:sldId id="389" r:id="rId125"/>
    <p:sldId id="390" r:id="rId126"/>
    <p:sldId id="391" r:id="rId127"/>
    <p:sldId id="392" r:id="rId128"/>
    <p:sldId id="393" r:id="rId129"/>
    <p:sldId id="394" r:id="rId130"/>
    <p:sldId id="395" r:id="rId131"/>
    <p:sldId id="396" r:id="rId132"/>
    <p:sldId id="397" r:id="rId133"/>
    <p:sldId id="398" r:id="rId134"/>
    <p:sldId id="399" r:id="rId135"/>
    <p:sldId id="400" r:id="rId136"/>
    <p:sldId id="401" r:id="rId137"/>
    <p:sldId id="402" r:id="rId138"/>
    <p:sldId id="403" r:id="rId139"/>
    <p:sldId id="404" r:id="rId140"/>
    <p:sldId id="405" r:id="rId141"/>
    <p:sldId id="406" r:id="rId142"/>
    <p:sldId id="407" r:id="rId143"/>
    <p:sldId id="408" r:id="rId144"/>
    <p:sldId id="409" r:id="rId145"/>
    <p:sldId id="410" r:id="rId146"/>
    <p:sldId id="411" r:id="rId147"/>
    <p:sldId id="412" r:id="rId148"/>
    <p:sldId id="413" r:id="rId149"/>
    <p:sldId id="415" r:id="rId150"/>
    <p:sldId id="417" r:id="rId151"/>
    <p:sldId id="418" r:id="rId152"/>
    <p:sldId id="419" r:id="rId153"/>
    <p:sldId id="420" r:id="rId154"/>
    <p:sldId id="421" r:id="rId155"/>
    <p:sldId id="422" r:id="rId156"/>
    <p:sldId id="423" r:id="rId157"/>
    <p:sldId id="424" r:id="rId158"/>
    <p:sldId id="425" r:id="rId159"/>
    <p:sldId id="429" r:id="rId160"/>
    <p:sldId id="426" r:id="rId161"/>
    <p:sldId id="427" r:id="rId162"/>
    <p:sldId id="428" r:id="rId163"/>
    <p:sldId id="430" r:id="rId164"/>
    <p:sldId id="431" r:id="rId165"/>
    <p:sldId id="416" r:id="rId166"/>
    <p:sldId id="433" r:id="rId167"/>
    <p:sldId id="435" r:id="rId168"/>
    <p:sldId id="434" r:id="rId169"/>
    <p:sldId id="436" r:id="rId170"/>
    <p:sldId id="437" r:id="rId171"/>
    <p:sldId id="439" r:id="rId172"/>
    <p:sldId id="440" r:id="rId173"/>
    <p:sldId id="442" r:id="rId174"/>
    <p:sldId id="443" r:id="rId175"/>
    <p:sldId id="445" r:id="rId176"/>
    <p:sldId id="446" r:id="rId177"/>
    <p:sldId id="444" r:id="rId178"/>
    <p:sldId id="448" r:id="rId179"/>
    <p:sldId id="449" r:id="rId180"/>
    <p:sldId id="450" r:id="rId181"/>
    <p:sldId id="451" r:id="rId182"/>
    <p:sldId id="452" r:id="rId183"/>
    <p:sldId id="453" r:id="rId184"/>
    <p:sldId id="454" r:id="rId185"/>
    <p:sldId id="455" r:id="rId186"/>
    <p:sldId id="456" r:id="rId187"/>
    <p:sldId id="457" r:id="rId188"/>
    <p:sldId id="458" r:id="rId189"/>
    <p:sldId id="459" r:id="rId190"/>
    <p:sldId id="460" r:id="rId191"/>
    <p:sldId id="461" r:id="rId192"/>
    <p:sldId id="462" r:id="rId193"/>
    <p:sldId id="463" r:id="rId194"/>
    <p:sldId id="464" r:id="rId195"/>
    <p:sldId id="465" r:id="rId196"/>
    <p:sldId id="466" r:id="rId197"/>
    <p:sldId id="467" r:id="rId198"/>
    <p:sldId id="468" r:id="rId199"/>
    <p:sldId id="469" r:id="rId200"/>
    <p:sldId id="470" r:id="rId201"/>
    <p:sldId id="471" r:id="rId202"/>
    <p:sldId id="473" r:id="rId203"/>
    <p:sldId id="474" r:id="rId204"/>
    <p:sldId id="475" r:id="rId205"/>
    <p:sldId id="476" r:id="rId206"/>
    <p:sldId id="477" r:id="rId207"/>
    <p:sldId id="478" r:id="rId208"/>
    <p:sldId id="479" r:id="rId209"/>
    <p:sldId id="480" r:id="rId210"/>
    <p:sldId id="481" r:id="rId211"/>
    <p:sldId id="482" r:id="rId212"/>
    <p:sldId id="483" r:id="rId213"/>
    <p:sldId id="484" r:id="rId214"/>
    <p:sldId id="485" r:id="rId215"/>
    <p:sldId id="486" r:id="rId216"/>
    <p:sldId id="487" r:id="rId217"/>
    <p:sldId id="488" r:id="rId218"/>
    <p:sldId id="489" r:id="rId219"/>
    <p:sldId id="490" r:id="rId220"/>
    <p:sldId id="491" r:id="rId221"/>
    <p:sldId id="492" r:id="rId222"/>
    <p:sldId id="493" r:id="rId223"/>
    <p:sldId id="494" r:id="rId224"/>
    <p:sldId id="495" r:id="rId225"/>
    <p:sldId id="496" r:id="rId226"/>
    <p:sldId id="497" r:id="rId227"/>
    <p:sldId id="498" r:id="rId228"/>
    <p:sldId id="499" r:id="rId229"/>
    <p:sldId id="500" r:id="rId230"/>
    <p:sldId id="501" r:id="rId231"/>
    <p:sldId id="502" r:id="rId232"/>
    <p:sldId id="503" r:id="rId233"/>
    <p:sldId id="504" r:id="rId234"/>
    <p:sldId id="505" r:id="rId235"/>
    <p:sldId id="506" r:id="rId236"/>
    <p:sldId id="507" r:id="rId237"/>
    <p:sldId id="508" r:id="rId238"/>
    <p:sldId id="509" r:id="rId239"/>
    <p:sldId id="510" r:id="rId240"/>
    <p:sldId id="511" r:id="rId241"/>
    <p:sldId id="512" r:id="rId242"/>
    <p:sldId id="513" r:id="rId243"/>
    <p:sldId id="514" r:id="rId244"/>
    <p:sldId id="515" r:id="rId245"/>
    <p:sldId id="516" r:id="rId246"/>
    <p:sldId id="517" r:id="rId247"/>
    <p:sldId id="518" r:id="rId248"/>
    <p:sldId id="519" r:id="rId249"/>
    <p:sldId id="520" r:id="rId250"/>
    <p:sldId id="521" r:id="rId251"/>
    <p:sldId id="522" r:id="rId252"/>
    <p:sldId id="523" r:id="rId253"/>
    <p:sldId id="524" r:id="rId254"/>
    <p:sldId id="525" r:id="rId255"/>
    <p:sldId id="526" r:id="rId256"/>
    <p:sldId id="527" r:id="rId257"/>
    <p:sldId id="528" r:id="rId258"/>
    <p:sldId id="529" r:id="rId259"/>
    <p:sldId id="530" r:id="rId260"/>
    <p:sldId id="531" r:id="rId261"/>
    <p:sldId id="532" r:id="rId262"/>
    <p:sldId id="533" r:id="rId263"/>
    <p:sldId id="534" r:id="rId264"/>
    <p:sldId id="535" r:id="rId265"/>
    <p:sldId id="536" r:id="rId266"/>
    <p:sldId id="537" r:id="rId267"/>
    <p:sldId id="538" r:id="rId268"/>
    <p:sldId id="539" r:id="rId269"/>
    <p:sldId id="540" r:id="rId270"/>
    <p:sldId id="472" r:id="rId271"/>
    <p:sldId id="541" r:id="rId272"/>
    <p:sldId id="542" r:id="rId273"/>
    <p:sldId id="543" r:id="rId274"/>
    <p:sldId id="545" r:id="rId275"/>
    <p:sldId id="546" r:id="rId276"/>
    <p:sldId id="547" r:id="rId277"/>
    <p:sldId id="548" r:id="rId278"/>
    <p:sldId id="549" r:id="rId279"/>
    <p:sldId id="553" r:id="rId280"/>
    <p:sldId id="550" r:id="rId281"/>
    <p:sldId id="554" r:id="rId282"/>
    <p:sldId id="551" r:id="rId283"/>
    <p:sldId id="552" r:id="rId284"/>
    <p:sldId id="777" r:id="rId285"/>
    <p:sldId id="555" r:id="rId286"/>
    <p:sldId id="556" r:id="rId287"/>
    <p:sldId id="557" r:id="rId288"/>
    <p:sldId id="558" r:id="rId289"/>
    <p:sldId id="559" r:id="rId290"/>
    <p:sldId id="560" r:id="rId291"/>
    <p:sldId id="562" r:id="rId292"/>
    <p:sldId id="563" r:id="rId293"/>
    <p:sldId id="564" r:id="rId294"/>
    <p:sldId id="565" r:id="rId295"/>
    <p:sldId id="566" r:id="rId296"/>
    <p:sldId id="567" r:id="rId297"/>
    <p:sldId id="568" r:id="rId298"/>
    <p:sldId id="569" r:id="rId299"/>
    <p:sldId id="570" r:id="rId300"/>
    <p:sldId id="571" r:id="rId301"/>
    <p:sldId id="572" r:id="rId302"/>
    <p:sldId id="573" r:id="rId303"/>
    <p:sldId id="574" r:id="rId304"/>
    <p:sldId id="575" r:id="rId305"/>
    <p:sldId id="576" r:id="rId306"/>
    <p:sldId id="577" r:id="rId307"/>
    <p:sldId id="578" r:id="rId308"/>
    <p:sldId id="579" r:id="rId309"/>
    <p:sldId id="580" r:id="rId310"/>
    <p:sldId id="581" r:id="rId311"/>
    <p:sldId id="582" r:id="rId312"/>
    <p:sldId id="583" r:id="rId313"/>
    <p:sldId id="584" r:id="rId314"/>
    <p:sldId id="585" r:id="rId315"/>
    <p:sldId id="586" r:id="rId316"/>
    <p:sldId id="587" r:id="rId317"/>
    <p:sldId id="588" r:id="rId318"/>
    <p:sldId id="589" r:id="rId319"/>
    <p:sldId id="590" r:id="rId320"/>
    <p:sldId id="591" r:id="rId321"/>
    <p:sldId id="592" r:id="rId322"/>
    <p:sldId id="593" r:id="rId323"/>
    <p:sldId id="594" r:id="rId324"/>
    <p:sldId id="595" r:id="rId325"/>
    <p:sldId id="596" r:id="rId326"/>
    <p:sldId id="597" r:id="rId327"/>
    <p:sldId id="598" r:id="rId328"/>
    <p:sldId id="599" r:id="rId329"/>
    <p:sldId id="600" r:id="rId330"/>
    <p:sldId id="601" r:id="rId331"/>
    <p:sldId id="602" r:id="rId332"/>
    <p:sldId id="603" r:id="rId333"/>
    <p:sldId id="604" r:id="rId334"/>
    <p:sldId id="605" r:id="rId335"/>
    <p:sldId id="606" r:id="rId336"/>
    <p:sldId id="607" r:id="rId337"/>
    <p:sldId id="608" r:id="rId338"/>
    <p:sldId id="609" r:id="rId339"/>
    <p:sldId id="610" r:id="rId340"/>
    <p:sldId id="611" r:id="rId341"/>
    <p:sldId id="612" r:id="rId342"/>
    <p:sldId id="613" r:id="rId343"/>
    <p:sldId id="614" r:id="rId344"/>
    <p:sldId id="615" r:id="rId345"/>
    <p:sldId id="616" r:id="rId346"/>
    <p:sldId id="617" r:id="rId347"/>
    <p:sldId id="618" r:id="rId348"/>
    <p:sldId id="619" r:id="rId349"/>
    <p:sldId id="620" r:id="rId350"/>
    <p:sldId id="621" r:id="rId351"/>
    <p:sldId id="622" r:id="rId352"/>
    <p:sldId id="623" r:id="rId353"/>
    <p:sldId id="624" r:id="rId354"/>
    <p:sldId id="625" r:id="rId355"/>
    <p:sldId id="626" r:id="rId356"/>
    <p:sldId id="627" r:id="rId357"/>
    <p:sldId id="628" r:id="rId358"/>
    <p:sldId id="629" r:id="rId359"/>
    <p:sldId id="630" r:id="rId360"/>
    <p:sldId id="631" r:id="rId361"/>
    <p:sldId id="632" r:id="rId362"/>
    <p:sldId id="633" r:id="rId363"/>
    <p:sldId id="634" r:id="rId364"/>
    <p:sldId id="635" r:id="rId365"/>
    <p:sldId id="636" r:id="rId366"/>
    <p:sldId id="637" r:id="rId367"/>
    <p:sldId id="638" r:id="rId368"/>
    <p:sldId id="639" r:id="rId369"/>
    <p:sldId id="640" r:id="rId370"/>
    <p:sldId id="641" r:id="rId371"/>
    <p:sldId id="642" r:id="rId372"/>
    <p:sldId id="644" r:id="rId373"/>
    <p:sldId id="643" r:id="rId374"/>
    <p:sldId id="645" r:id="rId375"/>
    <p:sldId id="544" r:id="rId376"/>
    <p:sldId id="646" r:id="rId377"/>
    <p:sldId id="647" r:id="rId378"/>
    <p:sldId id="649" r:id="rId379"/>
    <p:sldId id="650" r:id="rId380"/>
    <p:sldId id="651" r:id="rId381"/>
    <p:sldId id="652" r:id="rId382"/>
    <p:sldId id="653" r:id="rId383"/>
    <p:sldId id="656" r:id="rId384"/>
    <p:sldId id="657" r:id="rId385"/>
    <p:sldId id="654" r:id="rId386"/>
    <p:sldId id="655" r:id="rId387"/>
    <p:sldId id="658" r:id="rId388"/>
    <p:sldId id="659" r:id="rId389"/>
    <p:sldId id="778" r:id="rId390"/>
    <p:sldId id="660" r:id="rId391"/>
    <p:sldId id="662" r:id="rId392"/>
    <p:sldId id="663" r:id="rId393"/>
    <p:sldId id="664" r:id="rId394"/>
    <p:sldId id="665" r:id="rId395"/>
    <p:sldId id="666" r:id="rId396"/>
    <p:sldId id="667" r:id="rId397"/>
    <p:sldId id="668" r:id="rId398"/>
    <p:sldId id="669" r:id="rId399"/>
    <p:sldId id="670" r:id="rId400"/>
    <p:sldId id="671" r:id="rId401"/>
    <p:sldId id="672" r:id="rId402"/>
    <p:sldId id="661" r:id="rId403"/>
    <p:sldId id="673" r:id="rId404"/>
    <p:sldId id="674" r:id="rId405"/>
    <p:sldId id="675" r:id="rId406"/>
    <p:sldId id="676" r:id="rId407"/>
    <p:sldId id="677" r:id="rId408"/>
    <p:sldId id="678" r:id="rId409"/>
    <p:sldId id="679" r:id="rId410"/>
    <p:sldId id="680" r:id="rId411"/>
    <p:sldId id="681" r:id="rId412"/>
    <p:sldId id="682" r:id="rId413"/>
    <p:sldId id="683" r:id="rId414"/>
    <p:sldId id="684" r:id="rId415"/>
    <p:sldId id="685" r:id="rId416"/>
    <p:sldId id="686" r:id="rId417"/>
    <p:sldId id="687" r:id="rId418"/>
    <p:sldId id="688" r:id="rId419"/>
    <p:sldId id="689" r:id="rId420"/>
    <p:sldId id="690" r:id="rId421"/>
    <p:sldId id="691" r:id="rId422"/>
    <p:sldId id="692" r:id="rId423"/>
    <p:sldId id="693" r:id="rId424"/>
    <p:sldId id="694" r:id="rId425"/>
    <p:sldId id="695" r:id="rId426"/>
    <p:sldId id="696" r:id="rId427"/>
    <p:sldId id="697" r:id="rId428"/>
    <p:sldId id="698" r:id="rId429"/>
    <p:sldId id="699" r:id="rId430"/>
    <p:sldId id="700" r:id="rId431"/>
    <p:sldId id="701" r:id="rId432"/>
    <p:sldId id="702" r:id="rId433"/>
    <p:sldId id="703" r:id="rId434"/>
    <p:sldId id="704" r:id="rId435"/>
    <p:sldId id="705" r:id="rId436"/>
    <p:sldId id="706" r:id="rId437"/>
    <p:sldId id="707" r:id="rId438"/>
    <p:sldId id="708" r:id="rId439"/>
    <p:sldId id="709" r:id="rId440"/>
    <p:sldId id="710" r:id="rId441"/>
    <p:sldId id="711" r:id="rId442"/>
    <p:sldId id="712" r:id="rId443"/>
    <p:sldId id="713" r:id="rId444"/>
    <p:sldId id="714" r:id="rId445"/>
    <p:sldId id="715" r:id="rId446"/>
    <p:sldId id="716" r:id="rId447"/>
    <p:sldId id="717" r:id="rId448"/>
    <p:sldId id="718" r:id="rId449"/>
    <p:sldId id="719" r:id="rId450"/>
    <p:sldId id="720" r:id="rId451"/>
    <p:sldId id="721" r:id="rId452"/>
    <p:sldId id="722" r:id="rId453"/>
    <p:sldId id="723" r:id="rId454"/>
    <p:sldId id="724" r:id="rId455"/>
    <p:sldId id="725" r:id="rId456"/>
    <p:sldId id="726" r:id="rId457"/>
    <p:sldId id="727" r:id="rId458"/>
    <p:sldId id="728" r:id="rId459"/>
    <p:sldId id="729" r:id="rId460"/>
    <p:sldId id="730" r:id="rId461"/>
    <p:sldId id="731" r:id="rId462"/>
    <p:sldId id="732" r:id="rId463"/>
    <p:sldId id="733" r:id="rId464"/>
    <p:sldId id="734" r:id="rId465"/>
    <p:sldId id="735" r:id="rId466"/>
    <p:sldId id="736" r:id="rId467"/>
    <p:sldId id="737" r:id="rId468"/>
    <p:sldId id="738" r:id="rId469"/>
    <p:sldId id="739" r:id="rId470"/>
    <p:sldId id="740" r:id="rId471"/>
    <p:sldId id="741" r:id="rId472"/>
    <p:sldId id="742" r:id="rId473"/>
    <p:sldId id="743" r:id="rId474"/>
    <p:sldId id="744" r:id="rId475"/>
    <p:sldId id="745" r:id="rId476"/>
    <p:sldId id="746" r:id="rId477"/>
    <p:sldId id="747" r:id="rId478"/>
    <p:sldId id="748" r:id="rId479"/>
    <p:sldId id="749" r:id="rId480"/>
    <p:sldId id="750" r:id="rId481"/>
    <p:sldId id="751" r:id="rId482"/>
    <p:sldId id="752" r:id="rId483"/>
    <p:sldId id="753" r:id="rId484"/>
    <p:sldId id="754" r:id="rId485"/>
    <p:sldId id="755" r:id="rId486"/>
    <p:sldId id="756" r:id="rId487"/>
    <p:sldId id="757" r:id="rId488"/>
    <p:sldId id="758" r:id="rId489"/>
    <p:sldId id="759" r:id="rId490"/>
    <p:sldId id="760" r:id="rId491"/>
    <p:sldId id="761" r:id="rId492"/>
    <p:sldId id="762" r:id="rId493"/>
    <p:sldId id="763" r:id="rId494"/>
    <p:sldId id="764" r:id="rId495"/>
    <p:sldId id="765" r:id="rId496"/>
    <p:sldId id="766" r:id="rId497"/>
    <p:sldId id="767" r:id="rId498"/>
    <p:sldId id="768" r:id="rId499"/>
    <p:sldId id="772" r:id="rId500"/>
    <p:sldId id="770" r:id="rId501"/>
    <p:sldId id="773" r:id="rId502"/>
    <p:sldId id="774" r:id="rId503"/>
    <p:sldId id="775" r:id="rId504"/>
    <p:sldId id="776" r:id="rId50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7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p:scale>
          <a:sx n="112" d="100"/>
          <a:sy n="112" d="100"/>
        </p:scale>
        <p:origin x="-208" y="-14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59" Type="http://schemas.openxmlformats.org/officeDocument/2006/relationships/slide" Target="slides/slide458.xml"/><Relationship Id="rId51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460" Type="http://schemas.openxmlformats.org/officeDocument/2006/relationships/slide" Target="slides/slide459.xml"/><Relationship Id="rId461" Type="http://schemas.openxmlformats.org/officeDocument/2006/relationships/slide" Target="slides/slide460.xml"/><Relationship Id="rId462" Type="http://schemas.openxmlformats.org/officeDocument/2006/relationships/slide" Target="slides/slide461.xml"/><Relationship Id="rId463" Type="http://schemas.openxmlformats.org/officeDocument/2006/relationships/slide" Target="slides/slide462.xml"/><Relationship Id="rId464" Type="http://schemas.openxmlformats.org/officeDocument/2006/relationships/slide" Target="slides/slide463.xml"/><Relationship Id="rId465" Type="http://schemas.openxmlformats.org/officeDocument/2006/relationships/slide" Target="slides/slide464.xml"/><Relationship Id="rId466" Type="http://schemas.openxmlformats.org/officeDocument/2006/relationships/slide" Target="slides/slide465.xml"/><Relationship Id="rId467" Type="http://schemas.openxmlformats.org/officeDocument/2006/relationships/slide" Target="slides/slide466.xml"/><Relationship Id="rId468" Type="http://schemas.openxmlformats.org/officeDocument/2006/relationships/slide" Target="slides/slide467.xml"/><Relationship Id="rId469" Type="http://schemas.openxmlformats.org/officeDocument/2006/relationships/slide" Target="slides/slide46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300" Type="http://schemas.openxmlformats.org/officeDocument/2006/relationships/slide" Target="slides/slide299.xml"/><Relationship Id="rId301" Type="http://schemas.openxmlformats.org/officeDocument/2006/relationships/slide" Target="slides/slide300.xml"/><Relationship Id="rId302" Type="http://schemas.openxmlformats.org/officeDocument/2006/relationships/slide" Target="slides/slide301.xml"/><Relationship Id="rId303" Type="http://schemas.openxmlformats.org/officeDocument/2006/relationships/slide" Target="slides/slide302.xml"/><Relationship Id="rId304" Type="http://schemas.openxmlformats.org/officeDocument/2006/relationships/slide" Target="slides/slide303.xml"/><Relationship Id="rId305" Type="http://schemas.openxmlformats.org/officeDocument/2006/relationships/slide" Target="slides/slide304.xml"/><Relationship Id="rId306" Type="http://schemas.openxmlformats.org/officeDocument/2006/relationships/slide" Target="slides/slide305.xml"/><Relationship Id="rId307" Type="http://schemas.openxmlformats.org/officeDocument/2006/relationships/slide" Target="slides/slide306.xml"/><Relationship Id="rId308" Type="http://schemas.openxmlformats.org/officeDocument/2006/relationships/slide" Target="slides/slide307.xml"/><Relationship Id="rId309" Type="http://schemas.openxmlformats.org/officeDocument/2006/relationships/slide" Target="slides/slide308.xml"/><Relationship Id="rId470" Type="http://schemas.openxmlformats.org/officeDocument/2006/relationships/slide" Target="slides/slide469.xml"/><Relationship Id="rId471" Type="http://schemas.openxmlformats.org/officeDocument/2006/relationships/slide" Target="slides/slide470.xml"/><Relationship Id="rId472" Type="http://schemas.openxmlformats.org/officeDocument/2006/relationships/slide" Target="slides/slide471.xml"/><Relationship Id="rId473" Type="http://schemas.openxmlformats.org/officeDocument/2006/relationships/slide" Target="slides/slide472.xml"/><Relationship Id="rId474" Type="http://schemas.openxmlformats.org/officeDocument/2006/relationships/slide" Target="slides/slide473.xml"/><Relationship Id="rId475" Type="http://schemas.openxmlformats.org/officeDocument/2006/relationships/slide" Target="slides/slide474.xml"/><Relationship Id="rId476" Type="http://schemas.openxmlformats.org/officeDocument/2006/relationships/slide" Target="slides/slide475.xml"/><Relationship Id="rId477" Type="http://schemas.openxmlformats.org/officeDocument/2006/relationships/slide" Target="slides/slide476.xml"/><Relationship Id="rId478" Type="http://schemas.openxmlformats.org/officeDocument/2006/relationships/slide" Target="slides/slide477.xml"/><Relationship Id="rId479" Type="http://schemas.openxmlformats.org/officeDocument/2006/relationships/slide" Target="slides/slide47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slide" Target="slides/slide252.xml"/><Relationship Id="rId254" Type="http://schemas.openxmlformats.org/officeDocument/2006/relationships/slide" Target="slides/slide253.xml"/><Relationship Id="rId255" Type="http://schemas.openxmlformats.org/officeDocument/2006/relationships/slide" Target="slides/slide254.xml"/><Relationship Id="rId256" Type="http://schemas.openxmlformats.org/officeDocument/2006/relationships/slide" Target="slides/slide255.xml"/><Relationship Id="rId257" Type="http://schemas.openxmlformats.org/officeDocument/2006/relationships/slide" Target="slides/slide256.xml"/><Relationship Id="rId258" Type="http://schemas.openxmlformats.org/officeDocument/2006/relationships/slide" Target="slides/slide257.xml"/><Relationship Id="rId259" Type="http://schemas.openxmlformats.org/officeDocument/2006/relationships/slide" Target="slides/slide258.xml"/><Relationship Id="rId310" Type="http://schemas.openxmlformats.org/officeDocument/2006/relationships/slide" Target="slides/slide309.xml"/><Relationship Id="rId311" Type="http://schemas.openxmlformats.org/officeDocument/2006/relationships/slide" Target="slides/slide310.xml"/><Relationship Id="rId312" Type="http://schemas.openxmlformats.org/officeDocument/2006/relationships/slide" Target="slides/slide311.xml"/><Relationship Id="rId313" Type="http://schemas.openxmlformats.org/officeDocument/2006/relationships/slide" Target="slides/slide312.xml"/><Relationship Id="rId314" Type="http://schemas.openxmlformats.org/officeDocument/2006/relationships/slide" Target="slides/slide313.xml"/><Relationship Id="rId315" Type="http://schemas.openxmlformats.org/officeDocument/2006/relationships/slide" Target="slides/slide314.xml"/><Relationship Id="rId316" Type="http://schemas.openxmlformats.org/officeDocument/2006/relationships/slide" Target="slides/slide315.xml"/><Relationship Id="rId317" Type="http://schemas.openxmlformats.org/officeDocument/2006/relationships/slide" Target="slides/slide316.xml"/><Relationship Id="rId318" Type="http://schemas.openxmlformats.org/officeDocument/2006/relationships/slide" Target="slides/slide317.xml"/><Relationship Id="rId319" Type="http://schemas.openxmlformats.org/officeDocument/2006/relationships/slide" Target="slides/slide318.xml"/><Relationship Id="rId480" Type="http://schemas.openxmlformats.org/officeDocument/2006/relationships/slide" Target="slides/slide479.xml"/><Relationship Id="rId481" Type="http://schemas.openxmlformats.org/officeDocument/2006/relationships/slide" Target="slides/slide480.xml"/><Relationship Id="rId482" Type="http://schemas.openxmlformats.org/officeDocument/2006/relationships/slide" Target="slides/slide481.xml"/><Relationship Id="rId483" Type="http://schemas.openxmlformats.org/officeDocument/2006/relationships/slide" Target="slides/slide482.xml"/><Relationship Id="rId484" Type="http://schemas.openxmlformats.org/officeDocument/2006/relationships/slide" Target="slides/slide483.xml"/><Relationship Id="rId485" Type="http://schemas.openxmlformats.org/officeDocument/2006/relationships/slide" Target="slides/slide484.xml"/><Relationship Id="rId486" Type="http://schemas.openxmlformats.org/officeDocument/2006/relationships/slide" Target="slides/slide485.xml"/><Relationship Id="rId487" Type="http://schemas.openxmlformats.org/officeDocument/2006/relationships/slide" Target="slides/slide486.xml"/><Relationship Id="rId488" Type="http://schemas.openxmlformats.org/officeDocument/2006/relationships/slide" Target="slides/slide487.xml"/><Relationship Id="rId489" Type="http://schemas.openxmlformats.org/officeDocument/2006/relationships/slide" Target="slides/slide48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260" Type="http://schemas.openxmlformats.org/officeDocument/2006/relationships/slide" Target="slides/slide259.xml"/><Relationship Id="rId261" Type="http://schemas.openxmlformats.org/officeDocument/2006/relationships/slide" Target="slides/slide260.xml"/><Relationship Id="rId262" Type="http://schemas.openxmlformats.org/officeDocument/2006/relationships/slide" Target="slides/slide261.xml"/><Relationship Id="rId263" Type="http://schemas.openxmlformats.org/officeDocument/2006/relationships/slide" Target="slides/slide262.xml"/><Relationship Id="rId264" Type="http://schemas.openxmlformats.org/officeDocument/2006/relationships/slide" Target="slides/slide263.xml"/><Relationship Id="rId265" Type="http://schemas.openxmlformats.org/officeDocument/2006/relationships/slide" Target="slides/slide264.xml"/><Relationship Id="rId266" Type="http://schemas.openxmlformats.org/officeDocument/2006/relationships/slide" Target="slides/slide265.xml"/><Relationship Id="rId267" Type="http://schemas.openxmlformats.org/officeDocument/2006/relationships/slide" Target="slides/slide266.xml"/><Relationship Id="rId268" Type="http://schemas.openxmlformats.org/officeDocument/2006/relationships/slide" Target="slides/slide267.xml"/><Relationship Id="rId269" Type="http://schemas.openxmlformats.org/officeDocument/2006/relationships/slide" Target="slides/slide268.xml"/><Relationship Id="rId320" Type="http://schemas.openxmlformats.org/officeDocument/2006/relationships/slide" Target="slides/slide319.xml"/><Relationship Id="rId321" Type="http://schemas.openxmlformats.org/officeDocument/2006/relationships/slide" Target="slides/slide320.xml"/><Relationship Id="rId322" Type="http://schemas.openxmlformats.org/officeDocument/2006/relationships/slide" Target="slides/slide321.xml"/><Relationship Id="rId323" Type="http://schemas.openxmlformats.org/officeDocument/2006/relationships/slide" Target="slides/slide322.xml"/><Relationship Id="rId324" Type="http://schemas.openxmlformats.org/officeDocument/2006/relationships/slide" Target="slides/slide323.xml"/><Relationship Id="rId325" Type="http://schemas.openxmlformats.org/officeDocument/2006/relationships/slide" Target="slides/slide324.xml"/><Relationship Id="rId326" Type="http://schemas.openxmlformats.org/officeDocument/2006/relationships/slide" Target="slides/slide325.xml"/><Relationship Id="rId327" Type="http://schemas.openxmlformats.org/officeDocument/2006/relationships/slide" Target="slides/slide326.xml"/><Relationship Id="rId328" Type="http://schemas.openxmlformats.org/officeDocument/2006/relationships/slide" Target="slides/slide327.xml"/><Relationship Id="rId329" Type="http://schemas.openxmlformats.org/officeDocument/2006/relationships/slide" Target="slides/slide328.xml"/><Relationship Id="rId490" Type="http://schemas.openxmlformats.org/officeDocument/2006/relationships/slide" Target="slides/slide489.xml"/><Relationship Id="rId491" Type="http://schemas.openxmlformats.org/officeDocument/2006/relationships/slide" Target="slides/slide490.xml"/><Relationship Id="rId492" Type="http://schemas.openxmlformats.org/officeDocument/2006/relationships/slide" Target="slides/slide491.xml"/><Relationship Id="rId493" Type="http://schemas.openxmlformats.org/officeDocument/2006/relationships/slide" Target="slides/slide492.xml"/><Relationship Id="rId494" Type="http://schemas.openxmlformats.org/officeDocument/2006/relationships/slide" Target="slides/slide493.xml"/><Relationship Id="rId495" Type="http://schemas.openxmlformats.org/officeDocument/2006/relationships/slide" Target="slides/slide494.xml"/><Relationship Id="rId496" Type="http://schemas.openxmlformats.org/officeDocument/2006/relationships/slide" Target="slides/slide495.xml"/><Relationship Id="rId497" Type="http://schemas.openxmlformats.org/officeDocument/2006/relationships/slide" Target="slides/slide496.xml"/><Relationship Id="rId498" Type="http://schemas.openxmlformats.org/officeDocument/2006/relationships/slide" Target="slides/slide497.xml"/><Relationship Id="rId499" Type="http://schemas.openxmlformats.org/officeDocument/2006/relationships/slide" Target="slides/slide498.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270" Type="http://schemas.openxmlformats.org/officeDocument/2006/relationships/slide" Target="slides/slide269.xml"/><Relationship Id="rId271" Type="http://schemas.openxmlformats.org/officeDocument/2006/relationships/slide" Target="slides/slide270.xml"/><Relationship Id="rId272" Type="http://schemas.openxmlformats.org/officeDocument/2006/relationships/slide" Target="slides/slide271.xml"/><Relationship Id="rId273" Type="http://schemas.openxmlformats.org/officeDocument/2006/relationships/slide" Target="slides/slide272.xml"/><Relationship Id="rId274" Type="http://schemas.openxmlformats.org/officeDocument/2006/relationships/slide" Target="slides/slide273.xml"/><Relationship Id="rId275" Type="http://schemas.openxmlformats.org/officeDocument/2006/relationships/slide" Target="slides/slide274.xml"/><Relationship Id="rId276" Type="http://schemas.openxmlformats.org/officeDocument/2006/relationships/slide" Target="slides/slide275.xml"/><Relationship Id="rId277" Type="http://schemas.openxmlformats.org/officeDocument/2006/relationships/slide" Target="slides/slide276.xml"/><Relationship Id="rId278" Type="http://schemas.openxmlformats.org/officeDocument/2006/relationships/slide" Target="slides/slide277.xml"/><Relationship Id="rId279" Type="http://schemas.openxmlformats.org/officeDocument/2006/relationships/slide" Target="slides/slide278.xml"/><Relationship Id="rId330" Type="http://schemas.openxmlformats.org/officeDocument/2006/relationships/slide" Target="slides/slide329.xml"/><Relationship Id="rId331" Type="http://schemas.openxmlformats.org/officeDocument/2006/relationships/slide" Target="slides/slide330.xml"/><Relationship Id="rId332" Type="http://schemas.openxmlformats.org/officeDocument/2006/relationships/slide" Target="slides/slide331.xml"/><Relationship Id="rId333" Type="http://schemas.openxmlformats.org/officeDocument/2006/relationships/slide" Target="slides/slide332.xml"/><Relationship Id="rId334" Type="http://schemas.openxmlformats.org/officeDocument/2006/relationships/slide" Target="slides/slide333.xml"/><Relationship Id="rId335" Type="http://schemas.openxmlformats.org/officeDocument/2006/relationships/slide" Target="slides/slide334.xml"/><Relationship Id="rId336" Type="http://schemas.openxmlformats.org/officeDocument/2006/relationships/slide" Target="slides/slide335.xml"/><Relationship Id="rId337" Type="http://schemas.openxmlformats.org/officeDocument/2006/relationships/slide" Target="slides/slide336.xml"/><Relationship Id="rId338" Type="http://schemas.openxmlformats.org/officeDocument/2006/relationships/slide" Target="slides/slide337.xml"/><Relationship Id="rId339" Type="http://schemas.openxmlformats.org/officeDocument/2006/relationships/slide" Target="slides/slide33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80" Type="http://schemas.openxmlformats.org/officeDocument/2006/relationships/slide" Target="slides/slide279.xml"/><Relationship Id="rId281" Type="http://schemas.openxmlformats.org/officeDocument/2006/relationships/slide" Target="slides/slide280.xml"/><Relationship Id="rId282" Type="http://schemas.openxmlformats.org/officeDocument/2006/relationships/slide" Target="slides/slide281.xml"/><Relationship Id="rId283" Type="http://schemas.openxmlformats.org/officeDocument/2006/relationships/slide" Target="slides/slide282.xml"/><Relationship Id="rId284" Type="http://schemas.openxmlformats.org/officeDocument/2006/relationships/slide" Target="slides/slide283.xml"/><Relationship Id="rId285" Type="http://schemas.openxmlformats.org/officeDocument/2006/relationships/slide" Target="slides/slide284.xml"/><Relationship Id="rId286" Type="http://schemas.openxmlformats.org/officeDocument/2006/relationships/slide" Target="slides/slide285.xml"/><Relationship Id="rId287" Type="http://schemas.openxmlformats.org/officeDocument/2006/relationships/slide" Target="slides/slide286.xml"/><Relationship Id="rId288" Type="http://schemas.openxmlformats.org/officeDocument/2006/relationships/slide" Target="slides/slide287.xml"/><Relationship Id="rId289" Type="http://schemas.openxmlformats.org/officeDocument/2006/relationships/slide" Target="slides/slide288.xml"/><Relationship Id="rId340" Type="http://schemas.openxmlformats.org/officeDocument/2006/relationships/slide" Target="slides/slide339.xml"/><Relationship Id="rId341" Type="http://schemas.openxmlformats.org/officeDocument/2006/relationships/slide" Target="slides/slide340.xml"/><Relationship Id="rId342" Type="http://schemas.openxmlformats.org/officeDocument/2006/relationships/slide" Target="slides/slide341.xml"/><Relationship Id="rId343" Type="http://schemas.openxmlformats.org/officeDocument/2006/relationships/slide" Target="slides/slide342.xml"/><Relationship Id="rId344" Type="http://schemas.openxmlformats.org/officeDocument/2006/relationships/slide" Target="slides/slide343.xml"/><Relationship Id="rId345" Type="http://schemas.openxmlformats.org/officeDocument/2006/relationships/slide" Target="slides/slide344.xml"/><Relationship Id="rId346" Type="http://schemas.openxmlformats.org/officeDocument/2006/relationships/slide" Target="slides/slide345.xml"/><Relationship Id="rId347" Type="http://schemas.openxmlformats.org/officeDocument/2006/relationships/slide" Target="slides/slide346.xml"/><Relationship Id="rId348" Type="http://schemas.openxmlformats.org/officeDocument/2006/relationships/slide" Target="slides/slide347.xml"/><Relationship Id="rId349" Type="http://schemas.openxmlformats.org/officeDocument/2006/relationships/slide" Target="slides/slide348.xml"/><Relationship Id="rId400" Type="http://schemas.openxmlformats.org/officeDocument/2006/relationships/slide" Target="slides/slide399.xml"/><Relationship Id="rId401" Type="http://schemas.openxmlformats.org/officeDocument/2006/relationships/slide" Target="slides/slide400.xml"/><Relationship Id="rId402" Type="http://schemas.openxmlformats.org/officeDocument/2006/relationships/slide" Target="slides/slide401.xml"/><Relationship Id="rId403" Type="http://schemas.openxmlformats.org/officeDocument/2006/relationships/slide" Target="slides/slide402.xml"/><Relationship Id="rId404" Type="http://schemas.openxmlformats.org/officeDocument/2006/relationships/slide" Target="slides/slide403.xml"/><Relationship Id="rId405" Type="http://schemas.openxmlformats.org/officeDocument/2006/relationships/slide" Target="slides/slide404.xml"/><Relationship Id="rId406" Type="http://schemas.openxmlformats.org/officeDocument/2006/relationships/slide" Target="slides/slide405.xml"/><Relationship Id="rId407" Type="http://schemas.openxmlformats.org/officeDocument/2006/relationships/slide" Target="slides/slide406.xml"/><Relationship Id="rId408" Type="http://schemas.openxmlformats.org/officeDocument/2006/relationships/slide" Target="slides/slide407.xml"/><Relationship Id="rId409" Type="http://schemas.openxmlformats.org/officeDocument/2006/relationships/slide" Target="slides/slide40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90" Type="http://schemas.openxmlformats.org/officeDocument/2006/relationships/slide" Target="slides/slide289.xml"/><Relationship Id="rId291" Type="http://schemas.openxmlformats.org/officeDocument/2006/relationships/slide" Target="slides/slide290.xml"/><Relationship Id="rId292" Type="http://schemas.openxmlformats.org/officeDocument/2006/relationships/slide" Target="slides/slide291.xml"/><Relationship Id="rId293" Type="http://schemas.openxmlformats.org/officeDocument/2006/relationships/slide" Target="slides/slide292.xml"/><Relationship Id="rId294" Type="http://schemas.openxmlformats.org/officeDocument/2006/relationships/slide" Target="slides/slide293.xml"/><Relationship Id="rId295" Type="http://schemas.openxmlformats.org/officeDocument/2006/relationships/slide" Target="slides/slide294.xml"/><Relationship Id="rId296" Type="http://schemas.openxmlformats.org/officeDocument/2006/relationships/slide" Target="slides/slide295.xml"/><Relationship Id="rId297" Type="http://schemas.openxmlformats.org/officeDocument/2006/relationships/slide" Target="slides/slide296.xml"/><Relationship Id="rId298" Type="http://schemas.openxmlformats.org/officeDocument/2006/relationships/slide" Target="slides/slide297.xml"/><Relationship Id="rId299" Type="http://schemas.openxmlformats.org/officeDocument/2006/relationships/slide" Target="slides/slide298.xml"/><Relationship Id="rId350" Type="http://schemas.openxmlformats.org/officeDocument/2006/relationships/slide" Target="slides/slide349.xml"/><Relationship Id="rId351" Type="http://schemas.openxmlformats.org/officeDocument/2006/relationships/slide" Target="slides/slide350.xml"/><Relationship Id="rId352" Type="http://schemas.openxmlformats.org/officeDocument/2006/relationships/slide" Target="slides/slide351.xml"/><Relationship Id="rId353" Type="http://schemas.openxmlformats.org/officeDocument/2006/relationships/slide" Target="slides/slide352.xml"/><Relationship Id="rId354" Type="http://schemas.openxmlformats.org/officeDocument/2006/relationships/slide" Target="slides/slide353.xml"/><Relationship Id="rId355" Type="http://schemas.openxmlformats.org/officeDocument/2006/relationships/slide" Target="slides/slide354.xml"/><Relationship Id="rId356" Type="http://schemas.openxmlformats.org/officeDocument/2006/relationships/slide" Target="slides/slide355.xml"/><Relationship Id="rId357" Type="http://schemas.openxmlformats.org/officeDocument/2006/relationships/slide" Target="slides/slide356.xml"/><Relationship Id="rId358" Type="http://schemas.openxmlformats.org/officeDocument/2006/relationships/slide" Target="slides/slide357.xml"/><Relationship Id="rId359" Type="http://schemas.openxmlformats.org/officeDocument/2006/relationships/slide" Target="slides/slide358.xml"/><Relationship Id="rId410" Type="http://schemas.openxmlformats.org/officeDocument/2006/relationships/slide" Target="slides/slide409.xml"/><Relationship Id="rId411" Type="http://schemas.openxmlformats.org/officeDocument/2006/relationships/slide" Target="slides/slide410.xml"/><Relationship Id="rId412" Type="http://schemas.openxmlformats.org/officeDocument/2006/relationships/slide" Target="slides/slide411.xml"/><Relationship Id="rId413" Type="http://schemas.openxmlformats.org/officeDocument/2006/relationships/slide" Target="slides/slide412.xml"/><Relationship Id="rId414" Type="http://schemas.openxmlformats.org/officeDocument/2006/relationships/slide" Target="slides/slide413.xml"/><Relationship Id="rId415" Type="http://schemas.openxmlformats.org/officeDocument/2006/relationships/slide" Target="slides/slide414.xml"/><Relationship Id="rId416" Type="http://schemas.openxmlformats.org/officeDocument/2006/relationships/slide" Target="slides/slide415.xml"/><Relationship Id="rId417" Type="http://schemas.openxmlformats.org/officeDocument/2006/relationships/slide" Target="slides/slide416.xml"/><Relationship Id="rId418" Type="http://schemas.openxmlformats.org/officeDocument/2006/relationships/slide" Target="slides/slide417.xml"/><Relationship Id="rId419" Type="http://schemas.openxmlformats.org/officeDocument/2006/relationships/slide" Target="slides/slide41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360" Type="http://schemas.openxmlformats.org/officeDocument/2006/relationships/slide" Target="slides/slide359.xml"/><Relationship Id="rId361" Type="http://schemas.openxmlformats.org/officeDocument/2006/relationships/slide" Target="slides/slide360.xml"/><Relationship Id="rId362" Type="http://schemas.openxmlformats.org/officeDocument/2006/relationships/slide" Target="slides/slide361.xml"/><Relationship Id="rId363" Type="http://schemas.openxmlformats.org/officeDocument/2006/relationships/slide" Target="slides/slide362.xml"/><Relationship Id="rId364" Type="http://schemas.openxmlformats.org/officeDocument/2006/relationships/slide" Target="slides/slide363.xml"/><Relationship Id="rId365" Type="http://schemas.openxmlformats.org/officeDocument/2006/relationships/slide" Target="slides/slide364.xml"/><Relationship Id="rId366" Type="http://schemas.openxmlformats.org/officeDocument/2006/relationships/slide" Target="slides/slide365.xml"/><Relationship Id="rId367" Type="http://schemas.openxmlformats.org/officeDocument/2006/relationships/slide" Target="slides/slide366.xml"/><Relationship Id="rId368" Type="http://schemas.openxmlformats.org/officeDocument/2006/relationships/slide" Target="slides/slide367.xml"/><Relationship Id="rId369" Type="http://schemas.openxmlformats.org/officeDocument/2006/relationships/slide" Target="slides/slide368.xml"/><Relationship Id="rId420" Type="http://schemas.openxmlformats.org/officeDocument/2006/relationships/slide" Target="slides/slide419.xml"/><Relationship Id="rId421" Type="http://schemas.openxmlformats.org/officeDocument/2006/relationships/slide" Target="slides/slide420.xml"/><Relationship Id="rId422" Type="http://schemas.openxmlformats.org/officeDocument/2006/relationships/slide" Target="slides/slide421.xml"/><Relationship Id="rId423" Type="http://schemas.openxmlformats.org/officeDocument/2006/relationships/slide" Target="slides/slide422.xml"/><Relationship Id="rId424" Type="http://schemas.openxmlformats.org/officeDocument/2006/relationships/slide" Target="slides/slide423.xml"/><Relationship Id="rId425" Type="http://schemas.openxmlformats.org/officeDocument/2006/relationships/slide" Target="slides/slide424.xml"/><Relationship Id="rId426" Type="http://schemas.openxmlformats.org/officeDocument/2006/relationships/slide" Target="slides/slide425.xml"/><Relationship Id="rId427" Type="http://schemas.openxmlformats.org/officeDocument/2006/relationships/slide" Target="slides/slide426.xml"/><Relationship Id="rId428" Type="http://schemas.openxmlformats.org/officeDocument/2006/relationships/slide" Target="slides/slide427.xml"/><Relationship Id="rId429" Type="http://schemas.openxmlformats.org/officeDocument/2006/relationships/slide" Target="slides/slide42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370" Type="http://schemas.openxmlformats.org/officeDocument/2006/relationships/slide" Target="slides/slide369.xml"/><Relationship Id="rId371" Type="http://schemas.openxmlformats.org/officeDocument/2006/relationships/slide" Target="slides/slide370.xml"/><Relationship Id="rId372" Type="http://schemas.openxmlformats.org/officeDocument/2006/relationships/slide" Target="slides/slide371.xml"/><Relationship Id="rId373" Type="http://schemas.openxmlformats.org/officeDocument/2006/relationships/slide" Target="slides/slide372.xml"/><Relationship Id="rId374" Type="http://schemas.openxmlformats.org/officeDocument/2006/relationships/slide" Target="slides/slide373.xml"/><Relationship Id="rId375" Type="http://schemas.openxmlformats.org/officeDocument/2006/relationships/slide" Target="slides/slide374.xml"/><Relationship Id="rId376" Type="http://schemas.openxmlformats.org/officeDocument/2006/relationships/slide" Target="slides/slide375.xml"/><Relationship Id="rId377" Type="http://schemas.openxmlformats.org/officeDocument/2006/relationships/slide" Target="slides/slide376.xml"/><Relationship Id="rId378" Type="http://schemas.openxmlformats.org/officeDocument/2006/relationships/slide" Target="slides/slide377.xml"/><Relationship Id="rId379" Type="http://schemas.openxmlformats.org/officeDocument/2006/relationships/slide" Target="slides/slide378.xml"/><Relationship Id="rId430" Type="http://schemas.openxmlformats.org/officeDocument/2006/relationships/slide" Target="slides/slide429.xml"/><Relationship Id="rId431" Type="http://schemas.openxmlformats.org/officeDocument/2006/relationships/slide" Target="slides/slide430.xml"/><Relationship Id="rId432" Type="http://schemas.openxmlformats.org/officeDocument/2006/relationships/slide" Target="slides/slide431.xml"/><Relationship Id="rId433" Type="http://schemas.openxmlformats.org/officeDocument/2006/relationships/slide" Target="slides/slide432.xml"/><Relationship Id="rId434" Type="http://schemas.openxmlformats.org/officeDocument/2006/relationships/slide" Target="slides/slide433.xml"/><Relationship Id="rId435" Type="http://schemas.openxmlformats.org/officeDocument/2006/relationships/slide" Target="slides/slide434.xml"/><Relationship Id="rId436" Type="http://schemas.openxmlformats.org/officeDocument/2006/relationships/slide" Target="slides/slide435.xml"/><Relationship Id="rId437" Type="http://schemas.openxmlformats.org/officeDocument/2006/relationships/slide" Target="slides/slide436.xml"/><Relationship Id="rId438" Type="http://schemas.openxmlformats.org/officeDocument/2006/relationships/slide" Target="slides/slide437.xml"/><Relationship Id="rId439" Type="http://schemas.openxmlformats.org/officeDocument/2006/relationships/slide" Target="slides/slide43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380" Type="http://schemas.openxmlformats.org/officeDocument/2006/relationships/slide" Target="slides/slide379.xml"/><Relationship Id="rId381" Type="http://schemas.openxmlformats.org/officeDocument/2006/relationships/slide" Target="slides/slide380.xml"/><Relationship Id="rId382" Type="http://schemas.openxmlformats.org/officeDocument/2006/relationships/slide" Target="slides/slide381.xml"/><Relationship Id="rId383" Type="http://schemas.openxmlformats.org/officeDocument/2006/relationships/slide" Target="slides/slide382.xml"/><Relationship Id="rId384" Type="http://schemas.openxmlformats.org/officeDocument/2006/relationships/slide" Target="slides/slide383.xml"/><Relationship Id="rId385" Type="http://schemas.openxmlformats.org/officeDocument/2006/relationships/slide" Target="slides/slide384.xml"/><Relationship Id="rId386" Type="http://schemas.openxmlformats.org/officeDocument/2006/relationships/slide" Target="slides/slide385.xml"/><Relationship Id="rId387" Type="http://schemas.openxmlformats.org/officeDocument/2006/relationships/slide" Target="slides/slide386.xml"/><Relationship Id="rId388" Type="http://schemas.openxmlformats.org/officeDocument/2006/relationships/slide" Target="slides/slide387.xml"/><Relationship Id="rId389" Type="http://schemas.openxmlformats.org/officeDocument/2006/relationships/slide" Target="slides/slide388.xml"/><Relationship Id="rId440" Type="http://schemas.openxmlformats.org/officeDocument/2006/relationships/slide" Target="slides/slide439.xml"/><Relationship Id="rId441" Type="http://schemas.openxmlformats.org/officeDocument/2006/relationships/slide" Target="slides/slide440.xml"/><Relationship Id="rId442" Type="http://schemas.openxmlformats.org/officeDocument/2006/relationships/slide" Target="slides/slide441.xml"/><Relationship Id="rId443" Type="http://schemas.openxmlformats.org/officeDocument/2006/relationships/slide" Target="slides/slide442.xml"/><Relationship Id="rId444" Type="http://schemas.openxmlformats.org/officeDocument/2006/relationships/slide" Target="slides/slide443.xml"/><Relationship Id="rId445" Type="http://schemas.openxmlformats.org/officeDocument/2006/relationships/slide" Target="slides/slide444.xml"/><Relationship Id="rId446" Type="http://schemas.openxmlformats.org/officeDocument/2006/relationships/slide" Target="slides/slide445.xml"/><Relationship Id="rId447" Type="http://schemas.openxmlformats.org/officeDocument/2006/relationships/slide" Target="slides/slide446.xml"/><Relationship Id="rId448" Type="http://schemas.openxmlformats.org/officeDocument/2006/relationships/slide" Target="slides/slide447.xml"/><Relationship Id="rId449" Type="http://schemas.openxmlformats.org/officeDocument/2006/relationships/slide" Target="slides/slide448.xml"/><Relationship Id="rId500" Type="http://schemas.openxmlformats.org/officeDocument/2006/relationships/slide" Target="slides/slide499.xml"/><Relationship Id="rId501" Type="http://schemas.openxmlformats.org/officeDocument/2006/relationships/slide" Target="slides/slide500.xml"/><Relationship Id="rId502" Type="http://schemas.openxmlformats.org/officeDocument/2006/relationships/slide" Target="slides/slide50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3" Type="http://schemas.openxmlformats.org/officeDocument/2006/relationships/slide" Target="slides/slide502.xml"/><Relationship Id="rId504" Type="http://schemas.openxmlformats.org/officeDocument/2006/relationships/slide" Target="slides/slide503.xml"/><Relationship Id="rId505" Type="http://schemas.openxmlformats.org/officeDocument/2006/relationships/slide" Target="slides/slide504.xml"/><Relationship Id="rId506" Type="http://schemas.openxmlformats.org/officeDocument/2006/relationships/printerSettings" Target="printerSettings/printerSettings1.bin"/><Relationship Id="rId507" Type="http://schemas.openxmlformats.org/officeDocument/2006/relationships/presProps" Target="presProps.xml"/><Relationship Id="rId508" Type="http://schemas.openxmlformats.org/officeDocument/2006/relationships/viewProps" Target="viewProps.xml"/><Relationship Id="rId509" Type="http://schemas.openxmlformats.org/officeDocument/2006/relationships/theme" Target="theme/theme1.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390" Type="http://schemas.openxmlformats.org/officeDocument/2006/relationships/slide" Target="slides/slide389.xml"/><Relationship Id="rId391" Type="http://schemas.openxmlformats.org/officeDocument/2006/relationships/slide" Target="slides/slide390.xml"/><Relationship Id="rId392" Type="http://schemas.openxmlformats.org/officeDocument/2006/relationships/slide" Target="slides/slide391.xml"/><Relationship Id="rId393" Type="http://schemas.openxmlformats.org/officeDocument/2006/relationships/slide" Target="slides/slide392.xml"/><Relationship Id="rId394" Type="http://schemas.openxmlformats.org/officeDocument/2006/relationships/slide" Target="slides/slide393.xml"/><Relationship Id="rId395" Type="http://schemas.openxmlformats.org/officeDocument/2006/relationships/slide" Target="slides/slide394.xml"/><Relationship Id="rId396" Type="http://schemas.openxmlformats.org/officeDocument/2006/relationships/slide" Target="slides/slide395.xml"/><Relationship Id="rId397" Type="http://schemas.openxmlformats.org/officeDocument/2006/relationships/slide" Target="slides/slide396.xml"/><Relationship Id="rId398" Type="http://schemas.openxmlformats.org/officeDocument/2006/relationships/slide" Target="slides/slide397.xml"/><Relationship Id="rId399" Type="http://schemas.openxmlformats.org/officeDocument/2006/relationships/slide" Target="slides/slide398.xml"/><Relationship Id="rId450" Type="http://schemas.openxmlformats.org/officeDocument/2006/relationships/slide" Target="slides/slide449.xml"/><Relationship Id="rId451" Type="http://schemas.openxmlformats.org/officeDocument/2006/relationships/slide" Target="slides/slide450.xml"/><Relationship Id="rId452" Type="http://schemas.openxmlformats.org/officeDocument/2006/relationships/slide" Target="slides/slide451.xml"/><Relationship Id="rId453" Type="http://schemas.openxmlformats.org/officeDocument/2006/relationships/slide" Target="slides/slide452.xml"/><Relationship Id="rId454" Type="http://schemas.openxmlformats.org/officeDocument/2006/relationships/slide" Target="slides/slide453.xml"/><Relationship Id="rId455" Type="http://schemas.openxmlformats.org/officeDocument/2006/relationships/slide" Target="slides/slide454.xml"/><Relationship Id="rId456" Type="http://schemas.openxmlformats.org/officeDocument/2006/relationships/slide" Target="slides/slide455.xml"/><Relationship Id="rId457" Type="http://schemas.openxmlformats.org/officeDocument/2006/relationships/slide" Target="slides/slide456.xml"/><Relationship Id="rId458" Type="http://schemas.openxmlformats.org/officeDocument/2006/relationships/slide" Target="slides/slide45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78AD5F-9380-46FC-9F04-D12AA686F198}" type="datetimeFigureOut">
              <a:rPr lang="en-US" smtClean="0"/>
              <a:t>7/19/16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22BA1-52CB-40CE-8921-03BC1CDFBD75}" type="slidenum">
              <a:rPr lang="en-US" smtClean="0"/>
              <a:t>‹#›</a:t>
            </a:fld>
            <a:endParaRPr lang="en-US"/>
          </a:p>
        </p:txBody>
      </p:sp>
    </p:spTree>
    <p:extLst>
      <p:ext uri="{BB962C8B-B14F-4D97-AF65-F5344CB8AC3E}">
        <p14:creationId xmlns:p14="http://schemas.microsoft.com/office/powerpoint/2010/main" val="3590252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8AD5F-9380-46FC-9F04-D12AA686F198}" type="datetimeFigureOut">
              <a:rPr lang="en-US" smtClean="0"/>
              <a:t>7/19/16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22BA1-52CB-40CE-8921-03BC1CDFBD75}" type="slidenum">
              <a:rPr lang="en-US" smtClean="0"/>
              <a:t>‹#›</a:t>
            </a:fld>
            <a:endParaRPr lang="en-US"/>
          </a:p>
        </p:txBody>
      </p:sp>
    </p:spTree>
    <p:extLst>
      <p:ext uri="{BB962C8B-B14F-4D97-AF65-F5344CB8AC3E}">
        <p14:creationId xmlns:p14="http://schemas.microsoft.com/office/powerpoint/2010/main" val="4051366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8AD5F-9380-46FC-9F04-D12AA686F198}" type="datetimeFigureOut">
              <a:rPr lang="en-US" smtClean="0"/>
              <a:t>7/19/16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22BA1-52CB-40CE-8921-03BC1CDFBD75}" type="slidenum">
              <a:rPr lang="en-US" smtClean="0"/>
              <a:t>‹#›</a:t>
            </a:fld>
            <a:endParaRPr lang="en-US"/>
          </a:p>
        </p:txBody>
      </p:sp>
    </p:spTree>
    <p:extLst>
      <p:ext uri="{BB962C8B-B14F-4D97-AF65-F5344CB8AC3E}">
        <p14:creationId xmlns:p14="http://schemas.microsoft.com/office/powerpoint/2010/main" val="2073033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8AD5F-9380-46FC-9F04-D12AA686F198}" type="datetimeFigureOut">
              <a:rPr lang="en-US" smtClean="0"/>
              <a:t>7/19/16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22BA1-52CB-40CE-8921-03BC1CDFBD75}" type="slidenum">
              <a:rPr lang="en-US" smtClean="0"/>
              <a:t>‹#›</a:t>
            </a:fld>
            <a:endParaRPr lang="en-US"/>
          </a:p>
        </p:txBody>
      </p:sp>
    </p:spTree>
    <p:extLst>
      <p:ext uri="{BB962C8B-B14F-4D97-AF65-F5344CB8AC3E}">
        <p14:creationId xmlns:p14="http://schemas.microsoft.com/office/powerpoint/2010/main" val="3153871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78AD5F-9380-46FC-9F04-D12AA686F198}" type="datetimeFigureOut">
              <a:rPr lang="en-US" smtClean="0"/>
              <a:t>7/19/16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22BA1-52CB-40CE-8921-03BC1CDFBD75}" type="slidenum">
              <a:rPr lang="en-US" smtClean="0"/>
              <a:t>‹#›</a:t>
            </a:fld>
            <a:endParaRPr lang="en-US"/>
          </a:p>
        </p:txBody>
      </p:sp>
    </p:spTree>
    <p:extLst>
      <p:ext uri="{BB962C8B-B14F-4D97-AF65-F5344CB8AC3E}">
        <p14:creationId xmlns:p14="http://schemas.microsoft.com/office/powerpoint/2010/main" val="413215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78AD5F-9380-46FC-9F04-D12AA686F198}" type="datetimeFigureOut">
              <a:rPr lang="en-US" smtClean="0"/>
              <a:t>7/19/16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22BA1-52CB-40CE-8921-03BC1CDFBD75}" type="slidenum">
              <a:rPr lang="en-US" smtClean="0"/>
              <a:t>‹#›</a:t>
            </a:fld>
            <a:endParaRPr lang="en-US"/>
          </a:p>
        </p:txBody>
      </p:sp>
    </p:spTree>
    <p:extLst>
      <p:ext uri="{BB962C8B-B14F-4D97-AF65-F5344CB8AC3E}">
        <p14:creationId xmlns:p14="http://schemas.microsoft.com/office/powerpoint/2010/main" val="2377004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78AD5F-9380-46FC-9F04-D12AA686F198}" type="datetimeFigureOut">
              <a:rPr lang="en-US" smtClean="0"/>
              <a:t>7/19/16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422BA1-52CB-40CE-8921-03BC1CDFBD75}" type="slidenum">
              <a:rPr lang="en-US" smtClean="0"/>
              <a:t>‹#›</a:t>
            </a:fld>
            <a:endParaRPr lang="en-US"/>
          </a:p>
        </p:txBody>
      </p:sp>
    </p:spTree>
    <p:extLst>
      <p:ext uri="{BB962C8B-B14F-4D97-AF65-F5344CB8AC3E}">
        <p14:creationId xmlns:p14="http://schemas.microsoft.com/office/powerpoint/2010/main" val="4152187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78AD5F-9380-46FC-9F04-D12AA686F198}" type="datetimeFigureOut">
              <a:rPr lang="en-US" smtClean="0"/>
              <a:t>7/19/16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422BA1-52CB-40CE-8921-03BC1CDFBD75}" type="slidenum">
              <a:rPr lang="en-US" smtClean="0"/>
              <a:t>‹#›</a:t>
            </a:fld>
            <a:endParaRPr lang="en-US"/>
          </a:p>
        </p:txBody>
      </p:sp>
    </p:spTree>
    <p:extLst>
      <p:ext uri="{BB962C8B-B14F-4D97-AF65-F5344CB8AC3E}">
        <p14:creationId xmlns:p14="http://schemas.microsoft.com/office/powerpoint/2010/main" val="305652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8AD5F-9380-46FC-9F04-D12AA686F198}" type="datetimeFigureOut">
              <a:rPr lang="en-US" smtClean="0"/>
              <a:t>7/19/16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422BA1-52CB-40CE-8921-03BC1CDFBD75}" type="slidenum">
              <a:rPr lang="en-US" smtClean="0"/>
              <a:t>‹#›</a:t>
            </a:fld>
            <a:endParaRPr lang="en-US"/>
          </a:p>
        </p:txBody>
      </p:sp>
    </p:spTree>
    <p:extLst>
      <p:ext uri="{BB962C8B-B14F-4D97-AF65-F5344CB8AC3E}">
        <p14:creationId xmlns:p14="http://schemas.microsoft.com/office/powerpoint/2010/main" val="276608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678AD5F-9380-46FC-9F04-D12AA686F198}" type="datetimeFigureOut">
              <a:rPr lang="en-US" smtClean="0"/>
              <a:t>7/19/16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22BA1-52CB-40CE-8921-03BC1CDFBD75}" type="slidenum">
              <a:rPr lang="en-US" smtClean="0"/>
              <a:t>‹#›</a:t>
            </a:fld>
            <a:endParaRPr lang="en-US"/>
          </a:p>
        </p:txBody>
      </p:sp>
    </p:spTree>
    <p:extLst>
      <p:ext uri="{BB962C8B-B14F-4D97-AF65-F5344CB8AC3E}">
        <p14:creationId xmlns:p14="http://schemas.microsoft.com/office/powerpoint/2010/main" val="2084178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678AD5F-9380-46FC-9F04-D12AA686F198}" type="datetimeFigureOut">
              <a:rPr lang="en-US" smtClean="0"/>
              <a:t>7/19/16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22BA1-52CB-40CE-8921-03BC1CDFBD75}" type="slidenum">
              <a:rPr lang="en-US" smtClean="0"/>
              <a:t>‹#›</a:t>
            </a:fld>
            <a:endParaRPr lang="en-US"/>
          </a:p>
        </p:txBody>
      </p:sp>
    </p:spTree>
    <p:extLst>
      <p:ext uri="{BB962C8B-B14F-4D97-AF65-F5344CB8AC3E}">
        <p14:creationId xmlns:p14="http://schemas.microsoft.com/office/powerpoint/2010/main" val="16139997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8AD5F-9380-46FC-9F04-D12AA686F198}" type="datetimeFigureOut">
              <a:rPr lang="en-US" smtClean="0"/>
              <a:t>7/19/16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422BA1-52CB-40CE-8921-03BC1CDFBD75}" type="slidenum">
              <a:rPr lang="en-US" smtClean="0"/>
              <a:t>‹#›</a:t>
            </a:fld>
            <a:endParaRPr lang="en-US"/>
          </a:p>
        </p:txBody>
      </p:sp>
    </p:spTree>
    <p:extLst>
      <p:ext uri="{BB962C8B-B14F-4D97-AF65-F5344CB8AC3E}">
        <p14:creationId xmlns:p14="http://schemas.microsoft.com/office/powerpoint/2010/main" val="3546381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pn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28.png"/></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0.png"/></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34.png"/></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34.png"/></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6.png"/></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6.png"/></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2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0451" y="2870202"/>
            <a:ext cx="7400925" cy="1323439"/>
          </a:xfrm>
          <a:prstGeom prst="rect">
            <a:avLst/>
          </a:prstGeom>
          <a:noFill/>
        </p:spPr>
        <p:txBody>
          <a:bodyPr wrap="square" rtlCol="0">
            <a:spAutoFit/>
          </a:bodyPr>
          <a:lstStyle/>
          <a:p>
            <a:pPr algn="ctr"/>
            <a:r>
              <a:rPr lang="en-US" sz="8000" dirty="0" smtClean="0">
                <a:latin typeface="Century Gothic" panose="020B0502020202020204" pitchFamily="34" charset="0"/>
              </a:rPr>
              <a:t>Week 2</a:t>
            </a:r>
            <a:endParaRPr lang="en-US" sz="8000" dirty="0">
              <a:latin typeface="Century Gothic" panose="020B0502020202020204" pitchFamily="34" charset="0"/>
            </a:endParaRPr>
          </a:p>
        </p:txBody>
      </p:sp>
    </p:spTree>
    <p:extLst>
      <p:ext uri="{BB962C8B-B14F-4D97-AF65-F5344CB8AC3E}">
        <p14:creationId xmlns:p14="http://schemas.microsoft.com/office/powerpoint/2010/main" val="18438476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0184" y="246420"/>
            <a:ext cx="8553085" cy="523220"/>
          </a:xfrm>
          <a:prstGeom prst="rect">
            <a:avLst/>
          </a:prstGeom>
          <a:noFill/>
        </p:spPr>
        <p:txBody>
          <a:bodyPr wrap="square" rtlCol="0">
            <a:spAutoFit/>
          </a:bodyPr>
          <a:lstStyle/>
          <a:p>
            <a:pPr algn="ctr"/>
            <a:r>
              <a:rPr lang="en-US" sz="1400" dirty="0">
                <a:solidFill>
                  <a:srgbClr val="FF0000"/>
                </a:solidFill>
                <a:latin typeface="Century Gothic"/>
                <a:cs typeface="Century Gothic"/>
              </a:rPr>
              <a:t>Now do it with me. Say </a:t>
            </a:r>
            <a:r>
              <a:rPr lang="en-US" sz="1400" dirty="0" smtClean="0">
                <a:solidFill>
                  <a:srgbClr val="FF0000"/>
                </a:solidFill>
                <a:latin typeface="Century Gothic"/>
                <a:cs typeface="Century Gothic"/>
              </a:rPr>
              <a:t>/k/ </a:t>
            </a:r>
            <a:r>
              <a:rPr lang="en-US" sz="1400" dirty="0">
                <a:solidFill>
                  <a:srgbClr val="FF0000"/>
                </a:solidFill>
                <a:latin typeface="Century Gothic"/>
                <a:cs typeface="Century Gothic"/>
              </a:rPr>
              <a:t>as I write the letter </a:t>
            </a:r>
            <a:r>
              <a:rPr lang="en-US" sz="1400" dirty="0" smtClean="0">
                <a:solidFill>
                  <a:srgbClr val="FF0000"/>
                </a:solidFill>
                <a:latin typeface="Century Gothic"/>
                <a:cs typeface="Century Gothic"/>
              </a:rPr>
              <a:t>c. </a:t>
            </a:r>
            <a:r>
              <a:rPr lang="en-US" sz="1400" dirty="0">
                <a:solidFill>
                  <a:srgbClr val="FF0000"/>
                </a:solidFill>
                <a:latin typeface="Century Gothic"/>
                <a:cs typeface="Century Gothic"/>
              </a:rPr>
              <a:t>Say </a:t>
            </a:r>
            <a:r>
              <a:rPr lang="en-US" sz="1400" dirty="0" smtClean="0">
                <a:solidFill>
                  <a:srgbClr val="FF0000"/>
                </a:solidFill>
                <a:latin typeface="Century Gothic"/>
                <a:cs typeface="Century Gothic"/>
              </a:rPr>
              <a:t>/f/ </a:t>
            </a:r>
            <a:r>
              <a:rPr lang="en-US" sz="1400" dirty="0">
                <a:solidFill>
                  <a:srgbClr val="FF0000"/>
                </a:solidFill>
                <a:latin typeface="Century Gothic"/>
                <a:cs typeface="Century Gothic"/>
              </a:rPr>
              <a:t>as I write the letter </a:t>
            </a:r>
            <a:r>
              <a:rPr lang="en-US" sz="1400" dirty="0" smtClean="0">
                <a:solidFill>
                  <a:srgbClr val="FF0000"/>
                </a:solidFill>
                <a:latin typeface="Century Gothic"/>
                <a:cs typeface="Century Gothic"/>
              </a:rPr>
              <a:t>f. </a:t>
            </a:r>
            <a:r>
              <a:rPr lang="en-US" sz="1400" dirty="0">
                <a:solidFill>
                  <a:srgbClr val="FF0000"/>
                </a:solidFill>
                <a:latin typeface="Century Gothic"/>
                <a:cs typeface="Century Gothic"/>
              </a:rPr>
              <a:t>This time, write the letter </a:t>
            </a:r>
            <a:r>
              <a:rPr lang="en-US" sz="1400" dirty="0" smtClean="0">
                <a:solidFill>
                  <a:srgbClr val="FF0000"/>
                </a:solidFill>
                <a:latin typeface="Century Gothic"/>
                <a:cs typeface="Century Gothic"/>
              </a:rPr>
              <a:t>c </a:t>
            </a:r>
            <a:r>
              <a:rPr lang="en-US" sz="1400" dirty="0">
                <a:solidFill>
                  <a:srgbClr val="FF0000"/>
                </a:solidFill>
                <a:latin typeface="Century Gothic"/>
                <a:cs typeface="Century Gothic"/>
              </a:rPr>
              <a:t>five times as you say the </a:t>
            </a:r>
            <a:r>
              <a:rPr lang="en-US" sz="1400" dirty="0" smtClean="0">
                <a:solidFill>
                  <a:srgbClr val="FF0000"/>
                </a:solidFill>
                <a:latin typeface="Century Gothic"/>
                <a:cs typeface="Century Gothic"/>
              </a:rPr>
              <a:t>/k/ </a:t>
            </a:r>
            <a:r>
              <a:rPr lang="en-US" sz="1400" dirty="0">
                <a:solidFill>
                  <a:srgbClr val="FF0000"/>
                </a:solidFill>
                <a:latin typeface="Century Gothic"/>
                <a:cs typeface="Century Gothic"/>
              </a:rPr>
              <a:t>sound. Write the letter </a:t>
            </a:r>
            <a:r>
              <a:rPr lang="en-US" sz="1400" dirty="0" smtClean="0">
                <a:solidFill>
                  <a:srgbClr val="FF0000"/>
                </a:solidFill>
                <a:latin typeface="Century Gothic"/>
                <a:cs typeface="Century Gothic"/>
              </a:rPr>
              <a:t>f </a:t>
            </a:r>
            <a:r>
              <a:rPr lang="en-US" sz="1400" dirty="0">
                <a:solidFill>
                  <a:srgbClr val="FF0000"/>
                </a:solidFill>
                <a:latin typeface="Century Gothic"/>
                <a:cs typeface="Century Gothic"/>
              </a:rPr>
              <a:t>five times as you say </a:t>
            </a:r>
            <a:r>
              <a:rPr lang="en-US" sz="1400" dirty="0" smtClean="0">
                <a:solidFill>
                  <a:srgbClr val="FF0000"/>
                </a:solidFill>
                <a:latin typeface="Century Gothic"/>
                <a:cs typeface="Century Gothic"/>
              </a:rPr>
              <a:t>/f/.</a:t>
            </a:r>
            <a:endParaRPr lang="en-US" sz="1400" dirty="0">
              <a:solidFill>
                <a:srgbClr val="FF0000"/>
              </a:solidFill>
              <a:latin typeface="Century Gothic"/>
              <a:cs typeface="Century Gothic"/>
            </a:endParaRPr>
          </a:p>
        </p:txBody>
      </p:sp>
      <p:sp>
        <p:nvSpPr>
          <p:cNvPr id="4" name="Rounded Rectangle 3"/>
          <p:cNvSpPr/>
          <p:nvPr/>
        </p:nvSpPr>
        <p:spPr>
          <a:xfrm>
            <a:off x="1991476" y="1620522"/>
            <a:ext cx="7752289" cy="40746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c   </a:t>
            </a:r>
            <a:r>
              <a:rPr lang="en-US" sz="8000" dirty="0" err="1" smtClean="0">
                <a:latin typeface="Century Gothic"/>
                <a:cs typeface="Century Gothic"/>
              </a:rPr>
              <a:t>c</a:t>
            </a:r>
            <a:r>
              <a:rPr lang="en-US" sz="8000" dirty="0" smtClean="0">
                <a:latin typeface="Century Gothic"/>
                <a:cs typeface="Century Gothic"/>
              </a:rPr>
              <a:t>   </a:t>
            </a:r>
            <a:r>
              <a:rPr lang="en-US" sz="8000" dirty="0" err="1" smtClean="0">
                <a:latin typeface="Century Gothic"/>
                <a:cs typeface="Century Gothic"/>
              </a:rPr>
              <a:t>c</a:t>
            </a:r>
            <a:r>
              <a:rPr lang="en-US" sz="8000" dirty="0" smtClean="0">
                <a:latin typeface="Century Gothic"/>
                <a:cs typeface="Century Gothic"/>
              </a:rPr>
              <a:t>   </a:t>
            </a:r>
            <a:r>
              <a:rPr lang="en-US" sz="8000" dirty="0" err="1" smtClean="0">
                <a:latin typeface="Century Gothic"/>
                <a:cs typeface="Century Gothic"/>
              </a:rPr>
              <a:t>c</a:t>
            </a:r>
            <a:r>
              <a:rPr lang="en-US" sz="8000" dirty="0" smtClean="0">
                <a:latin typeface="Century Gothic"/>
                <a:cs typeface="Century Gothic"/>
              </a:rPr>
              <a:t>   </a:t>
            </a:r>
            <a:r>
              <a:rPr lang="en-US" sz="8000" dirty="0" err="1" smtClean="0">
                <a:latin typeface="Century Gothic"/>
                <a:cs typeface="Century Gothic"/>
              </a:rPr>
              <a:t>c</a:t>
            </a:r>
            <a:endParaRPr lang="en-US" sz="8000" dirty="0">
              <a:latin typeface="Century Gothic"/>
              <a:cs typeface="Century Gothic"/>
            </a:endParaRPr>
          </a:p>
          <a:p>
            <a:pPr algn="ctr"/>
            <a:r>
              <a:rPr lang="en-US" sz="8000" dirty="0" smtClean="0">
                <a:latin typeface="Century Gothic"/>
                <a:cs typeface="Century Gothic"/>
              </a:rPr>
              <a:t>f    </a:t>
            </a:r>
            <a:r>
              <a:rPr lang="en-US" sz="8000" dirty="0" err="1" smtClean="0">
                <a:latin typeface="Century Gothic"/>
                <a:cs typeface="Century Gothic"/>
              </a:rPr>
              <a:t>f</a:t>
            </a:r>
            <a:r>
              <a:rPr lang="en-US" sz="8000" dirty="0" smtClean="0">
                <a:latin typeface="Century Gothic"/>
                <a:cs typeface="Century Gothic"/>
              </a:rPr>
              <a:t>    </a:t>
            </a:r>
            <a:r>
              <a:rPr lang="en-US" sz="8000" dirty="0" err="1" smtClean="0">
                <a:latin typeface="Century Gothic"/>
                <a:cs typeface="Century Gothic"/>
              </a:rPr>
              <a:t>f</a:t>
            </a:r>
            <a:r>
              <a:rPr lang="en-US" sz="8000" dirty="0" smtClean="0">
                <a:latin typeface="Century Gothic"/>
                <a:cs typeface="Century Gothic"/>
              </a:rPr>
              <a:t>    </a:t>
            </a:r>
            <a:r>
              <a:rPr lang="en-US" sz="8000" dirty="0" err="1" smtClean="0">
                <a:latin typeface="Century Gothic"/>
                <a:cs typeface="Century Gothic"/>
              </a:rPr>
              <a:t>f</a:t>
            </a:r>
            <a:r>
              <a:rPr lang="en-US" sz="8000" dirty="0" smtClean="0">
                <a:latin typeface="Century Gothic"/>
                <a:cs typeface="Century Gothic"/>
              </a:rPr>
              <a:t>    </a:t>
            </a:r>
            <a:r>
              <a:rPr lang="en-US" sz="8000" dirty="0" err="1" smtClean="0">
                <a:latin typeface="Century Gothic"/>
                <a:cs typeface="Century Gothic"/>
              </a:rPr>
              <a:t>f</a:t>
            </a:r>
            <a:endParaRPr lang="en-US" sz="8000" dirty="0">
              <a:latin typeface="Century Gothic"/>
              <a:cs typeface="Century Gothic"/>
            </a:endParaRPr>
          </a:p>
        </p:txBody>
      </p:sp>
    </p:spTree>
    <p:extLst>
      <p:ext uri="{BB962C8B-B14F-4D97-AF65-F5344CB8AC3E}">
        <p14:creationId xmlns:p14="http://schemas.microsoft.com/office/powerpoint/2010/main" val="4202999348"/>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t</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o</a:t>
            </a:r>
            <a:endParaRPr lang="en-US" sz="8000" dirty="0">
              <a:solidFill>
                <a:srgbClr val="FF0000"/>
              </a:solidFill>
              <a:latin typeface="Century Gothic"/>
              <a:cs typeface="Century Gothic"/>
            </a:endParaRPr>
          </a:p>
        </p:txBody>
      </p:sp>
      <p:sp>
        <p:nvSpPr>
          <p:cNvPr id="9" name="Rounded Rectangle 8"/>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Short o</a:t>
            </a:r>
            <a:endParaRPr lang="en-US" sz="2400" dirty="0">
              <a:latin typeface="Century Gothic"/>
              <a:cs typeface="Century Gothic"/>
            </a:endParaRPr>
          </a:p>
        </p:txBody>
      </p:sp>
    </p:spTree>
    <p:extLst>
      <p:ext uri="{BB962C8B-B14F-4D97-AF65-F5344CB8AC3E}">
        <p14:creationId xmlns:p14="http://schemas.microsoft.com/office/powerpoint/2010/main" val="2891164287"/>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t</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o</a:t>
            </a:r>
            <a:endParaRPr lang="en-US" sz="8000" dirty="0">
              <a:solidFill>
                <a:srgbClr val="FF0000"/>
              </a:solidFill>
              <a:latin typeface="Century Gothic"/>
              <a:cs typeface="Century Gothic"/>
            </a:endParaRPr>
          </a:p>
        </p:txBody>
      </p:sp>
      <p:sp>
        <p:nvSpPr>
          <p:cNvPr id="9" name="Rounded Rectangle 8"/>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Short o</a:t>
            </a:r>
            <a:endParaRPr lang="en-US" sz="2400" dirty="0">
              <a:latin typeface="Century Gothic"/>
              <a:cs typeface="Century Gothic"/>
            </a:endParaRPr>
          </a:p>
        </p:txBody>
      </p:sp>
      <p:sp>
        <p:nvSpPr>
          <p:cNvPr id="10" name="Rectangle 9"/>
          <p:cNvSpPr/>
          <p:nvPr/>
        </p:nvSpPr>
        <p:spPr>
          <a:xfrm>
            <a:off x="7675190" y="1750049"/>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p</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1269751376"/>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Word</a:t>
            </a:r>
          </a:p>
        </p:txBody>
      </p:sp>
      <p:sp>
        <p:nvSpPr>
          <p:cNvPr id="4" name="Rectangle 3"/>
          <p:cNvSpPr/>
          <p:nvPr/>
        </p:nvSpPr>
        <p:spPr>
          <a:xfrm>
            <a:off x="1985122"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t</a:t>
            </a:r>
            <a:endParaRPr lang="en-US" sz="8000" dirty="0">
              <a:solidFill>
                <a:schemeClr val="tx1"/>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o</a:t>
            </a:r>
            <a:endParaRPr lang="en-US" sz="8000" dirty="0">
              <a:solidFill>
                <a:srgbClr val="FF0000"/>
              </a:solidFill>
              <a:latin typeface="Century Gothic"/>
              <a:cs typeface="Century Gothic"/>
            </a:endParaRPr>
          </a:p>
        </p:txBody>
      </p:sp>
      <p:sp>
        <p:nvSpPr>
          <p:cNvPr id="9" name="Rounded Rectangle 8"/>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Short o</a:t>
            </a:r>
            <a:endParaRPr lang="en-US" sz="2400" dirty="0">
              <a:latin typeface="Century Gothic"/>
              <a:cs typeface="Century Gothic"/>
            </a:endParaRPr>
          </a:p>
        </p:txBody>
      </p:sp>
      <p:sp>
        <p:nvSpPr>
          <p:cNvPr id="10" name="Rectangle 9"/>
          <p:cNvSpPr/>
          <p:nvPr/>
        </p:nvSpPr>
        <p:spPr>
          <a:xfrm>
            <a:off x="7454321" y="1750050"/>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p</a:t>
            </a:r>
            <a:endParaRPr lang="en-US" sz="8000" dirty="0">
              <a:solidFill>
                <a:srgbClr val="000000"/>
              </a:solidFill>
              <a:latin typeface="Century Gothic"/>
              <a:cs typeface="Century Gothic"/>
            </a:endParaRPr>
          </a:p>
        </p:txBody>
      </p:sp>
    </p:spTree>
    <p:extLst>
      <p:ext uri="{BB962C8B-B14F-4D97-AF65-F5344CB8AC3E}">
        <p14:creationId xmlns:p14="http://schemas.microsoft.com/office/powerpoint/2010/main" val="162307712"/>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Short o</a:t>
            </a:r>
            <a:endParaRPr lang="en-US" sz="2400" dirty="0">
              <a:latin typeface="Century Gothic"/>
              <a:cs typeface="Century Gothic"/>
            </a:endParaRPr>
          </a:p>
        </p:txBody>
      </p:sp>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n</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0617813"/>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n</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o</a:t>
            </a:r>
            <a:endParaRPr lang="en-US" sz="8000" dirty="0">
              <a:solidFill>
                <a:srgbClr val="FF0000"/>
              </a:solidFill>
              <a:latin typeface="Century Gothic"/>
              <a:cs typeface="Century Gothic"/>
            </a:endParaRPr>
          </a:p>
        </p:txBody>
      </p:sp>
      <p:sp>
        <p:nvSpPr>
          <p:cNvPr id="9" name="Rounded Rectangle 8"/>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Short o</a:t>
            </a:r>
            <a:endParaRPr lang="en-US" sz="2400" dirty="0">
              <a:latin typeface="Century Gothic"/>
              <a:cs typeface="Century Gothic"/>
            </a:endParaRPr>
          </a:p>
        </p:txBody>
      </p:sp>
    </p:spTree>
    <p:extLst>
      <p:ext uri="{BB962C8B-B14F-4D97-AF65-F5344CB8AC3E}">
        <p14:creationId xmlns:p14="http://schemas.microsoft.com/office/powerpoint/2010/main" val="2221949804"/>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n</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o</a:t>
            </a:r>
            <a:endParaRPr lang="en-US" sz="8000" dirty="0">
              <a:solidFill>
                <a:srgbClr val="FF0000"/>
              </a:solidFill>
              <a:latin typeface="Century Gothic"/>
              <a:cs typeface="Century Gothic"/>
            </a:endParaRPr>
          </a:p>
        </p:txBody>
      </p:sp>
      <p:sp>
        <p:nvSpPr>
          <p:cNvPr id="9" name="Rounded Rectangle 8"/>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Short o</a:t>
            </a:r>
            <a:endParaRPr lang="en-US" sz="2400" dirty="0">
              <a:latin typeface="Century Gothic"/>
              <a:cs typeface="Century Gothic"/>
            </a:endParaRPr>
          </a:p>
        </p:txBody>
      </p:sp>
      <p:sp>
        <p:nvSpPr>
          <p:cNvPr id="10" name="Rectangle 9"/>
          <p:cNvSpPr/>
          <p:nvPr/>
        </p:nvSpPr>
        <p:spPr>
          <a:xfrm>
            <a:off x="7675190" y="1750049"/>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t</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2877332443"/>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Word</a:t>
            </a:r>
          </a:p>
        </p:txBody>
      </p:sp>
      <p:sp>
        <p:nvSpPr>
          <p:cNvPr id="4" name="Rectangle 3"/>
          <p:cNvSpPr/>
          <p:nvPr/>
        </p:nvSpPr>
        <p:spPr>
          <a:xfrm>
            <a:off x="1985122"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n</a:t>
            </a:r>
            <a:endParaRPr lang="en-US" sz="8000" dirty="0">
              <a:solidFill>
                <a:schemeClr val="tx1"/>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o</a:t>
            </a:r>
            <a:endParaRPr lang="en-US" sz="8000" dirty="0">
              <a:solidFill>
                <a:srgbClr val="FF0000"/>
              </a:solidFill>
              <a:latin typeface="Century Gothic"/>
              <a:cs typeface="Century Gothic"/>
            </a:endParaRPr>
          </a:p>
        </p:txBody>
      </p:sp>
      <p:sp>
        <p:nvSpPr>
          <p:cNvPr id="9" name="Rounded Rectangle 8"/>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Short o</a:t>
            </a:r>
            <a:endParaRPr lang="en-US" sz="2400" dirty="0">
              <a:latin typeface="Century Gothic"/>
              <a:cs typeface="Century Gothic"/>
            </a:endParaRPr>
          </a:p>
        </p:txBody>
      </p:sp>
      <p:sp>
        <p:nvSpPr>
          <p:cNvPr id="10" name="Rectangle 9"/>
          <p:cNvSpPr/>
          <p:nvPr/>
        </p:nvSpPr>
        <p:spPr>
          <a:xfrm>
            <a:off x="7454321" y="1750050"/>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t</a:t>
            </a:r>
            <a:endParaRPr lang="en-US" sz="8000" dirty="0">
              <a:solidFill>
                <a:srgbClr val="000000"/>
              </a:solidFill>
              <a:latin typeface="Century Gothic"/>
              <a:cs typeface="Century Gothic"/>
            </a:endParaRPr>
          </a:p>
        </p:txBody>
      </p:sp>
    </p:spTree>
    <p:extLst>
      <p:ext uri="{BB962C8B-B14F-4D97-AF65-F5344CB8AC3E}">
        <p14:creationId xmlns:p14="http://schemas.microsoft.com/office/powerpoint/2010/main" val="3043968904"/>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5478423"/>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o</a:t>
            </a:r>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567294330"/>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o</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536589308"/>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o</a:t>
            </a:r>
            <a:r>
              <a:rPr lang="en-US" sz="7000" dirty="0" smtClean="0">
                <a:latin typeface="Century Gothic" panose="020B0502020202020204" pitchFamily="34" charset="0"/>
              </a:rPr>
              <a:t>n     m</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4938153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Build Fluency: Sound Spellings</a:t>
            </a:r>
          </a:p>
        </p:txBody>
      </p:sp>
      <p:sp>
        <p:nvSpPr>
          <p:cNvPr id="3" name="TextBox 2"/>
          <p:cNvSpPr txBox="1"/>
          <p:nvPr/>
        </p:nvSpPr>
        <p:spPr>
          <a:xfrm>
            <a:off x="1834651" y="5578088"/>
            <a:ext cx="8656073" cy="830997"/>
          </a:xfrm>
          <a:prstGeom prst="rect">
            <a:avLst/>
          </a:prstGeom>
          <a:noFill/>
        </p:spPr>
        <p:txBody>
          <a:bodyPr wrap="square" rtlCol="0">
            <a:spAutoFit/>
          </a:bodyPr>
          <a:lstStyle/>
          <a:p>
            <a:pPr algn="ctr"/>
            <a:r>
              <a:rPr lang="en-US" sz="1600" dirty="0">
                <a:solidFill>
                  <a:srgbClr val="FF0000"/>
                </a:solidFill>
                <a:latin typeface="Century Gothic"/>
                <a:cs typeface="Century Gothic"/>
              </a:rPr>
              <a:t>Each day you will review the sound-spellings you have learned as a warm-up.</a:t>
            </a:r>
          </a:p>
          <a:p>
            <a:pPr algn="ctr"/>
            <a:r>
              <a:rPr lang="en-US" sz="1600" dirty="0">
                <a:solidFill>
                  <a:srgbClr val="FF0000"/>
                </a:solidFill>
                <a:latin typeface="Century Gothic"/>
                <a:cs typeface="Century Gothic"/>
              </a:rPr>
              <a:t>Chorally say each sound. Repeat and vary the pace.</a:t>
            </a:r>
          </a:p>
          <a:p>
            <a:pPr algn="ctr"/>
            <a:endParaRPr lang="en-US" sz="1600" dirty="0">
              <a:solidFill>
                <a:srgbClr val="FF0000"/>
              </a:solidFill>
              <a:latin typeface="Century Gothic"/>
              <a:cs typeface="Century Gothic"/>
            </a:endParaRPr>
          </a:p>
        </p:txBody>
      </p:sp>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a</a:t>
            </a:r>
            <a:endParaRPr lang="en-US" sz="8000" dirty="0">
              <a:solidFill>
                <a:srgbClr val="FF0000"/>
              </a:solidFill>
              <a:latin typeface="Century Gothic"/>
              <a:cs typeface="Century Gothic"/>
            </a:endParaRPr>
          </a:p>
        </p:txBody>
      </p:sp>
    </p:spTree>
    <p:extLst>
      <p:ext uri="{BB962C8B-B14F-4D97-AF65-F5344CB8AC3E}">
        <p14:creationId xmlns:p14="http://schemas.microsoft.com/office/powerpoint/2010/main" val="1609409587"/>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o</a:t>
            </a:r>
            <a:r>
              <a:rPr lang="en-US" sz="7000" dirty="0" smtClean="0">
                <a:latin typeface="Century Gothic" panose="020B0502020202020204" pitchFamily="34" charset="0"/>
              </a:rPr>
              <a:t>n     </a:t>
            </a:r>
            <a:r>
              <a:rPr lang="en-US" sz="7000" dirty="0" err="1" smtClean="0">
                <a:latin typeface="Century Gothic" panose="020B0502020202020204" pitchFamily="34" charset="0"/>
              </a:rPr>
              <a:t>m</a:t>
            </a:r>
            <a:r>
              <a:rPr lang="en-US" sz="7000" dirty="0" err="1" smtClean="0">
                <a:solidFill>
                  <a:srgbClr val="FF0000"/>
                </a:solidFill>
                <a:latin typeface="Century Gothic" panose="020B0502020202020204" pitchFamily="34" charset="0"/>
              </a:rPr>
              <a:t>o</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623932398"/>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o</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046054960"/>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o</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t</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273977758"/>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o</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t</a:t>
            </a:r>
            <a:r>
              <a:rPr lang="en-US" sz="7000" dirty="0" smtClean="0">
                <a:solidFill>
                  <a:srgbClr val="FF0000"/>
                </a:solidFill>
                <a:latin typeface="Century Gothic" panose="020B0502020202020204" pitchFamily="34" charset="0"/>
              </a:rPr>
              <a:t>o</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02555938"/>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o</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t</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258660263"/>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o</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t</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436307297"/>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o</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t</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t</a:t>
            </a:r>
            <a:r>
              <a:rPr lang="en-US" sz="7000" dirty="0"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482745876"/>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o</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t</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t</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14172687"/>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o</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t</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t</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n</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257650626"/>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o</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t</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t</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n</a:t>
            </a:r>
            <a:r>
              <a:rPr lang="en-US" sz="7000" dirty="0" smtClean="0">
                <a:solidFill>
                  <a:srgbClr val="FF0000"/>
                </a:solidFill>
                <a:latin typeface="Century Gothic" panose="020B0502020202020204" pitchFamily="34" charset="0"/>
              </a:rPr>
              <a:t>o</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4247411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c</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1823556859"/>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o</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t</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t</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n</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040852045"/>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o</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t</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t</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n</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p</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667767097"/>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o</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t</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t</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n</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a:t>
            </a:r>
            <a:r>
              <a:rPr lang="en-US" sz="7000" dirty="0" err="1" smtClean="0">
                <a:latin typeface="Century Gothic" panose="020B0502020202020204" pitchFamily="34" charset="0"/>
              </a:rPr>
              <a:t>p</a:t>
            </a:r>
            <a:r>
              <a:rPr lang="en-US" sz="7000" dirty="0" err="1" smtClean="0">
                <a:solidFill>
                  <a:srgbClr val="FF0000"/>
                </a:solidFill>
                <a:latin typeface="Century Gothic" panose="020B0502020202020204" pitchFamily="34" charset="0"/>
              </a:rPr>
              <a:t>o</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831041256"/>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o</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t</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t</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n</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p</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862421287"/>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o</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t</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t</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n</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p</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c</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976357079"/>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o</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t</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t</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n</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p</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c</a:t>
            </a:r>
            <a:r>
              <a:rPr lang="en-US" sz="7000" dirty="0" smtClean="0">
                <a:solidFill>
                  <a:srgbClr val="FF0000"/>
                </a:solidFill>
                <a:latin typeface="Century Gothic" panose="020B0502020202020204" pitchFamily="34" charset="0"/>
              </a:rPr>
              <a:t>o</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383398033"/>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o</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t</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t</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n</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p</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c</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212965456"/>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o</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t</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t</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n</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p</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c</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c </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595357234"/>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o</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t</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t</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n</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p</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c</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 </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390436415"/>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o</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t</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t</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n</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p</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c</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6778360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f</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657920498"/>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5478423"/>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err="1" smtClean="0">
                <a:solidFill>
                  <a:srgbClr val="FF0000"/>
                </a:solidFill>
                <a:latin typeface="Century Gothic" panose="020B0502020202020204" pitchFamily="34" charset="0"/>
              </a:rPr>
              <a:t>i</a:t>
            </a:r>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877748472"/>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i</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119086421"/>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5478423"/>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i</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126340336"/>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i</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155683967"/>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i</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488347379"/>
      </p:ext>
    </p:extLst>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i</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102758545"/>
      </p:ext>
    </p:extLst>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7632859"/>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i</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a:t>
            </a:r>
            <a:r>
              <a:rPr lang="en-US" sz="7000" dirty="0"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352786476"/>
      </p:ext>
    </p:extLst>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7632859"/>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i</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973568527"/>
      </p:ext>
    </p:extLst>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7632859"/>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i</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f</a:t>
            </a:r>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4079879931"/>
      </p:ext>
    </p:extLst>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i</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f</a:t>
            </a:r>
            <a:r>
              <a:rPr lang="en-US" sz="7000" dirty="0"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042894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smtClean="0">
                <a:solidFill>
                  <a:srgbClr val="FF0000"/>
                </a:solidFill>
                <a:latin typeface="Century Gothic"/>
                <a:cs typeface="Century Gothic"/>
              </a:rPr>
              <a:t>i</a:t>
            </a:r>
            <a:endParaRPr lang="en-US" sz="8000" dirty="0">
              <a:solidFill>
                <a:srgbClr val="FF0000"/>
              </a:solidFill>
              <a:latin typeface="Century Gothic"/>
              <a:cs typeface="Century Gothic"/>
            </a:endParaRPr>
          </a:p>
        </p:txBody>
      </p:sp>
    </p:spTree>
    <p:extLst>
      <p:ext uri="{BB962C8B-B14F-4D97-AF65-F5344CB8AC3E}">
        <p14:creationId xmlns:p14="http://schemas.microsoft.com/office/powerpoint/2010/main" val="2555788281"/>
      </p:ext>
    </p:extLst>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i</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004465422"/>
      </p:ext>
    </p:extLst>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i</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f</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79091861"/>
      </p:ext>
    </p:extLst>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i</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f</a:t>
            </a:r>
            <a:r>
              <a:rPr lang="en-US" sz="7000" dirty="0" smtClean="0">
                <a:solidFill>
                  <a:srgbClr val="FF0000"/>
                </a:solidFill>
                <a:latin typeface="Century Gothic" panose="020B0502020202020204" pitchFamily="34" charset="0"/>
              </a:rPr>
              <a:t>i</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161033470"/>
      </p:ext>
    </p:extLst>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i</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f</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123706862"/>
      </p:ext>
    </p:extLst>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i</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f</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n      m</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552166873"/>
      </p:ext>
    </p:extLst>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i</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f</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343889516"/>
      </p:ext>
    </p:extLst>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i</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f</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651746566"/>
      </p:ext>
    </p:extLst>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i</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f</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m </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228341108"/>
      </p:ext>
    </p:extLst>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i</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f</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a:t>
            </a:r>
            <a:r>
              <a:rPr lang="en-US" sz="7000" dirty="0" err="1" smtClean="0">
                <a:latin typeface="Century Gothic" panose="020B0502020202020204" pitchFamily="34" charset="0"/>
              </a:rPr>
              <a:t>m</a:t>
            </a:r>
            <a:r>
              <a:rPr lang="en-US" sz="7000" dirty="0" err="1" smtClean="0">
                <a:solidFill>
                  <a:srgbClr val="FF0000"/>
                </a:solidFill>
                <a:latin typeface="Century Gothic" panose="020B0502020202020204" pitchFamily="34" charset="0"/>
              </a:rPr>
              <a:t>o</a:t>
            </a:r>
            <a:r>
              <a:rPr lang="en-US" sz="7000" dirty="0" smtClean="0">
                <a:latin typeface="Century Gothic" panose="020B0502020202020204" pitchFamily="34" charset="0"/>
              </a:rPr>
              <a:t> </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048476061"/>
      </p:ext>
    </p:extLst>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i</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f</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m</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p </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6335661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m</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1338901306"/>
      </p:ext>
    </p:extLst>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I</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645391419"/>
      </p:ext>
    </p:extLst>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I  can</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907614899"/>
      </p:ext>
    </p:extLst>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I  can  do</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228291889"/>
      </p:ext>
    </p:extLst>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I  can  do  a</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146814276"/>
      </p:ext>
    </p:extLst>
  </p:cSld>
  <p:clrMapOvr>
    <a:masterClrMapping/>
  </p:clrMapOvr>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7632859"/>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I  can  do  a  lot.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970003565"/>
      </p:ext>
    </p:extLst>
  </p:cSld>
  <p:clrMapOvr>
    <a:masterClrMapping/>
  </p:clrMapOvr>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I  can  do  a  lot.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I</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033159273"/>
      </p:ext>
    </p:extLst>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I  can  do  a  lot.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I  am</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724906721"/>
      </p:ext>
    </p:extLst>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I  can  do  a  lot.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I  am  on</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16987065"/>
      </p:ext>
    </p:extLst>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I  can  do  a  lot.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I  am  on  top.</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728566871"/>
      </p:ext>
    </p:extLst>
  </p:cSld>
  <p:clrMapOvr>
    <a:masterClrMapping/>
  </p:clrMapOvr>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23684" y="1"/>
            <a:ext cx="5565098" cy="6858000"/>
          </a:xfrm>
          <a:prstGeom prst="rect">
            <a:avLst/>
          </a:prstGeom>
        </p:spPr>
      </p:pic>
    </p:spTree>
    <p:extLst>
      <p:ext uri="{BB962C8B-B14F-4D97-AF65-F5344CB8AC3E}">
        <p14:creationId xmlns:p14="http://schemas.microsoft.com/office/powerpoint/2010/main" val="750087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n</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2457106439"/>
      </p:ext>
    </p:extLst>
  </p:cSld>
  <p:clrMapOvr>
    <a:masterClrMapping/>
  </p:clrMapOvr>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3780" y="155819"/>
            <a:ext cx="5807075"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High-Frequency Words</a:t>
            </a:r>
            <a:endParaRPr lang="en-US" sz="2400" dirty="0">
              <a:latin typeface="Century Gothic"/>
              <a:cs typeface="Century Gothic"/>
            </a:endParaRPr>
          </a:p>
        </p:txBody>
      </p:sp>
      <p:sp>
        <p:nvSpPr>
          <p:cNvPr id="3" name="Rectangle 2"/>
          <p:cNvSpPr/>
          <p:nvPr/>
        </p:nvSpPr>
        <p:spPr>
          <a:xfrm>
            <a:off x="3802129" y="2805702"/>
            <a:ext cx="4363097"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look</a:t>
            </a:r>
            <a:endParaRPr lang="en-US" sz="8800" dirty="0">
              <a:latin typeface="Century Gothic"/>
              <a:cs typeface="Century Gothic"/>
            </a:endParaRPr>
          </a:p>
        </p:txBody>
      </p:sp>
      <p:sp>
        <p:nvSpPr>
          <p:cNvPr id="4" name="Rectangle 3"/>
          <p:cNvSpPr/>
          <p:nvPr/>
        </p:nvSpPr>
        <p:spPr>
          <a:xfrm>
            <a:off x="3802129" y="1070133"/>
            <a:ext cx="4363097"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my</a:t>
            </a:r>
            <a:endParaRPr lang="en-US" sz="8800" dirty="0">
              <a:latin typeface="Century Gothic"/>
              <a:cs typeface="Century Gothic"/>
            </a:endParaRPr>
          </a:p>
        </p:txBody>
      </p:sp>
      <p:sp>
        <p:nvSpPr>
          <p:cNvPr id="6" name="TextBox 5"/>
          <p:cNvSpPr txBox="1"/>
          <p:nvPr/>
        </p:nvSpPr>
        <p:spPr>
          <a:xfrm>
            <a:off x="166213" y="1503657"/>
            <a:ext cx="3386595" cy="1323439"/>
          </a:xfrm>
          <a:prstGeom prst="rect">
            <a:avLst/>
          </a:prstGeom>
          <a:noFill/>
        </p:spPr>
        <p:txBody>
          <a:bodyPr wrap="square" rtlCol="0">
            <a:spAutoFit/>
          </a:bodyPr>
          <a:lstStyle/>
          <a:p>
            <a:r>
              <a:rPr lang="en-US" sz="1600" b="1" dirty="0" smtClean="0">
                <a:solidFill>
                  <a:schemeClr val="bg1">
                    <a:lumMod val="85000"/>
                  </a:schemeClr>
                </a:solidFill>
                <a:latin typeface="Century Gothic"/>
                <a:cs typeface="Century Gothic"/>
              </a:rPr>
              <a:t>Read</a:t>
            </a:r>
            <a:r>
              <a:rPr lang="en-US" sz="1600" dirty="0" smtClean="0">
                <a:solidFill>
                  <a:schemeClr val="bg1">
                    <a:lumMod val="85000"/>
                  </a:schemeClr>
                </a:solidFill>
                <a:latin typeface="Century Gothic"/>
                <a:cs typeface="Century Gothic"/>
              </a:rPr>
              <a:t>: </a:t>
            </a:r>
          </a:p>
          <a:p>
            <a:r>
              <a:rPr lang="en-US" sz="1600" dirty="0" smtClean="0">
                <a:solidFill>
                  <a:schemeClr val="bg1">
                    <a:lumMod val="85000"/>
                  </a:schemeClr>
                </a:solidFill>
                <a:latin typeface="Century Gothic"/>
                <a:cs typeface="Century Gothic"/>
              </a:rPr>
              <a:t>Point to and say the word my. </a:t>
            </a:r>
          </a:p>
          <a:p>
            <a:r>
              <a:rPr lang="en-US" sz="1600" dirty="0" smtClean="0">
                <a:solidFill>
                  <a:schemeClr val="bg1">
                    <a:lumMod val="85000"/>
                  </a:schemeClr>
                </a:solidFill>
                <a:latin typeface="Century Gothic"/>
                <a:cs typeface="Century Gothic"/>
              </a:rPr>
              <a:t>This is the word my. </a:t>
            </a:r>
          </a:p>
          <a:p>
            <a:r>
              <a:rPr lang="en-US" sz="1600" dirty="0" smtClean="0">
                <a:solidFill>
                  <a:schemeClr val="bg1">
                    <a:lumMod val="85000"/>
                  </a:schemeClr>
                </a:solidFill>
                <a:latin typeface="Century Gothic"/>
                <a:cs typeface="Century Gothic"/>
              </a:rPr>
              <a:t>Say it with me: my.</a:t>
            </a:r>
          </a:p>
          <a:p>
            <a:r>
              <a:rPr lang="en-US" sz="1600" dirty="0" smtClean="0">
                <a:solidFill>
                  <a:schemeClr val="bg1">
                    <a:lumMod val="85000"/>
                  </a:schemeClr>
                </a:solidFill>
                <a:latin typeface="Century Gothic"/>
                <a:cs typeface="Century Gothic"/>
              </a:rPr>
              <a:t>My hair is brown.</a:t>
            </a:r>
            <a:endParaRPr lang="en-US" sz="1600" dirty="0">
              <a:solidFill>
                <a:schemeClr val="bg1">
                  <a:lumMod val="85000"/>
                </a:schemeClr>
              </a:solidFill>
              <a:latin typeface="Century Gothic"/>
              <a:cs typeface="Century Gothic"/>
            </a:endParaRPr>
          </a:p>
        </p:txBody>
      </p:sp>
      <p:sp>
        <p:nvSpPr>
          <p:cNvPr id="7" name="TextBox 6"/>
          <p:cNvSpPr txBox="1"/>
          <p:nvPr/>
        </p:nvSpPr>
        <p:spPr>
          <a:xfrm>
            <a:off x="255141" y="3569217"/>
            <a:ext cx="3386595" cy="830997"/>
          </a:xfrm>
          <a:prstGeom prst="rect">
            <a:avLst/>
          </a:prstGeom>
          <a:noFill/>
        </p:spPr>
        <p:txBody>
          <a:bodyPr wrap="square" rtlCol="0">
            <a:spAutoFit/>
          </a:bodyPr>
          <a:lstStyle/>
          <a:p>
            <a:r>
              <a:rPr lang="en-US" sz="1600" b="1" dirty="0" smtClean="0">
                <a:solidFill>
                  <a:schemeClr val="bg1">
                    <a:lumMod val="85000"/>
                  </a:schemeClr>
                </a:solidFill>
                <a:latin typeface="Century Gothic"/>
                <a:cs typeface="Century Gothic"/>
              </a:rPr>
              <a:t>Spell</a:t>
            </a:r>
            <a:r>
              <a:rPr lang="en-US" sz="1600" dirty="0" smtClean="0">
                <a:solidFill>
                  <a:schemeClr val="bg1">
                    <a:lumMod val="85000"/>
                  </a:schemeClr>
                </a:solidFill>
                <a:latin typeface="Century Gothic"/>
                <a:cs typeface="Century Gothic"/>
              </a:rPr>
              <a:t>: </a:t>
            </a:r>
          </a:p>
          <a:p>
            <a:r>
              <a:rPr lang="en-US" sz="1600" dirty="0" smtClean="0">
                <a:solidFill>
                  <a:schemeClr val="bg1">
                    <a:lumMod val="85000"/>
                  </a:schemeClr>
                </a:solidFill>
                <a:latin typeface="Century Gothic"/>
                <a:cs typeface="Century Gothic"/>
              </a:rPr>
              <a:t>The word is my spelled m-y.</a:t>
            </a:r>
          </a:p>
          <a:p>
            <a:r>
              <a:rPr lang="en-US" sz="1600" dirty="0" smtClean="0">
                <a:solidFill>
                  <a:schemeClr val="bg1">
                    <a:lumMod val="85000"/>
                  </a:schemeClr>
                </a:solidFill>
                <a:latin typeface="Century Gothic"/>
                <a:cs typeface="Century Gothic"/>
              </a:rPr>
              <a:t>Spell it with me.</a:t>
            </a:r>
            <a:endParaRPr lang="en-US" sz="1600" dirty="0">
              <a:solidFill>
                <a:schemeClr val="bg1">
                  <a:lumMod val="85000"/>
                </a:schemeClr>
              </a:solidFill>
              <a:latin typeface="Century Gothic"/>
              <a:cs typeface="Century Gothic"/>
            </a:endParaRPr>
          </a:p>
        </p:txBody>
      </p:sp>
      <p:sp>
        <p:nvSpPr>
          <p:cNvPr id="8" name="TextBox 7"/>
          <p:cNvSpPr txBox="1"/>
          <p:nvPr/>
        </p:nvSpPr>
        <p:spPr>
          <a:xfrm>
            <a:off x="255141" y="5272020"/>
            <a:ext cx="3386595" cy="830997"/>
          </a:xfrm>
          <a:prstGeom prst="rect">
            <a:avLst/>
          </a:prstGeom>
          <a:noFill/>
        </p:spPr>
        <p:txBody>
          <a:bodyPr wrap="square" rtlCol="0">
            <a:spAutoFit/>
          </a:bodyPr>
          <a:lstStyle/>
          <a:p>
            <a:r>
              <a:rPr lang="en-US" sz="1600" b="1" dirty="0" smtClean="0">
                <a:solidFill>
                  <a:schemeClr val="bg1">
                    <a:lumMod val="85000"/>
                  </a:schemeClr>
                </a:solidFill>
                <a:latin typeface="Century Gothic"/>
                <a:cs typeface="Century Gothic"/>
              </a:rPr>
              <a:t>Write</a:t>
            </a:r>
            <a:r>
              <a:rPr lang="en-US" sz="1600" dirty="0" smtClean="0">
                <a:solidFill>
                  <a:schemeClr val="bg1">
                    <a:lumMod val="85000"/>
                  </a:schemeClr>
                </a:solidFill>
                <a:latin typeface="Century Gothic"/>
                <a:cs typeface="Century Gothic"/>
              </a:rPr>
              <a:t>: </a:t>
            </a:r>
          </a:p>
          <a:p>
            <a:r>
              <a:rPr lang="en-US" sz="1600" dirty="0" smtClean="0">
                <a:solidFill>
                  <a:schemeClr val="bg1">
                    <a:lumMod val="85000"/>
                  </a:schemeClr>
                </a:solidFill>
                <a:latin typeface="Century Gothic"/>
                <a:cs typeface="Century Gothic"/>
              </a:rPr>
              <a:t>Let’s write the word in the air as we say each letter: m-y.</a:t>
            </a:r>
            <a:endParaRPr lang="en-US" sz="1600" dirty="0">
              <a:solidFill>
                <a:schemeClr val="bg1">
                  <a:lumMod val="85000"/>
                </a:schemeClr>
              </a:solidFill>
              <a:latin typeface="Century Gothic"/>
              <a:cs typeface="Century Gothic"/>
            </a:endParaRPr>
          </a:p>
        </p:txBody>
      </p:sp>
      <p:sp>
        <p:nvSpPr>
          <p:cNvPr id="9" name="TextBox 8"/>
          <p:cNvSpPr txBox="1"/>
          <p:nvPr/>
        </p:nvSpPr>
        <p:spPr>
          <a:xfrm>
            <a:off x="8487263" y="1656057"/>
            <a:ext cx="3386595" cy="1323439"/>
          </a:xfrm>
          <a:prstGeom prst="rect">
            <a:avLst/>
          </a:prstGeom>
          <a:noFill/>
        </p:spPr>
        <p:txBody>
          <a:bodyPr wrap="square" rtlCol="0">
            <a:spAutoFit/>
          </a:bodyPr>
          <a:lstStyle/>
          <a:p>
            <a:r>
              <a:rPr lang="en-US" sz="1600" b="1" dirty="0" smtClean="0">
                <a:solidFill>
                  <a:schemeClr val="bg1">
                    <a:lumMod val="85000"/>
                  </a:schemeClr>
                </a:solidFill>
                <a:latin typeface="Century Gothic"/>
                <a:cs typeface="Century Gothic"/>
              </a:rPr>
              <a:t>Read</a:t>
            </a:r>
            <a:r>
              <a:rPr lang="en-US" sz="1600" dirty="0" smtClean="0">
                <a:solidFill>
                  <a:schemeClr val="bg1">
                    <a:lumMod val="85000"/>
                  </a:schemeClr>
                </a:solidFill>
                <a:latin typeface="Century Gothic"/>
                <a:cs typeface="Century Gothic"/>
              </a:rPr>
              <a:t>: </a:t>
            </a:r>
          </a:p>
          <a:p>
            <a:r>
              <a:rPr lang="en-US" sz="1600" dirty="0" smtClean="0">
                <a:solidFill>
                  <a:schemeClr val="bg1">
                    <a:lumMod val="85000"/>
                  </a:schemeClr>
                </a:solidFill>
                <a:latin typeface="Century Gothic"/>
                <a:cs typeface="Century Gothic"/>
              </a:rPr>
              <a:t>Point to and say the word look. </a:t>
            </a:r>
          </a:p>
          <a:p>
            <a:r>
              <a:rPr lang="en-US" sz="1600" dirty="0" smtClean="0">
                <a:solidFill>
                  <a:schemeClr val="bg1">
                    <a:lumMod val="85000"/>
                  </a:schemeClr>
                </a:solidFill>
                <a:latin typeface="Century Gothic"/>
                <a:cs typeface="Century Gothic"/>
              </a:rPr>
              <a:t>This is the word look. </a:t>
            </a:r>
          </a:p>
          <a:p>
            <a:r>
              <a:rPr lang="en-US" sz="1600" dirty="0" smtClean="0">
                <a:solidFill>
                  <a:schemeClr val="bg1">
                    <a:lumMod val="85000"/>
                  </a:schemeClr>
                </a:solidFill>
                <a:latin typeface="Century Gothic"/>
                <a:cs typeface="Century Gothic"/>
              </a:rPr>
              <a:t>Say it with me: look.</a:t>
            </a:r>
          </a:p>
          <a:p>
            <a:r>
              <a:rPr lang="en-US" sz="1600" dirty="0" smtClean="0">
                <a:solidFill>
                  <a:schemeClr val="bg1">
                    <a:lumMod val="85000"/>
                  </a:schemeClr>
                </a:solidFill>
                <a:latin typeface="Century Gothic"/>
                <a:cs typeface="Century Gothic"/>
              </a:rPr>
              <a:t>Look at my new hat!.</a:t>
            </a:r>
            <a:endParaRPr lang="en-US" sz="1600" dirty="0">
              <a:solidFill>
                <a:schemeClr val="bg1">
                  <a:lumMod val="85000"/>
                </a:schemeClr>
              </a:solidFill>
              <a:latin typeface="Century Gothic"/>
              <a:cs typeface="Century Gothic"/>
            </a:endParaRPr>
          </a:p>
        </p:txBody>
      </p:sp>
      <p:sp>
        <p:nvSpPr>
          <p:cNvPr id="10" name="TextBox 9"/>
          <p:cNvSpPr txBox="1"/>
          <p:nvPr/>
        </p:nvSpPr>
        <p:spPr>
          <a:xfrm>
            <a:off x="8487263" y="3734734"/>
            <a:ext cx="3386595" cy="830997"/>
          </a:xfrm>
          <a:prstGeom prst="rect">
            <a:avLst/>
          </a:prstGeom>
          <a:noFill/>
        </p:spPr>
        <p:txBody>
          <a:bodyPr wrap="square" rtlCol="0">
            <a:spAutoFit/>
          </a:bodyPr>
          <a:lstStyle/>
          <a:p>
            <a:r>
              <a:rPr lang="en-US" sz="1600" b="1" dirty="0" smtClean="0">
                <a:solidFill>
                  <a:schemeClr val="bg1">
                    <a:lumMod val="85000"/>
                  </a:schemeClr>
                </a:solidFill>
                <a:latin typeface="Century Gothic"/>
                <a:cs typeface="Century Gothic"/>
              </a:rPr>
              <a:t>Spell</a:t>
            </a:r>
            <a:r>
              <a:rPr lang="en-US" sz="1600" dirty="0" smtClean="0">
                <a:solidFill>
                  <a:schemeClr val="bg1">
                    <a:lumMod val="85000"/>
                  </a:schemeClr>
                </a:solidFill>
                <a:latin typeface="Century Gothic"/>
                <a:cs typeface="Century Gothic"/>
              </a:rPr>
              <a:t>: </a:t>
            </a:r>
          </a:p>
          <a:p>
            <a:r>
              <a:rPr lang="en-US" sz="1600" dirty="0" smtClean="0">
                <a:solidFill>
                  <a:schemeClr val="bg1">
                    <a:lumMod val="85000"/>
                  </a:schemeClr>
                </a:solidFill>
                <a:latin typeface="Century Gothic"/>
                <a:cs typeface="Century Gothic"/>
              </a:rPr>
              <a:t>The word look is spelled l-o-o-k.</a:t>
            </a:r>
          </a:p>
          <a:p>
            <a:r>
              <a:rPr lang="en-US" sz="1600" dirty="0" smtClean="0">
                <a:solidFill>
                  <a:schemeClr val="bg1">
                    <a:lumMod val="85000"/>
                  </a:schemeClr>
                </a:solidFill>
                <a:latin typeface="Century Gothic"/>
                <a:cs typeface="Century Gothic"/>
              </a:rPr>
              <a:t>Spell it with me.</a:t>
            </a:r>
          </a:p>
        </p:txBody>
      </p:sp>
      <p:sp>
        <p:nvSpPr>
          <p:cNvPr id="11" name="TextBox 10"/>
          <p:cNvSpPr txBox="1"/>
          <p:nvPr/>
        </p:nvSpPr>
        <p:spPr>
          <a:xfrm>
            <a:off x="8487263" y="5272020"/>
            <a:ext cx="3386595" cy="830997"/>
          </a:xfrm>
          <a:prstGeom prst="rect">
            <a:avLst/>
          </a:prstGeom>
          <a:noFill/>
        </p:spPr>
        <p:txBody>
          <a:bodyPr wrap="square" rtlCol="0">
            <a:spAutoFit/>
          </a:bodyPr>
          <a:lstStyle/>
          <a:p>
            <a:r>
              <a:rPr lang="en-US" sz="1600" b="1" dirty="0" smtClean="0">
                <a:solidFill>
                  <a:schemeClr val="bg1">
                    <a:lumMod val="85000"/>
                  </a:schemeClr>
                </a:solidFill>
                <a:latin typeface="Century Gothic"/>
                <a:cs typeface="Century Gothic"/>
              </a:rPr>
              <a:t>Write</a:t>
            </a:r>
            <a:r>
              <a:rPr lang="en-US" sz="1600" dirty="0" smtClean="0">
                <a:solidFill>
                  <a:schemeClr val="bg1">
                    <a:lumMod val="85000"/>
                  </a:schemeClr>
                </a:solidFill>
                <a:latin typeface="Century Gothic"/>
                <a:cs typeface="Century Gothic"/>
              </a:rPr>
              <a:t>: </a:t>
            </a:r>
          </a:p>
          <a:p>
            <a:r>
              <a:rPr lang="en-US" sz="1600" dirty="0" smtClean="0">
                <a:solidFill>
                  <a:schemeClr val="bg1">
                    <a:lumMod val="85000"/>
                  </a:schemeClr>
                </a:solidFill>
                <a:latin typeface="Century Gothic"/>
                <a:cs typeface="Century Gothic"/>
              </a:rPr>
              <a:t>Let’s write the word in the air as we say each letter: l-o-o-k..</a:t>
            </a:r>
            <a:endParaRPr lang="en-US" sz="1600" dirty="0">
              <a:solidFill>
                <a:schemeClr val="bg1">
                  <a:lumMod val="85000"/>
                </a:schemeClr>
              </a:solidFill>
              <a:latin typeface="Century Gothic"/>
              <a:cs typeface="Century Gothic"/>
            </a:endParaRPr>
          </a:p>
        </p:txBody>
      </p:sp>
      <p:sp>
        <p:nvSpPr>
          <p:cNvPr id="12" name="Rectangle 11"/>
          <p:cNvSpPr/>
          <p:nvPr/>
        </p:nvSpPr>
        <p:spPr>
          <a:xfrm>
            <a:off x="3802129" y="4565731"/>
            <a:ext cx="4363097"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little</a:t>
            </a:r>
            <a:endParaRPr lang="en-US" sz="8800" dirty="0">
              <a:latin typeface="Century Gothic"/>
              <a:cs typeface="Century Gothic"/>
            </a:endParaRPr>
          </a:p>
        </p:txBody>
      </p:sp>
    </p:spTree>
    <p:extLst>
      <p:ext uri="{BB962C8B-B14F-4D97-AF65-F5344CB8AC3E}">
        <p14:creationId xmlns:p14="http://schemas.microsoft.com/office/powerpoint/2010/main" val="2092152268"/>
      </p:ext>
    </p:extLst>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332869" y="44756"/>
            <a:ext cx="5807075" cy="3070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High-Frequency Words</a:t>
            </a:r>
            <a:endParaRPr lang="en-US" sz="2400" dirty="0">
              <a:latin typeface="Century Gothic"/>
              <a:cs typeface="Century Gothic"/>
            </a:endParaRPr>
          </a:p>
        </p:txBody>
      </p:sp>
      <p:sp>
        <p:nvSpPr>
          <p:cNvPr id="3" name="Rectangle 2"/>
          <p:cNvSpPr/>
          <p:nvPr/>
        </p:nvSpPr>
        <p:spPr>
          <a:xfrm>
            <a:off x="148967" y="2033588"/>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like</a:t>
            </a:r>
            <a:endParaRPr lang="en-US" sz="8800" dirty="0">
              <a:latin typeface="Century Gothic"/>
              <a:cs typeface="Century Gothic"/>
            </a:endParaRPr>
          </a:p>
        </p:txBody>
      </p:sp>
      <p:sp>
        <p:nvSpPr>
          <p:cNvPr id="4" name="Rectangle 3"/>
          <p:cNvSpPr/>
          <p:nvPr/>
        </p:nvSpPr>
        <p:spPr>
          <a:xfrm>
            <a:off x="148967" y="451242"/>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I</a:t>
            </a:r>
            <a:endParaRPr lang="en-US" sz="8800" dirty="0">
              <a:latin typeface="Century Gothic"/>
              <a:cs typeface="Century Gothic"/>
            </a:endParaRPr>
          </a:p>
        </p:txBody>
      </p:sp>
      <p:sp>
        <p:nvSpPr>
          <p:cNvPr id="13" name="Rectangle 12"/>
          <p:cNvSpPr/>
          <p:nvPr/>
        </p:nvSpPr>
        <p:spPr>
          <a:xfrm>
            <a:off x="148965" y="3615934"/>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do</a:t>
            </a:r>
            <a:endParaRPr lang="en-US" sz="8800" dirty="0">
              <a:latin typeface="Century Gothic"/>
              <a:cs typeface="Century Gothic"/>
            </a:endParaRPr>
          </a:p>
        </p:txBody>
      </p:sp>
      <p:sp>
        <p:nvSpPr>
          <p:cNvPr id="12" name="Rectangle 11"/>
          <p:cNvSpPr/>
          <p:nvPr/>
        </p:nvSpPr>
        <p:spPr>
          <a:xfrm>
            <a:off x="146693" y="5233068"/>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to</a:t>
            </a:r>
            <a:endParaRPr lang="en-US" sz="8800" dirty="0">
              <a:latin typeface="Century Gothic"/>
              <a:cs typeface="Century Gothic"/>
            </a:endParaRPr>
          </a:p>
        </p:txBody>
      </p:sp>
      <p:sp>
        <p:nvSpPr>
          <p:cNvPr id="14" name="Rectangle 13"/>
          <p:cNvSpPr/>
          <p:nvPr/>
        </p:nvSpPr>
        <p:spPr>
          <a:xfrm>
            <a:off x="4083627" y="453856"/>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you</a:t>
            </a:r>
            <a:endParaRPr lang="en-US" sz="8800" dirty="0">
              <a:latin typeface="Century Gothic"/>
              <a:cs typeface="Century Gothic"/>
            </a:endParaRPr>
          </a:p>
        </p:txBody>
      </p:sp>
      <p:sp>
        <p:nvSpPr>
          <p:cNvPr id="9" name="Rectangle 8"/>
          <p:cNvSpPr/>
          <p:nvPr/>
        </p:nvSpPr>
        <p:spPr>
          <a:xfrm>
            <a:off x="4089215" y="2025673"/>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he</a:t>
            </a:r>
            <a:endParaRPr lang="en-US" sz="8800" dirty="0">
              <a:latin typeface="Century Gothic"/>
              <a:cs typeface="Century Gothic"/>
            </a:endParaRPr>
          </a:p>
        </p:txBody>
      </p:sp>
      <p:sp>
        <p:nvSpPr>
          <p:cNvPr id="10" name="Rectangle 9"/>
          <p:cNvSpPr/>
          <p:nvPr/>
        </p:nvSpPr>
        <p:spPr>
          <a:xfrm>
            <a:off x="4081353" y="3609676"/>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can</a:t>
            </a:r>
            <a:endParaRPr lang="en-US" sz="8800" dirty="0">
              <a:latin typeface="Century Gothic"/>
              <a:cs typeface="Century Gothic"/>
            </a:endParaRPr>
          </a:p>
        </p:txBody>
      </p:sp>
      <p:sp>
        <p:nvSpPr>
          <p:cNvPr id="11" name="Rectangle 10"/>
          <p:cNvSpPr/>
          <p:nvPr/>
        </p:nvSpPr>
        <p:spPr>
          <a:xfrm>
            <a:off x="4086809" y="5200935"/>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go</a:t>
            </a:r>
            <a:endParaRPr lang="en-US" sz="8800" dirty="0">
              <a:latin typeface="Century Gothic"/>
              <a:cs typeface="Century Gothic"/>
            </a:endParaRPr>
          </a:p>
        </p:txBody>
      </p:sp>
      <p:sp>
        <p:nvSpPr>
          <p:cNvPr id="15" name="Rectangle 14"/>
          <p:cNvSpPr/>
          <p:nvPr/>
        </p:nvSpPr>
        <p:spPr>
          <a:xfrm>
            <a:off x="8051552" y="433281"/>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a</a:t>
            </a:r>
            <a:endParaRPr lang="en-US" sz="8800" dirty="0">
              <a:latin typeface="Century Gothic"/>
              <a:cs typeface="Century Gothic"/>
            </a:endParaRPr>
          </a:p>
        </p:txBody>
      </p:sp>
      <p:sp>
        <p:nvSpPr>
          <p:cNvPr id="16" name="Rectangle 15"/>
          <p:cNvSpPr/>
          <p:nvPr/>
        </p:nvSpPr>
        <p:spPr>
          <a:xfrm>
            <a:off x="8057005" y="2020753"/>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has</a:t>
            </a:r>
            <a:endParaRPr lang="en-US" sz="8800" dirty="0">
              <a:latin typeface="Century Gothic"/>
              <a:cs typeface="Century Gothic"/>
            </a:endParaRPr>
          </a:p>
        </p:txBody>
      </p:sp>
      <p:sp>
        <p:nvSpPr>
          <p:cNvPr id="17" name="Rectangle 16"/>
          <p:cNvSpPr/>
          <p:nvPr/>
        </p:nvSpPr>
        <p:spPr>
          <a:xfrm>
            <a:off x="8051552" y="3608225"/>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this</a:t>
            </a:r>
            <a:endParaRPr lang="en-US" sz="8800" dirty="0">
              <a:latin typeface="Century Gothic"/>
              <a:cs typeface="Century Gothic"/>
            </a:endParaRPr>
          </a:p>
        </p:txBody>
      </p:sp>
      <p:sp>
        <p:nvSpPr>
          <p:cNvPr id="18" name="Rectangle 17"/>
          <p:cNvSpPr/>
          <p:nvPr/>
        </p:nvSpPr>
        <p:spPr>
          <a:xfrm>
            <a:off x="8051552" y="5195697"/>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is</a:t>
            </a:r>
            <a:endParaRPr lang="en-US" sz="8800" dirty="0">
              <a:latin typeface="Century Gothic"/>
              <a:cs typeface="Century Gothic"/>
            </a:endParaRPr>
          </a:p>
        </p:txBody>
      </p:sp>
    </p:spTree>
    <p:extLst>
      <p:ext uri="{BB962C8B-B14F-4D97-AF65-F5344CB8AC3E}">
        <p14:creationId xmlns:p14="http://schemas.microsoft.com/office/powerpoint/2010/main" val="4241369590"/>
      </p:ext>
    </p:extLst>
  </p:cSld>
  <p:clrMapOvr>
    <a:masterClrMapping/>
  </p:clrMapOvr>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16200000">
            <a:off x="1101553" y="1516220"/>
            <a:ext cx="6667106" cy="3867596"/>
          </a:xfrm>
          <a:prstGeom prst="rect">
            <a:avLst/>
          </a:prstGeom>
        </p:spPr>
        <p:style>
          <a:lnRef idx="2">
            <a:schemeClr val="dk1"/>
          </a:lnRef>
          <a:fillRef idx="1">
            <a:schemeClr val="lt1"/>
          </a:fillRef>
          <a:effectRef idx="0">
            <a:schemeClr val="dk1"/>
          </a:effectRef>
          <a:fontRef idx="minor">
            <a:schemeClr val="dk1"/>
          </a:fontRef>
        </p:style>
      </p:pic>
      <p:pic>
        <p:nvPicPr>
          <p:cNvPr id="3" name="Picture 2"/>
          <p:cNvPicPr>
            <a:picLocks noChangeAspect="1"/>
          </p:cNvPicPr>
          <p:nvPr/>
        </p:nvPicPr>
        <p:blipFill>
          <a:blip r:embed="rId3"/>
          <a:stretch>
            <a:fillRect/>
          </a:stretch>
        </p:blipFill>
        <p:spPr>
          <a:xfrm rot="5400000">
            <a:off x="5141145" y="1438588"/>
            <a:ext cx="6667105" cy="4022863"/>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5913388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16200000">
            <a:off x="5166595" y="1378794"/>
            <a:ext cx="6615105" cy="4167963"/>
          </a:xfrm>
          <a:prstGeom prst="rect">
            <a:avLst/>
          </a:prstGeom>
        </p:spPr>
        <p:style>
          <a:lnRef idx="2">
            <a:schemeClr val="dk1"/>
          </a:lnRef>
          <a:fillRef idx="1">
            <a:schemeClr val="lt1"/>
          </a:fillRef>
          <a:effectRef idx="0">
            <a:schemeClr val="dk1"/>
          </a:effectRef>
          <a:fontRef idx="minor">
            <a:schemeClr val="dk1"/>
          </a:fontRef>
        </p:style>
      </p:pic>
      <p:pic>
        <p:nvPicPr>
          <p:cNvPr id="4" name="Picture 3"/>
          <p:cNvPicPr>
            <a:picLocks noChangeAspect="1"/>
          </p:cNvPicPr>
          <p:nvPr/>
        </p:nvPicPr>
        <p:blipFill>
          <a:blip r:embed="rId3"/>
          <a:stretch>
            <a:fillRect/>
          </a:stretch>
        </p:blipFill>
        <p:spPr>
          <a:xfrm>
            <a:off x="1998921" y="155223"/>
            <a:ext cx="4314050" cy="6604224"/>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0459701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3780" y="78514"/>
            <a:ext cx="5807075" cy="79392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Listening Comprehension</a:t>
            </a:r>
          </a:p>
          <a:p>
            <a:pPr algn="ctr"/>
            <a:r>
              <a:rPr lang="en-US" sz="2400" dirty="0" smtClean="0">
                <a:latin typeface="Century Gothic"/>
                <a:cs typeface="Century Gothic"/>
              </a:rPr>
              <a:t>Read the Read Aloud</a:t>
            </a:r>
            <a:endParaRPr lang="en-US" sz="2400" dirty="0">
              <a:latin typeface="Century Gothic"/>
              <a:cs typeface="Century Gothic"/>
            </a:endParaRPr>
          </a:p>
        </p:txBody>
      </p:sp>
      <p:pic>
        <p:nvPicPr>
          <p:cNvPr id="6" name="Picture 5"/>
          <p:cNvPicPr>
            <a:picLocks noChangeAspect="1"/>
          </p:cNvPicPr>
          <p:nvPr/>
        </p:nvPicPr>
        <p:blipFill>
          <a:blip r:embed="rId2"/>
          <a:stretch>
            <a:fillRect/>
          </a:stretch>
        </p:blipFill>
        <p:spPr>
          <a:xfrm>
            <a:off x="1673097" y="1042985"/>
            <a:ext cx="7964197" cy="5646574"/>
          </a:xfrm>
          <a:prstGeom prst="rect">
            <a:avLst/>
          </a:prstGeom>
        </p:spPr>
        <p:style>
          <a:lnRef idx="2">
            <a:schemeClr val="dk1"/>
          </a:lnRef>
          <a:fillRef idx="1">
            <a:schemeClr val="lt1"/>
          </a:fillRef>
          <a:effectRef idx="0">
            <a:schemeClr val="dk1"/>
          </a:effectRef>
          <a:fontRef idx="minor">
            <a:schemeClr val="dk1"/>
          </a:fontRef>
        </p:style>
      </p:pic>
      <p:sp>
        <p:nvSpPr>
          <p:cNvPr id="7" name="Rectangle 6"/>
          <p:cNvSpPr/>
          <p:nvPr/>
        </p:nvSpPr>
        <p:spPr>
          <a:xfrm>
            <a:off x="4160593" y="1136083"/>
            <a:ext cx="3116180" cy="5388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latin typeface="Century Gothic" panose="020B0502020202020204" pitchFamily="34" charset="0"/>
              </a:rPr>
              <a:t>Jack and the Beanstalk</a:t>
            </a:r>
            <a:endParaRPr lang="en-US" sz="2000" b="1" dirty="0">
              <a:latin typeface="Century Gothic" panose="020B0502020202020204" pitchFamily="34" charset="0"/>
            </a:endParaRPr>
          </a:p>
        </p:txBody>
      </p:sp>
      <p:sp>
        <p:nvSpPr>
          <p:cNvPr id="8" name="Rounded Rectangle 7"/>
          <p:cNvSpPr/>
          <p:nvPr/>
        </p:nvSpPr>
        <p:spPr>
          <a:xfrm>
            <a:off x="9210261" y="154608"/>
            <a:ext cx="2860261" cy="2054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FF0000"/>
                </a:solidFill>
                <a:latin typeface="Century Gothic"/>
                <a:cs typeface="Century Gothic"/>
              </a:rPr>
              <a:t>The title of the story can help us figure out what the story might be about.</a:t>
            </a:r>
          </a:p>
          <a:p>
            <a:pPr algn="ctr"/>
            <a:r>
              <a:rPr lang="en-US" sz="1600" dirty="0" smtClean="0">
                <a:solidFill>
                  <a:srgbClr val="FF0000"/>
                </a:solidFill>
                <a:latin typeface="Century Gothic"/>
                <a:cs typeface="Century Gothic"/>
              </a:rPr>
              <a:t>I think this story might be about a boy names Jack and his beanstalk.</a:t>
            </a:r>
          </a:p>
          <a:p>
            <a:pPr algn="ctr"/>
            <a:r>
              <a:rPr lang="en-US" sz="1000" dirty="0" smtClean="0">
                <a:latin typeface="Century Gothic"/>
                <a:cs typeface="Century Gothic"/>
              </a:rPr>
              <a:t>(a stalk is a plant that beans grow on)</a:t>
            </a:r>
            <a:endParaRPr lang="en-US" sz="1000" dirty="0">
              <a:latin typeface="Century Gothic"/>
              <a:cs typeface="Century Gothic"/>
            </a:endParaRPr>
          </a:p>
        </p:txBody>
      </p:sp>
      <p:sp>
        <p:nvSpPr>
          <p:cNvPr id="9" name="Rounded Rectangle 8"/>
          <p:cNvSpPr/>
          <p:nvPr/>
        </p:nvSpPr>
        <p:spPr>
          <a:xfrm>
            <a:off x="290851" y="4920916"/>
            <a:ext cx="2464381" cy="19370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dirty="0" smtClean="0">
                <a:latin typeface="Century Gothic"/>
                <a:cs typeface="Century Gothic"/>
              </a:rPr>
              <a:t>Fiction:</a:t>
            </a:r>
          </a:p>
          <a:p>
            <a:r>
              <a:rPr lang="en-US" sz="1600" dirty="0" smtClean="0">
                <a:latin typeface="Century Gothic"/>
                <a:cs typeface="Century Gothic"/>
              </a:rPr>
              <a:t>1. Tell about things that did no really happen.</a:t>
            </a:r>
          </a:p>
          <a:p>
            <a:r>
              <a:rPr lang="en-US" sz="1600" dirty="0" smtClean="0">
                <a:latin typeface="Century Gothic"/>
                <a:cs typeface="Century Gothic"/>
              </a:rPr>
              <a:t>2. Have a beginning, middle, and an end.</a:t>
            </a:r>
          </a:p>
          <a:p>
            <a:r>
              <a:rPr lang="en-US" sz="1600" dirty="0" smtClean="0">
                <a:latin typeface="Century Gothic"/>
                <a:cs typeface="Century Gothic"/>
              </a:rPr>
              <a:t>3. Have characters.</a:t>
            </a:r>
            <a:endParaRPr lang="en-US" sz="1600" dirty="0">
              <a:latin typeface="Century Gothic"/>
              <a:cs typeface="Century Gothic"/>
            </a:endParaRPr>
          </a:p>
        </p:txBody>
      </p:sp>
      <p:sp>
        <p:nvSpPr>
          <p:cNvPr id="10" name="Oval 9"/>
          <p:cNvSpPr/>
          <p:nvPr/>
        </p:nvSpPr>
        <p:spPr>
          <a:xfrm>
            <a:off x="473607" y="108582"/>
            <a:ext cx="1607856" cy="131114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bg1">
                    <a:lumMod val="85000"/>
                  </a:schemeClr>
                </a:solidFill>
                <a:latin typeface="Century Gothic" panose="020B0502020202020204" pitchFamily="34" charset="0"/>
              </a:rPr>
              <a:t>Rereading can help them understand a story.</a:t>
            </a:r>
            <a:endParaRPr lang="en-US" sz="14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292572181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0968" y="276726"/>
            <a:ext cx="9859775" cy="6385761"/>
          </a:xfrm>
          <a:prstGeom prst="rect">
            <a:avLst/>
          </a:prstGeom>
        </p:spPr>
      </p:pic>
      <p:sp>
        <p:nvSpPr>
          <p:cNvPr id="3" name="Rectangle 2"/>
          <p:cNvSpPr/>
          <p:nvPr/>
        </p:nvSpPr>
        <p:spPr>
          <a:xfrm>
            <a:off x="2947737" y="132347"/>
            <a:ext cx="6027821" cy="43313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latin typeface="Century Gothic" panose="020B0502020202020204" pitchFamily="34" charset="0"/>
              </a:rPr>
              <a:t>Details give important information about a story.</a:t>
            </a:r>
            <a:endParaRPr lang="en-US" b="1" dirty="0">
              <a:latin typeface="Century Gothic" panose="020B0502020202020204" pitchFamily="34" charset="0"/>
            </a:endParaRPr>
          </a:p>
        </p:txBody>
      </p:sp>
    </p:spTree>
    <p:extLst>
      <p:ext uri="{BB962C8B-B14F-4D97-AF65-F5344CB8AC3E}">
        <p14:creationId xmlns:p14="http://schemas.microsoft.com/office/powerpoint/2010/main" val="231306803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6713" y="132348"/>
            <a:ext cx="9105296" cy="6616348"/>
          </a:xfrm>
          <a:prstGeom prst="rect">
            <a:avLst/>
          </a:prstGeom>
        </p:spPr>
        <p:style>
          <a:lnRef idx="2">
            <a:schemeClr val="dk1"/>
          </a:lnRef>
          <a:fillRef idx="1">
            <a:schemeClr val="lt1"/>
          </a:fillRef>
          <a:effectRef idx="0">
            <a:schemeClr val="dk1"/>
          </a:effectRef>
          <a:fontRef idx="minor">
            <a:schemeClr val="dk1"/>
          </a:fontRef>
        </p:style>
      </p:pic>
      <p:sp>
        <p:nvSpPr>
          <p:cNvPr id="3" name="Rectangle 2"/>
          <p:cNvSpPr/>
          <p:nvPr/>
        </p:nvSpPr>
        <p:spPr>
          <a:xfrm>
            <a:off x="1908308" y="216569"/>
            <a:ext cx="8422105" cy="37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entury Gothic" panose="020B0502020202020204" pitchFamily="34" charset="0"/>
              </a:rPr>
              <a:t>Reread the first six paragraphs of the story to help children recall details:</a:t>
            </a:r>
            <a:endParaRPr lang="en-US" dirty="0">
              <a:latin typeface="Century Gothic" panose="020B0502020202020204" pitchFamily="34" charset="0"/>
            </a:endParaRPr>
          </a:p>
        </p:txBody>
      </p:sp>
      <p:sp>
        <p:nvSpPr>
          <p:cNvPr id="4" name="Rectangle 3"/>
          <p:cNvSpPr/>
          <p:nvPr/>
        </p:nvSpPr>
        <p:spPr>
          <a:xfrm>
            <a:off x="372979" y="1106906"/>
            <a:ext cx="1535329" cy="6978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rgbClr val="FF0000"/>
                </a:solidFill>
                <a:latin typeface="Century Gothic" panose="020B0502020202020204" pitchFamily="34" charset="0"/>
              </a:rPr>
              <a:t>Who is this story about?</a:t>
            </a:r>
            <a:endParaRPr lang="en-US" sz="1400" dirty="0">
              <a:solidFill>
                <a:srgbClr val="FF0000"/>
              </a:solidFill>
              <a:latin typeface="Century Gothic" panose="020B0502020202020204" pitchFamily="34" charset="0"/>
            </a:endParaRPr>
          </a:p>
        </p:txBody>
      </p:sp>
      <p:sp>
        <p:nvSpPr>
          <p:cNvPr id="5" name="Rectangle 4"/>
          <p:cNvSpPr/>
          <p:nvPr/>
        </p:nvSpPr>
        <p:spPr>
          <a:xfrm>
            <a:off x="372979" y="2322096"/>
            <a:ext cx="1535329" cy="6978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rgbClr val="FF0000"/>
                </a:solidFill>
                <a:latin typeface="Century Gothic" panose="020B0502020202020204" pitchFamily="34" charset="0"/>
              </a:rPr>
              <a:t>What does Jack sell?</a:t>
            </a:r>
            <a:endParaRPr lang="en-US" sz="1400" dirty="0">
              <a:solidFill>
                <a:srgbClr val="FF0000"/>
              </a:solidFill>
              <a:latin typeface="Century Gothic" panose="020B0502020202020204" pitchFamily="34" charset="0"/>
            </a:endParaRPr>
          </a:p>
        </p:txBody>
      </p:sp>
      <p:sp>
        <p:nvSpPr>
          <p:cNvPr id="6" name="Rectangle 5"/>
          <p:cNvSpPr/>
          <p:nvPr/>
        </p:nvSpPr>
        <p:spPr>
          <a:xfrm>
            <a:off x="372979" y="3537286"/>
            <a:ext cx="1535329" cy="6978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rgbClr val="FF0000"/>
                </a:solidFill>
                <a:latin typeface="Century Gothic" panose="020B0502020202020204" pitchFamily="34" charset="0"/>
              </a:rPr>
              <a:t>What does he get?</a:t>
            </a:r>
            <a:endParaRPr lang="en-US" sz="1400" dirty="0">
              <a:solidFill>
                <a:srgbClr val="FF0000"/>
              </a:solidFill>
              <a:latin typeface="Century Gothic" panose="020B0502020202020204" pitchFamily="34" charset="0"/>
            </a:endParaRPr>
          </a:p>
        </p:txBody>
      </p:sp>
      <p:sp>
        <p:nvSpPr>
          <p:cNvPr id="7" name="Rectangle 6"/>
          <p:cNvSpPr/>
          <p:nvPr/>
        </p:nvSpPr>
        <p:spPr>
          <a:xfrm>
            <a:off x="372979" y="4752476"/>
            <a:ext cx="1535329" cy="6978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rgbClr val="FF0000"/>
                </a:solidFill>
                <a:latin typeface="Century Gothic" panose="020B0502020202020204" pitchFamily="34" charset="0"/>
              </a:rPr>
              <a:t>What happens to the bean?</a:t>
            </a:r>
            <a:endParaRPr lang="en-US" sz="1400"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426656082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2707" y="664983"/>
            <a:ext cx="8734926" cy="6193017"/>
          </a:xfrm>
          <a:prstGeom prst="rect">
            <a:avLst/>
          </a:prstGeom>
        </p:spPr>
        <p:style>
          <a:lnRef idx="2">
            <a:schemeClr val="dk1"/>
          </a:lnRef>
          <a:fillRef idx="1">
            <a:schemeClr val="lt1"/>
          </a:fillRef>
          <a:effectRef idx="0">
            <a:schemeClr val="dk1"/>
          </a:effectRef>
          <a:fontRef idx="minor">
            <a:schemeClr val="dk1"/>
          </a:fontRef>
        </p:style>
      </p:pic>
      <p:sp>
        <p:nvSpPr>
          <p:cNvPr id="3" name="Rectangle 2"/>
          <p:cNvSpPr/>
          <p:nvPr/>
        </p:nvSpPr>
        <p:spPr>
          <a:xfrm>
            <a:off x="4602080" y="967641"/>
            <a:ext cx="3116180" cy="5388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latin typeface="Century Gothic" panose="020B0502020202020204" pitchFamily="34" charset="0"/>
              </a:rPr>
              <a:t>Jack and the Beanstalk</a:t>
            </a:r>
            <a:endParaRPr lang="en-US" sz="2000" b="1" dirty="0">
              <a:latin typeface="Century Gothic" panose="020B0502020202020204" pitchFamily="34" charset="0"/>
            </a:endParaRPr>
          </a:p>
        </p:txBody>
      </p:sp>
      <p:sp>
        <p:nvSpPr>
          <p:cNvPr id="4" name="Rectangle 3"/>
          <p:cNvSpPr/>
          <p:nvPr/>
        </p:nvSpPr>
        <p:spPr>
          <a:xfrm>
            <a:off x="2370219" y="149462"/>
            <a:ext cx="7411453" cy="59466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dirty="0" smtClean="0">
                <a:latin typeface="Century Gothic" panose="020B0502020202020204" pitchFamily="34" charset="0"/>
              </a:rPr>
              <a:t>Respond to Literature</a:t>
            </a:r>
            <a:endParaRPr lang="en-US" sz="2800" b="1" dirty="0">
              <a:latin typeface="Century Gothic" panose="020B0502020202020204" pitchFamily="34" charset="0"/>
            </a:endParaRPr>
          </a:p>
        </p:txBody>
      </p:sp>
      <p:sp>
        <p:nvSpPr>
          <p:cNvPr id="5" name="Rectangle 4"/>
          <p:cNvSpPr/>
          <p:nvPr/>
        </p:nvSpPr>
        <p:spPr>
          <a:xfrm>
            <a:off x="372979" y="967641"/>
            <a:ext cx="3116179" cy="6978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rgbClr val="FF0000"/>
                </a:solidFill>
                <a:latin typeface="Century Gothic" panose="020B0502020202020204" pitchFamily="34" charset="0"/>
              </a:rPr>
              <a:t>Who lives at the top of the beanstalk?</a:t>
            </a:r>
            <a:endParaRPr lang="en-US" dirty="0">
              <a:solidFill>
                <a:srgbClr val="FF0000"/>
              </a:solidFill>
              <a:latin typeface="Century Gothic" panose="020B0502020202020204" pitchFamily="34" charset="0"/>
            </a:endParaRPr>
          </a:p>
        </p:txBody>
      </p:sp>
      <p:sp>
        <p:nvSpPr>
          <p:cNvPr id="6" name="Rectangle 5"/>
          <p:cNvSpPr/>
          <p:nvPr/>
        </p:nvSpPr>
        <p:spPr>
          <a:xfrm>
            <a:off x="372979" y="1888991"/>
            <a:ext cx="3116179" cy="6978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rgbClr val="FF0000"/>
                </a:solidFill>
                <a:latin typeface="Century Gothic" panose="020B0502020202020204" pitchFamily="34" charset="0"/>
              </a:rPr>
              <a:t>What does Jack take from them?</a:t>
            </a:r>
            <a:endParaRPr lang="en-US" dirty="0">
              <a:solidFill>
                <a:srgbClr val="FF0000"/>
              </a:solidFill>
              <a:latin typeface="Century Gothic" panose="020B0502020202020204" pitchFamily="34" charset="0"/>
            </a:endParaRPr>
          </a:p>
        </p:txBody>
      </p:sp>
      <p:sp>
        <p:nvSpPr>
          <p:cNvPr id="7" name="Rectangle 6"/>
          <p:cNvSpPr/>
          <p:nvPr/>
        </p:nvSpPr>
        <p:spPr>
          <a:xfrm>
            <a:off x="8831182" y="888157"/>
            <a:ext cx="3116179" cy="6978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rgbClr val="FF0000"/>
                </a:solidFill>
                <a:latin typeface="Century Gothic" panose="020B0502020202020204" pitchFamily="34" charset="0"/>
              </a:rPr>
              <a:t>Why does Jack chop down the beanstalk?</a:t>
            </a:r>
            <a:endParaRPr lang="en-US" dirty="0">
              <a:solidFill>
                <a:srgbClr val="FF0000"/>
              </a:solidFill>
              <a:latin typeface="Century Gothic" panose="020B0502020202020204" pitchFamily="34" charset="0"/>
            </a:endParaRPr>
          </a:p>
        </p:txBody>
      </p:sp>
      <p:sp>
        <p:nvSpPr>
          <p:cNvPr id="8" name="Rectangle 7"/>
          <p:cNvSpPr/>
          <p:nvPr/>
        </p:nvSpPr>
        <p:spPr>
          <a:xfrm>
            <a:off x="9372600" y="5293895"/>
            <a:ext cx="2713122" cy="14255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rgbClr val="FF0000"/>
                </a:solidFill>
                <a:latin typeface="Century Gothic" panose="020B0502020202020204" pitchFamily="34" charset="0"/>
              </a:rPr>
              <a:t>Discuss whether they think Jack was right to take the gold, the hen, and the harp?</a:t>
            </a:r>
            <a:endParaRPr lang="en-US"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24457750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3780" y="94079"/>
            <a:ext cx="5807075" cy="6271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Shared Writing</a:t>
            </a:r>
          </a:p>
        </p:txBody>
      </p:sp>
      <p:sp>
        <p:nvSpPr>
          <p:cNvPr id="3" name="Rectangle 2"/>
          <p:cNvSpPr/>
          <p:nvPr/>
        </p:nvSpPr>
        <p:spPr>
          <a:xfrm>
            <a:off x="868052" y="1492448"/>
            <a:ext cx="4924067" cy="52199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30000"/>
              </a:lnSpc>
            </a:pPr>
            <a:endParaRPr lang="en-US" sz="2800" dirty="0">
              <a:latin typeface="Century Gothic"/>
              <a:cs typeface="Century Gothic"/>
            </a:endParaRPr>
          </a:p>
        </p:txBody>
      </p:sp>
      <p:sp>
        <p:nvSpPr>
          <p:cNvPr id="4" name="TextBox 3"/>
          <p:cNvSpPr txBox="1"/>
          <p:nvPr/>
        </p:nvSpPr>
        <p:spPr>
          <a:xfrm>
            <a:off x="290875" y="818053"/>
            <a:ext cx="9940352" cy="584775"/>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Ask children to describe things mentioned in “Jack and the Beanstalk”. </a:t>
            </a:r>
          </a:p>
          <a:p>
            <a:pPr algn="ctr"/>
            <a:r>
              <a:rPr lang="en-US" sz="1600" dirty="0" smtClean="0">
                <a:solidFill>
                  <a:schemeClr val="bg1">
                    <a:lumMod val="85000"/>
                  </a:schemeClr>
                </a:solidFill>
                <a:latin typeface="Century Gothic"/>
                <a:cs typeface="Century Gothic"/>
              </a:rPr>
              <a:t>Make a list of children’s responses and read the list together.</a:t>
            </a:r>
            <a:endParaRPr lang="en-US" sz="1600" dirty="0">
              <a:solidFill>
                <a:schemeClr val="bg1">
                  <a:lumMod val="85000"/>
                </a:schemeClr>
              </a:solidFill>
              <a:latin typeface="Century Gothic"/>
              <a:cs typeface="Century Gothic"/>
            </a:endParaRPr>
          </a:p>
        </p:txBody>
      </p:sp>
      <p:sp>
        <p:nvSpPr>
          <p:cNvPr id="5" name="Rectangle 4"/>
          <p:cNvSpPr/>
          <p:nvPr/>
        </p:nvSpPr>
        <p:spPr>
          <a:xfrm>
            <a:off x="6140756" y="1492448"/>
            <a:ext cx="4924067" cy="52199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30000"/>
              </a:lnSpc>
            </a:pPr>
            <a:endParaRPr lang="en-US" sz="2800" dirty="0" smtClean="0">
              <a:latin typeface="Century Gothic"/>
              <a:cs typeface="Century Gothic"/>
            </a:endParaRPr>
          </a:p>
          <a:p>
            <a:pPr>
              <a:lnSpc>
                <a:spcPct val="130000"/>
              </a:lnSpc>
            </a:pPr>
            <a:r>
              <a:rPr lang="en-US" sz="2800" dirty="0" smtClean="0">
                <a:latin typeface="Century Gothic"/>
                <a:cs typeface="Century Gothic"/>
              </a:rPr>
              <a:t>In “Jack and the Beanstalk,” the ___________ is ___________.  The ________</a:t>
            </a:r>
          </a:p>
          <a:p>
            <a:pPr>
              <a:lnSpc>
                <a:spcPct val="130000"/>
              </a:lnSpc>
            </a:pPr>
            <a:r>
              <a:rPr lang="en-US" sz="2800" dirty="0" smtClean="0">
                <a:latin typeface="Century Gothic"/>
                <a:cs typeface="Century Gothic"/>
              </a:rPr>
              <a:t>______are ________________.</a:t>
            </a:r>
          </a:p>
          <a:p>
            <a:pPr>
              <a:lnSpc>
                <a:spcPct val="130000"/>
              </a:lnSpc>
            </a:pPr>
            <a:r>
              <a:rPr lang="en-US" sz="2800" dirty="0" smtClean="0">
                <a:latin typeface="Century Gothic"/>
                <a:cs typeface="Century Gothic"/>
              </a:rPr>
              <a:t>The _____________ is _______</a:t>
            </a:r>
          </a:p>
          <a:p>
            <a:pPr>
              <a:lnSpc>
                <a:spcPct val="130000"/>
              </a:lnSpc>
            </a:pPr>
            <a:r>
              <a:rPr lang="en-US" sz="2800" dirty="0" smtClean="0">
                <a:latin typeface="Century Gothic"/>
                <a:cs typeface="Century Gothic"/>
              </a:rPr>
              <a:t>____________. The _________</a:t>
            </a:r>
          </a:p>
          <a:p>
            <a:pPr>
              <a:lnSpc>
                <a:spcPct val="130000"/>
              </a:lnSpc>
            </a:pPr>
            <a:r>
              <a:rPr lang="en-US" sz="2800" dirty="0" smtClean="0">
                <a:latin typeface="Century Gothic"/>
                <a:cs typeface="Century Gothic"/>
              </a:rPr>
              <a:t>are ____________________.</a:t>
            </a:r>
          </a:p>
          <a:p>
            <a:pPr>
              <a:lnSpc>
                <a:spcPct val="130000"/>
              </a:lnSpc>
            </a:pPr>
            <a:endParaRPr lang="en-US" sz="2800" dirty="0">
              <a:latin typeface="Century Gothic"/>
              <a:cs typeface="Century Gothic"/>
            </a:endParaRPr>
          </a:p>
          <a:p>
            <a:pPr>
              <a:lnSpc>
                <a:spcPct val="130000"/>
              </a:lnSpc>
            </a:pPr>
            <a:endParaRPr lang="en-US" sz="2800" dirty="0" smtClean="0">
              <a:latin typeface="Century Gothic"/>
              <a:cs typeface="Century Gothic"/>
            </a:endParaRPr>
          </a:p>
          <a:p>
            <a:pPr>
              <a:lnSpc>
                <a:spcPct val="130000"/>
              </a:lnSpc>
            </a:pPr>
            <a:endParaRPr lang="en-US" sz="2800" dirty="0">
              <a:latin typeface="Century Gothic"/>
              <a:cs typeface="Century Gothic"/>
            </a:endParaRPr>
          </a:p>
        </p:txBody>
      </p:sp>
      <p:sp>
        <p:nvSpPr>
          <p:cNvPr id="6" name="Rounded Rectangle 5"/>
          <p:cNvSpPr/>
          <p:nvPr/>
        </p:nvSpPr>
        <p:spPr>
          <a:xfrm>
            <a:off x="10369276" y="420712"/>
            <a:ext cx="1629241" cy="9821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latin typeface="Century Gothic"/>
                <a:cs typeface="Century Gothic"/>
              </a:rPr>
              <a:t>Write the sentences and reread them together.</a:t>
            </a:r>
            <a:endParaRPr lang="en-US" sz="1200" dirty="0">
              <a:latin typeface="Century Gothic"/>
              <a:cs typeface="Century Gothic"/>
            </a:endParaRPr>
          </a:p>
        </p:txBody>
      </p:sp>
      <p:sp>
        <p:nvSpPr>
          <p:cNvPr id="12" name="Rounded Rectangle 11"/>
          <p:cNvSpPr/>
          <p:nvPr/>
        </p:nvSpPr>
        <p:spPr>
          <a:xfrm>
            <a:off x="6316870" y="6018183"/>
            <a:ext cx="4572000" cy="56373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latin typeface="Century Gothic"/>
                <a:cs typeface="Century Gothic"/>
              </a:rPr>
              <a:t>For example: In “Jack and the Beanstalk,” </a:t>
            </a:r>
          </a:p>
          <a:p>
            <a:pPr algn="ctr"/>
            <a:r>
              <a:rPr lang="en-US" sz="1400" dirty="0" smtClean="0">
                <a:latin typeface="Century Gothic"/>
                <a:cs typeface="Century Gothic"/>
              </a:rPr>
              <a:t>the eggs are golden.</a:t>
            </a:r>
            <a:endParaRPr lang="en-US" sz="1400" dirty="0">
              <a:latin typeface="Century Gothic"/>
              <a:cs typeface="Century Gothic"/>
            </a:endParaRPr>
          </a:p>
        </p:txBody>
      </p:sp>
      <p:sp>
        <p:nvSpPr>
          <p:cNvPr id="13" name="Rectangle 12"/>
          <p:cNvSpPr/>
          <p:nvPr/>
        </p:nvSpPr>
        <p:spPr>
          <a:xfrm>
            <a:off x="1027043" y="1579217"/>
            <a:ext cx="4693479" cy="4638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latin typeface="Century Gothic"/>
                <a:cs typeface="Century Gothic"/>
              </a:rPr>
              <a:t>Make a list of things mentioned in </a:t>
            </a:r>
          </a:p>
          <a:p>
            <a:pPr algn="ctr"/>
            <a:r>
              <a:rPr lang="en-US" sz="1400" dirty="0" smtClean="0">
                <a:latin typeface="Century Gothic"/>
                <a:cs typeface="Century Gothic"/>
              </a:rPr>
              <a:t>“Jack and the Beanstalk”</a:t>
            </a:r>
            <a:endParaRPr lang="en-US" sz="1400" dirty="0">
              <a:latin typeface="Century Gothic"/>
              <a:cs typeface="Century Gothic"/>
            </a:endParaRPr>
          </a:p>
        </p:txBody>
      </p:sp>
      <p:sp>
        <p:nvSpPr>
          <p:cNvPr id="7" name="TextBox 6"/>
          <p:cNvSpPr txBox="1"/>
          <p:nvPr/>
        </p:nvSpPr>
        <p:spPr>
          <a:xfrm>
            <a:off x="1027043" y="2129812"/>
            <a:ext cx="4601585" cy="3888372"/>
          </a:xfrm>
          <a:prstGeom prst="rect">
            <a:avLst/>
          </a:prstGeom>
          <a:noFill/>
        </p:spPr>
        <p:txBody>
          <a:bodyPr wrap="square" rtlCol="0">
            <a:spAutoFit/>
          </a:bodyPr>
          <a:lstStyle/>
          <a:p>
            <a:pPr marL="514350" indent="-514350">
              <a:lnSpc>
                <a:spcPct val="150000"/>
              </a:lnSpc>
              <a:buAutoNum type="arabicPeriod"/>
            </a:pPr>
            <a:r>
              <a:rPr lang="en-US" sz="2800" dirty="0" smtClean="0">
                <a:latin typeface="Century Gothic" panose="020B0502020202020204" pitchFamily="34" charset="0"/>
              </a:rPr>
              <a:t>_____________________</a:t>
            </a:r>
          </a:p>
          <a:p>
            <a:pPr marL="514350" indent="-514350">
              <a:lnSpc>
                <a:spcPct val="150000"/>
              </a:lnSpc>
              <a:buAutoNum type="arabicPeriod"/>
            </a:pPr>
            <a:r>
              <a:rPr lang="en-US" sz="2800" dirty="0" smtClean="0">
                <a:latin typeface="Century Gothic" panose="020B0502020202020204" pitchFamily="34" charset="0"/>
              </a:rPr>
              <a:t>_____________________</a:t>
            </a:r>
          </a:p>
          <a:p>
            <a:pPr marL="514350" indent="-514350">
              <a:lnSpc>
                <a:spcPct val="150000"/>
              </a:lnSpc>
              <a:buAutoNum type="arabicPeriod"/>
            </a:pPr>
            <a:r>
              <a:rPr lang="en-US" sz="2800" dirty="0" smtClean="0">
                <a:latin typeface="Century Gothic" panose="020B0502020202020204" pitchFamily="34" charset="0"/>
              </a:rPr>
              <a:t>_____________________</a:t>
            </a:r>
          </a:p>
          <a:p>
            <a:pPr marL="514350" indent="-514350">
              <a:lnSpc>
                <a:spcPct val="150000"/>
              </a:lnSpc>
              <a:buAutoNum type="arabicPeriod"/>
            </a:pPr>
            <a:r>
              <a:rPr lang="en-US" sz="2800" dirty="0" smtClean="0">
                <a:latin typeface="Century Gothic" panose="020B0502020202020204" pitchFamily="34" charset="0"/>
              </a:rPr>
              <a:t>_____________________</a:t>
            </a:r>
          </a:p>
          <a:p>
            <a:pPr marL="514350" indent="-514350">
              <a:lnSpc>
                <a:spcPct val="150000"/>
              </a:lnSpc>
              <a:buAutoNum type="arabicPeriod"/>
            </a:pPr>
            <a:r>
              <a:rPr lang="en-US" sz="2800" dirty="0" smtClean="0">
                <a:latin typeface="Century Gothic" panose="020B0502020202020204" pitchFamily="34" charset="0"/>
              </a:rPr>
              <a:t>_____________________</a:t>
            </a:r>
          </a:p>
          <a:p>
            <a:pPr marL="514350" indent="-514350">
              <a:lnSpc>
                <a:spcPct val="150000"/>
              </a:lnSpc>
              <a:buAutoNum type="arabicPeriod"/>
            </a:pPr>
            <a:r>
              <a:rPr lang="en-US" sz="2800" dirty="0" smtClean="0">
                <a:latin typeface="Century Gothic" panose="020B0502020202020204" pitchFamily="34" charset="0"/>
              </a:rPr>
              <a:t>_____________________</a:t>
            </a:r>
          </a:p>
        </p:txBody>
      </p:sp>
    </p:spTree>
    <p:extLst>
      <p:ext uri="{BB962C8B-B14F-4D97-AF65-F5344CB8AC3E}">
        <p14:creationId xmlns:p14="http://schemas.microsoft.com/office/powerpoint/2010/main" val="1348346325"/>
      </p:ext>
    </p:extLst>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3151" y="1778002"/>
            <a:ext cx="7400925" cy="2554545"/>
          </a:xfrm>
          <a:prstGeom prst="rect">
            <a:avLst/>
          </a:prstGeom>
          <a:noFill/>
        </p:spPr>
        <p:txBody>
          <a:bodyPr wrap="square" rtlCol="0">
            <a:spAutoFit/>
          </a:bodyPr>
          <a:lstStyle/>
          <a:p>
            <a:pPr algn="ctr"/>
            <a:r>
              <a:rPr lang="en-US" sz="8000" dirty="0">
                <a:latin typeface="Century Gothic" panose="020B0502020202020204" pitchFamily="34" charset="0"/>
              </a:rPr>
              <a:t>Start Smart</a:t>
            </a:r>
          </a:p>
          <a:p>
            <a:pPr algn="ctr"/>
            <a:r>
              <a:rPr lang="en-US" sz="8000" dirty="0">
                <a:latin typeface="Century Gothic" panose="020B0502020202020204" pitchFamily="34" charset="0"/>
              </a:rPr>
              <a:t>Day </a:t>
            </a:r>
            <a:r>
              <a:rPr lang="en-US" sz="8000" dirty="0" smtClean="0">
                <a:latin typeface="Century Gothic" panose="020B0502020202020204" pitchFamily="34" charset="0"/>
              </a:rPr>
              <a:t>3 </a:t>
            </a:r>
            <a:endParaRPr lang="en-US" sz="8000" dirty="0">
              <a:latin typeface="Century Gothic" panose="020B0502020202020204" pitchFamily="34" charset="0"/>
            </a:endParaRPr>
          </a:p>
        </p:txBody>
      </p:sp>
    </p:spTree>
    <p:extLst>
      <p:ext uri="{BB962C8B-B14F-4D97-AF65-F5344CB8AC3E}">
        <p14:creationId xmlns:p14="http://schemas.microsoft.com/office/powerpoint/2010/main" val="42491893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p</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3271793128"/>
      </p:ext>
    </p:extLst>
  </p:cSld>
  <p:clrMapOvr>
    <a:masterClrMapping/>
  </p:clrMapOvr>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934" y="1405036"/>
            <a:ext cx="11214099" cy="39733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en-US" sz="5400" dirty="0">
                <a:latin typeface="Century Gothic"/>
                <a:cs typeface="Century Gothic"/>
              </a:rPr>
              <a:t>	</a:t>
            </a:r>
            <a:r>
              <a:rPr lang="en-US" sz="6000" dirty="0" smtClean="0">
                <a:latin typeface="Century Gothic"/>
                <a:cs typeface="Century Gothic"/>
              </a:rPr>
              <a:t>What is a rain forest?</a:t>
            </a:r>
            <a:endParaRPr lang="en-US" sz="6000" dirty="0">
              <a:latin typeface="Century Gothic"/>
              <a:cs typeface="Century Gothic"/>
            </a:endParaRPr>
          </a:p>
          <a:p>
            <a:pPr>
              <a:lnSpc>
                <a:spcPct val="150000"/>
              </a:lnSpc>
            </a:pPr>
            <a:r>
              <a:rPr lang="en-US" sz="6000" dirty="0">
                <a:latin typeface="Century Gothic"/>
                <a:cs typeface="Century Gothic"/>
              </a:rPr>
              <a:t>	</a:t>
            </a:r>
            <a:r>
              <a:rPr lang="en-US" sz="6000" dirty="0" smtClean="0">
                <a:latin typeface="Century Gothic"/>
                <a:cs typeface="Century Gothic"/>
              </a:rPr>
              <a:t>We will read about it.</a:t>
            </a:r>
            <a:endParaRPr lang="en-US" sz="6000" dirty="0">
              <a:latin typeface="Century Gothic"/>
              <a:cs typeface="Century Gothic"/>
            </a:endParaRPr>
          </a:p>
          <a:p>
            <a:pPr>
              <a:lnSpc>
                <a:spcPct val="150000"/>
              </a:lnSpc>
            </a:pPr>
            <a:r>
              <a:rPr lang="en-US" sz="6000" dirty="0">
                <a:latin typeface="Century Gothic"/>
                <a:cs typeface="Century Gothic"/>
              </a:rPr>
              <a:t>	</a:t>
            </a:r>
            <a:r>
              <a:rPr lang="en-US" sz="6000" dirty="0" smtClean="0">
                <a:latin typeface="Century Gothic"/>
                <a:cs typeface="Century Gothic"/>
              </a:rPr>
              <a:t>We will find out!</a:t>
            </a:r>
            <a:endParaRPr lang="en-US" sz="6000" dirty="0">
              <a:latin typeface="Century Gothic"/>
              <a:cs typeface="Century Gothic"/>
            </a:endParaRPr>
          </a:p>
        </p:txBody>
      </p:sp>
      <p:sp>
        <p:nvSpPr>
          <p:cNvPr id="3" name="TextBox 2"/>
          <p:cNvSpPr txBox="1"/>
          <p:nvPr/>
        </p:nvSpPr>
        <p:spPr>
          <a:xfrm>
            <a:off x="774700" y="5638801"/>
            <a:ext cx="10910333" cy="769441"/>
          </a:xfrm>
          <a:prstGeom prst="rect">
            <a:avLst/>
          </a:prstGeom>
          <a:noFill/>
        </p:spPr>
        <p:txBody>
          <a:bodyPr wrap="square" rtlCol="0">
            <a:spAutoFit/>
          </a:bodyPr>
          <a:lstStyle/>
          <a:p>
            <a:pPr algn="ctr"/>
            <a:r>
              <a:rPr lang="en-US" sz="1400" dirty="0" smtClean="0">
                <a:solidFill>
                  <a:schemeClr val="bg1">
                    <a:lumMod val="85000"/>
                  </a:schemeClr>
                </a:solidFill>
                <a:latin typeface="Century Gothic"/>
                <a:cs typeface="Century Gothic"/>
              </a:rPr>
              <a:t>Remember that sentences are groups of words. A sentence begins with a capital letter and ends with a punctuation mark.</a:t>
            </a:r>
          </a:p>
          <a:p>
            <a:pPr algn="ctr"/>
            <a:endParaRPr lang="en-US" sz="1400" dirty="0">
              <a:solidFill>
                <a:schemeClr val="bg1">
                  <a:lumMod val="85000"/>
                </a:schemeClr>
              </a:solidFill>
              <a:latin typeface="Century Gothic"/>
              <a:cs typeface="Century Gothic"/>
            </a:endParaRPr>
          </a:p>
          <a:p>
            <a:pPr algn="ctr"/>
            <a:r>
              <a:rPr lang="en-US" sz="1600" dirty="0" smtClean="0">
                <a:solidFill>
                  <a:srgbClr val="FF0000"/>
                </a:solidFill>
                <a:latin typeface="Century Gothic"/>
                <a:cs typeface="Century Gothic"/>
              </a:rPr>
              <a:t>Have partners discuss: What is a rain forest? Have them draw picture to show their ideas.</a:t>
            </a:r>
            <a:endParaRPr lang="en-US" sz="1600" dirty="0">
              <a:solidFill>
                <a:srgbClr val="FF0000"/>
              </a:solidFill>
              <a:latin typeface="Century Gothic"/>
              <a:cs typeface="Century Gothic"/>
            </a:endParaRPr>
          </a:p>
        </p:txBody>
      </p:sp>
      <p:sp>
        <p:nvSpPr>
          <p:cNvPr id="4" name="TextBox 3"/>
          <p:cNvSpPr txBox="1"/>
          <p:nvPr/>
        </p:nvSpPr>
        <p:spPr>
          <a:xfrm>
            <a:off x="2303126" y="350595"/>
            <a:ext cx="7549717" cy="461665"/>
          </a:xfrm>
          <a:prstGeom prst="rect">
            <a:avLst/>
          </a:prstGeom>
          <a:noFill/>
        </p:spPr>
        <p:txBody>
          <a:bodyPr wrap="square" rtlCol="0">
            <a:spAutoFit/>
          </a:bodyPr>
          <a:lstStyle/>
          <a:p>
            <a:pPr algn="ctr"/>
            <a:r>
              <a:rPr lang="en-US" sz="1200" dirty="0">
                <a:solidFill>
                  <a:schemeClr val="bg1">
                    <a:lumMod val="75000"/>
                  </a:schemeClr>
                </a:solidFill>
                <a:latin typeface="Century Gothic"/>
                <a:cs typeface="Century Gothic"/>
              </a:rPr>
              <a:t>Track the print as you read the Daily Warm-Up. </a:t>
            </a:r>
          </a:p>
          <a:p>
            <a:pPr algn="ctr"/>
            <a:r>
              <a:rPr lang="en-US" sz="1200" dirty="0" smtClean="0">
                <a:solidFill>
                  <a:schemeClr val="bg1">
                    <a:lumMod val="75000"/>
                  </a:schemeClr>
                </a:solidFill>
                <a:latin typeface="Century Gothic"/>
                <a:cs typeface="Century Gothic"/>
              </a:rPr>
              <a:t>Read sentences and invite children to chime in.</a:t>
            </a:r>
            <a:endParaRPr lang="en-US" sz="1200" dirty="0">
              <a:solidFill>
                <a:schemeClr val="bg1">
                  <a:lumMod val="75000"/>
                </a:schemeClr>
              </a:solidFill>
              <a:latin typeface="Century Gothic"/>
              <a:cs typeface="Century Gothic"/>
            </a:endParaRPr>
          </a:p>
        </p:txBody>
      </p:sp>
      <p:sp>
        <p:nvSpPr>
          <p:cNvPr id="5" name="Rectangle 4"/>
          <p:cNvSpPr/>
          <p:nvPr/>
        </p:nvSpPr>
        <p:spPr>
          <a:xfrm>
            <a:off x="9315116" y="350595"/>
            <a:ext cx="2501900" cy="14959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FF0000"/>
                </a:solidFill>
                <a:latin typeface="Century Gothic" panose="020B0502020202020204" pitchFamily="34" charset="0"/>
              </a:rPr>
              <a:t>Circle the capital letter at the beginning of each first word and the punctuation mark at the end of each sentence.</a:t>
            </a:r>
            <a:endParaRPr lang="en-US" sz="1600" dirty="0">
              <a:solidFill>
                <a:srgbClr val="FF0000"/>
              </a:solidFill>
              <a:latin typeface="Century Gothic" panose="020B0502020202020204" pitchFamily="34" charset="0"/>
            </a:endParaRPr>
          </a:p>
        </p:txBody>
      </p:sp>
      <p:sp>
        <p:nvSpPr>
          <p:cNvPr id="6" name="Rectangle 5"/>
          <p:cNvSpPr/>
          <p:nvPr/>
        </p:nvSpPr>
        <p:spPr>
          <a:xfrm>
            <a:off x="582195" y="429848"/>
            <a:ext cx="2501900" cy="10733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FF0000"/>
                </a:solidFill>
                <a:latin typeface="Century Gothic" panose="020B0502020202020204" pitchFamily="34" charset="0"/>
              </a:rPr>
              <a:t>Underline out and forest. Count the letters in each word and compare the lengths.</a:t>
            </a:r>
            <a:endParaRPr lang="en-US" sz="1600"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921686820"/>
      </p:ext>
    </p:extLst>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17935" y="219319"/>
            <a:ext cx="4355306"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Phonological Awareness</a:t>
            </a:r>
            <a:endParaRPr lang="en-US" sz="2400" dirty="0">
              <a:latin typeface="Century Gothic"/>
              <a:cs typeface="Century Gothic"/>
            </a:endParaRPr>
          </a:p>
        </p:txBody>
      </p:sp>
      <p:sp>
        <p:nvSpPr>
          <p:cNvPr id="3" name="TextBox 2"/>
          <p:cNvSpPr txBox="1"/>
          <p:nvPr/>
        </p:nvSpPr>
        <p:spPr>
          <a:xfrm>
            <a:off x="1839857" y="1176045"/>
            <a:ext cx="8762486" cy="3139321"/>
          </a:xfrm>
          <a:prstGeom prst="rect">
            <a:avLst/>
          </a:prstGeom>
          <a:noFill/>
        </p:spPr>
        <p:txBody>
          <a:bodyPr wrap="square" rtlCol="0">
            <a:spAutoFit/>
          </a:bodyPr>
          <a:lstStyle/>
          <a:p>
            <a:r>
              <a:rPr lang="en-US" dirty="0">
                <a:latin typeface="Century Gothic"/>
                <a:cs typeface="Century Gothic"/>
              </a:rPr>
              <a:t>Model: </a:t>
            </a:r>
            <a:endParaRPr lang="en-US" dirty="0" smtClean="0">
              <a:latin typeface="Century Gothic"/>
              <a:cs typeface="Century Gothic"/>
            </a:endParaRPr>
          </a:p>
          <a:p>
            <a:r>
              <a:rPr lang="en-US" dirty="0">
                <a:solidFill>
                  <a:srgbClr val="D9D9D9"/>
                </a:solidFill>
                <a:latin typeface="Century Gothic"/>
                <a:cs typeface="Century Gothic"/>
              </a:rPr>
              <a:t>	</a:t>
            </a:r>
            <a:r>
              <a:rPr lang="en-US" dirty="0" smtClean="0">
                <a:solidFill>
                  <a:srgbClr val="D9D9D9"/>
                </a:solidFill>
                <a:latin typeface="Century Gothic"/>
                <a:cs typeface="Century Gothic"/>
              </a:rPr>
              <a:t>I am going to say a word.  Then I will clap the syllables, or word parts,   	that I hear. Remember that each syllable has only one vowel sound.</a:t>
            </a:r>
            <a:endParaRPr lang="en-US" dirty="0">
              <a:solidFill>
                <a:srgbClr val="D9D9D9"/>
              </a:solidFill>
              <a:latin typeface="Century Gothic"/>
              <a:cs typeface="Century Gothic"/>
            </a:endParaRPr>
          </a:p>
          <a:p>
            <a:r>
              <a:rPr lang="en-US" dirty="0">
                <a:solidFill>
                  <a:srgbClr val="D9D9D9"/>
                </a:solidFill>
                <a:latin typeface="Century Gothic"/>
                <a:cs typeface="Century Gothic"/>
              </a:rPr>
              <a:t>	</a:t>
            </a:r>
            <a:endParaRPr lang="en-US" dirty="0" smtClean="0">
              <a:solidFill>
                <a:srgbClr val="D9D9D9"/>
              </a:solidFill>
              <a:latin typeface="Century Gothic"/>
              <a:cs typeface="Century Gothic"/>
            </a:endParaRPr>
          </a:p>
          <a:p>
            <a:endParaRPr lang="en-US" dirty="0">
              <a:solidFill>
                <a:srgbClr val="D9D9D9"/>
              </a:solidFill>
              <a:latin typeface="Century Gothic"/>
              <a:cs typeface="Century Gothic"/>
            </a:endParaRPr>
          </a:p>
          <a:p>
            <a:r>
              <a:rPr lang="en-US" dirty="0" smtClean="0">
                <a:solidFill>
                  <a:srgbClr val="D9D9D9"/>
                </a:solidFill>
                <a:latin typeface="Century Gothic"/>
                <a:cs typeface="Century Gothic"/>
              </a:rPr>
              <a:t>	Listen: bas (clap) </a:t>
            </a:r>
            <a:r>
              <a:rPr lang="en-US" dirty="0" err="1" smtClean="0">
                <a:solidFill>
                  <a:srgbClr val="D9D9D9"/>
                </a:solidFill>
                <a:latin typeface="Century Gothic"/>
                <a:cs typeface="Century Gothic"/>
              </a:rPr>
              <a:t>ket</a:t>
            </a:r>
            <a:r>
              <a:rPr lang="en-US" dirty="0" smtClean="0">
                <a:solidFill>
                  <a:srgbClr val="D9D9D9"/>
                </a:solidFill>
                <a:latin typeface="Century Gothic"/>
                <a:cs typeface="Century Gothic"/>
              </a:rPr>
              <a:t> (clap). The word basket has two syllables, or 	word parts.</a:t>
            </a:r>
          </a:p>
          <a:p>
            <a:endParaRPr lang="en-US" dirty="0" smtClean="0">
              <a:solidFill>
                <a:srgbClr val="D9D9D9"/>
              </a:solidFill>
              <a:latin typeface="Century Gothic"/>
              <a:cs typeface="Century Gothic"/>
            </a:endParaRPr>
          </a:p>
          <a:p>
            <a:r>
              <a:rPr lang="en-US" dirty="0">
                <a:solidFill>
                  <a:srgbClr val="D9D9D9"/>
                </a:solidFill>
                <a:latin typeface="Century Gothic"/>
                <a:cs typeface="Century Gothic"/>
              </a:rPr>
              <a:t>	</a:t>
            </a:r>
            <a:r>
              <a:rPr lang="en-US" dirty="0" smtClean="0">
                <a:solidFill>
                  <a:srgbClr val="D9D9D9"/>
                </a:solidFill>
                <a:latin typeface="Century Gothic"/>
                <a:cs typeface="Century Gothic"/>
              </a:rPr>
              <a:t>Clap the syllables with me as we say the word basket: bas (clap) </a:t>
            </a:r>
            <a:r>
              <a:rPr lang="en-US" dirty="0" err="1" smtClean="0">
                <a:solidFill>
                  <a:srgbClr val="D9D9D9"/>
                </a:solidFill>
                <a:latin typeface="Century Gothic"/>
                <a:cs typeface="Century Gothic"/>
              </a:rPr>
              <a:t>ket</a:t>
            </a:r>
            <a:r>
              <a:rPr lang="en-US" dirty="0" smtClean="0">
                <a:solidFill>
                  <a:srgbClr val="D9D9D9"/>
                </a:solidFill>
                <a:latin typeface="Century Gothic"/>
                <a:cs typeface="Century Gothic"/>
              </a:rPr>
              <a:t>  	(clap). You clapped two times because basket has two syllables.</a:t>
            </a:r>
            <a:endParaRPr lang="en-US" dirty="0">
              <a:solidFill>
                <a:srgbClr val="D9D9D9"/>
              </a:solidFill>
              <a:latin typeface="Century Gothic"/>
              <a:cs typeface="Century Gothic"/>
            </a:endParaRPr>
          </a:p>
          <a:p>
            <a:r>
              <a:rPr lang="en-US" dirty="0">
                <a:solidFill>
                  <a:srgbClr val="D9D9D9"/>
                </a:solidFill>
                <a:latin typeface="Century Gothic"/>
                <a:cs typeface="Century Gothic"/>
              </a:rPr>
              <a:t>	</a:t>
            </a:r>
            <a:endParaRPr lang="en-US" dirty="0">
              <a:solidFill>
                <a:schemeClr val="bg1">
                  <a:lumMod val="85000"/>
                </a:schemeClr>
              </a:solidFill>
              <a:latin typeface="Century Gothic"/>
              <a:cs typeface="Century Gothic"/>
            </a:endParaRPr>
          </a:p>
        </p:txBody>
      </p:sp>
    </p:spTree>
    <p:extLst>
      <p:ext uri="{BB962C8B-B14F-4D97-AF65-F5344CB8AC3E}">
        <p14:creationId xmlns:p14="http://schemas.microsoft.com/office/powerpoint/2010/main" val="2047140622"/>
      </p:ext>
    </p:extLst>
  </p:cSld>
  <p:clrMapOvr>
    <a:masterClrMapping/>
  </p:clrMapOvr>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17935" y="219318"/>
            <a:ext cx="4355306" cy="49054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Phonological Awareness</a:t>
            </a:r>
          </a:p>
        </p:txBody>
      </p:sp>
      <p:sp>
        <p:nvSpPr>
          <p:cNvPr id="3" name="TextBox 2"/>
          <p:cNvSpPr txBox="1"/>
          <p:nvPr/>
        </p:nvSpPr>
        <p:spPr>
          <a:xfrm>
            <a:off x="1130968" y="1176045"/>
            <a:ext cx="10347157" cy="5262979"/>
          </a:xfrm>
          <a:prstGeom prst="rect">
            <a:avLst/>
          </a:prstGeom>
          <a:noFill/>
        </p:spPr>
        <p:txBody>
          <a:bodyPr wrap="square" rtlCol="0">
            <a:spAutoFit/>
          </a:bodyPr>
          <a:lstStyle/>
          <a:p>
            <a:r>
              <a:rPr lang="en-US" dirty="0" smtClean="0">
                <a:latin typeface="Century Gothic"/>
                <a:cs typeface="Century Gothic"/>
              </a:rPr>
              <a:t>Guided Practice: </a:t>
            </a:r>
          </a:p>
          <a:p>
            <a:endParaRPr lang="en-US" dirty="0" smtClean="0">
              <a:latin typeface="Century Gothic"/>
              <a:cs typeface="Century Gothic"/>
            </a:endParaRPr>
          </a:p>
          <a:p>
            <a:r>
              <a:rPr lang="en-US" dirty="0">
                <a:solidFill>
                  <a:srgbClr val="D9D9D9"/>
                </a:solidFill>
                <a:latin typeface="Century Gothic"/>
                <a:cs typeface="Century Gothic"/>
              </a:rPr>
              <a:t>	</a:t>
            </a:r>
            <a:r>
              <a:rPr lang="en-US" dirty="0" smtClean="0">
                <a:solidFill>
                  <a:srgbClr val="D9D9D9"/>
                </a:solidFill>
                <a:latin typeface="Century Gothic"/>
                <a:cs typeface="Century Gothic"/>
              </a:rPr>
              <a:t>Have children segment each word into syllables and count the 	number of syllables.</a:t>
            </a:r>
            <a:endParaRPr lang="en-US" dirty="0">
              <a:solidFill>
                <a:srgbClr val="D9D9D9"/>
              </a:solidFill>
              <a:latin typeface="Century Gothic"/>
              <a:cs typeface="Century Gothic"/>
            </a:endParaRPr>
          </a:p>
          <a:p>
            <a:r>
              <a:rPr lang="en-US" dirty="0">
                <a:solidFill>
                  <a:srgbClr val="D9D9D9"/>
                </a:solidFill>
                <a:latin typeface="Century Gothic"/>
                <a:cs typeface="Century Gothic"/>
              </a:rPr>
              <a:t>	</a:t>
            </a:r>
            <a:endParaRPr lang="en-US" dirty="0" smtClean="0">
              <a:solidFill>
                <a:srgbClr val="D9D9D9"/>
              </a:solidFill>
              <a:latin typeface="Century Gothic"/>
              <a:cs typeface="Century Gothic"/>
            </a:endParaRPr>
          </a:p>
          <a:p>
            <a:endParaRPr lang="en-US" dirty="0">
              <a:solidFill>
                <a:srgbClr val="D9D9D9"/>
              </a:solidFill>
              <a:latin typeface="Century Gothic"/>
              <a:cs typeface="Century Gothic"/>
            </a:endParaRPr>
          </a:p>
          <a:p>
            <a:r>
              <a:rPr lang="en-US" dirty="0" smtClean="0">
                <a:solidFill>
                  <a:srgbClr val="D9D9D9"/>
                </a:solidFill>
                <a:latin typeface="Century Gothic"/>
                <a:cs typeface="Century Gothic"/>
              </a:rPr>
              <a:t>	Listen</a:t>
            </a:r>
            <a:r>
              <a:rPr lang="en-US" dirty="0">
                <a:solidFill>
                  <a:srgbClr val="D9D9D9"/>
                </a:solidFill>
                <a:latin typeface="Century Gothic"/>
                <a:cs typeface="Century Gothic"/>
              </a:rPr>
              <a:t> </a:t>
            </a:r>
            <a:r>
              <a:rPr lang="en-US" dirty="0" smtClean="0">
                <a:solidFill>
                  <a:srgbClr val="D9D9D9"/>
                </a:solidFill>
                <a:latin typeface="Century Gothic"/>
                <a:cs typeface="Century Gothic"/>
              </a:rPr>
              <a:t>to these words. Clap the syllables in each word. Count how 	many syllables you hear.</a:t>
            </a:r>
          </a:p>
          <a:p>
            <a:endParaRPr lang="en-US" dirty="0">
              <a:solidFill>
                <a:srgbClr val="D9D9D9"/>
              </a:solidFill>
              <a:latin typeface="Century Gothic"/>
              <a:cs typeface="Century Gothic"/>
            </a:endParaRPr>
          </a:p>
          <a:p>
            <a:r>
              <a:rPr lang="en-US" dirty="0" smtClean="0">
                <a:solidFill>
                  <a:srgbClr val="D9D9D9"/>
                </a:solidFill>
                <a:latin typeface="Century Gothic"/>
                <a:cs typeface="Century Gothic"/>
              </a:rPr>
              <a:t>	</a:t>
            </a:r>
          </a:p>
          <a:p>
            <a:r>
              <a:rPr lang="en-US" dirty="0">
                <a:solidFill>
                  <a:srgbClr val="D9D9D9"/>
                </a:solidFill>
                <a:latin typeface="Century Gothic"/>
                <a:cs typeface="Century Gothic"/>
              </a:rPr>
              <a:t>	</a:t>
            </a:r>
            <a:r>
              <a:rPr lang="en-US" sz="2400" dirty="0" smtClean="0">
                <a:solidFill>
                  <a:srgbClr val="D9D9D9"/>
                </a:solidFill>
                <a:latin typeface="Century Gothic"/>
                <a:cs typeface="Century Gothic"/>
              </a:rPr>
              <a:t>basketball		Monday	silly			tomorrow</a:t>
            </a:r>
          </a:p>
          <a:p>
            <a:endParaRPr lang="en-US" sz="2400" dirty="0">
              <a:solidFill>
                <a:srgbClr val="D9D9D9"/>
              </a:solidFill>
              <a:latin typeface="Century Gothic"/>
              <a:cs typeface="Century Gothic"/>
            </a:endParaRPr>
          </a:p>
          <a:p>
            <a:r>
              <a:rPr lang="en-US" sz="2400" dirty="0" smtClean="0">
                <a:solidFill>
                  <a:srgbClr val="D9D9D9"/>
                </a:solidFill>
                <a:latin typeface="Century Gothic"/>
                <a:cs typeface="Century Gothic"/>
              </a:rPr>
              <a:t>	yesterday		desk		chalkboard		rhinoceros</a:t>
            </a:r>
          </a:p>
          <a:p>
            <a:endParaRPr lang="en-US" sz="2400" dirty="0">
              <a:solidFill>
                <a:srgbClr val="D9D9D9"/>
              </a:solidFill>
              <a:latin typeface="Century Gothic"/>
              <a:cs typeface="Century Gothic"/>
            </a:endParaRPr>
          </a:p>
          <a:p>
            <a:r>
              <a:rPr lang="en-US" sz="2400" dirty="0" smtClean="0">
                <a:solidFill>
                  <a:srgbClr val="D9D9D9"/>
                </a:solidFill>
                <a:latin typeface="Century Gothic"/>
                <a:cs typeface="Century Gothic"/>
              </a:rPr>
              <a:t>	potato		California	cafeteria		tumble</a:t>
            </a:r>
            <a:endParaRPr lang="en-US" dirty="0" smtClean="0">
              <a:solidFill>
                <a:srgbClr val="D9D9D9"/>
              </a:solidFill>
              <a:latin typeface="Century Gothic"/>
              <a:cs typeface="Century Gothic"/>
            </a:endParaRPr>
          </a:p>
          <a:p>
            <a:endParaRPr lang="en-US" dirty="0" smtClean="0">
              <a:solidFill>
                <a:srgbClr val="D9D9D9"/>
              </a:solidFill>
              <a:latin typeface="Century Gothic"/>
              <a:cs typeface="Century Gothic"/>
            </a:endParaRPr>
          </a:p>
          <a:p>
            <a:r>
              <a:rPr lang="en-US" dirty="0">
                <a:solidFill>
                  <a:srgbClr val="D9D9D9"/>
                </a:solidFill>
                <a:latin typeface="Century Gothic"/>
                <a:cs typeface="Century Gothic"/>
              </a:rPr>
              <a:t>		</a:t>
            </a:r>
            <a:endParaRPr lang="en-US" dirty="0">
              <a:solidFill>
                <a:schemeClr val="bg1">
                  <a:lumMod val="85000"/>
                </a:schemeClr>
              </a:solidFill>
              <a:latin typeface="Century Gothic"/>
              <a:cs typeface="Century Gothic"/>
            </a:endParaRPr>
          </a:p>
        </p:txBody>
      </p:sp>
    </p:spTree>
    <p:extLst>
      <p:ext uri="{BB962C8B-B14F-4D97-AF65-F5344CB8AC3E}">
        <p14:creationId xmlns:p14="http://schemas.microsoft.com/office/powerpoint/2010/main" val="3379851451"/>
      </p:ext>
    </p:extLst>
  </p:cSld>
  <p:clrMapOvr>
    <a:masterClrMapping/>
  </p:clrMapOvr>
  <p:timing>
    <p:tnLst>
      <p:par>
        <p:cTn xmlns:p14="http://schemas.microsoft.com/office/powerpoint/2010/mai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7758" y="168519"/>
            <a:ext cx="4355306"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Phonics</a:t>
            </a:r>
          </a:p>
        </p:txBody>
      </p:sp>
      <p:sp>
        <p:nvSpPr>
          <p:cNvPr id="4" name="TextBox 3"/>
          <p:cNvSpPr txBox="1"/>
          <p:nvPr/>
        </p:nvSpPr>
        <p:spPr>
          <a:xfrm>
            <a:off x="8099811" y="2626143"/>
            <a:ext cx="2500990" cy="2800767"/>
          </a:xfrm>
          <a:prstGeom prst="rect">
            <a:avLst/>
          </a:prstGeom>
          <a:noFill/>
        </p:spPr>
        <p:txBody>
          <a:bodyPr wrap="square" rtlCol="0">
            <a:spAutoFit/>
          </a:bodyPr>
          <a:lstStyle/>
          <a:p>
            <a:r>
              <a:rPr lang="en-US" sz="1600" dirty="0">
                <a:solidFill>
                  <a:srgbClr val="D9D9D9"/>
                </a:solidFill>
                <a:latin typeface="Century Gothic"/>
                <a:cs typeface="Century Gothic"/>
              </a:rPr>
              <a:t>This is the </a:t>
            </a:r>
            <a:r>
              <a:rPr lang="en-US" sz="1600" dirty="0" smtClean="0">
                <a:solidFill>
                  <a:srgbClr val="D9D9D9"/>
                </a:solidFill>
                <a:latin typeface="Century Gothic"/>
                <a:cs typeface="Century Gothic"/>
              </a:rPr>
              <a:t>dolphin </a:t>
            </a:r>
            <a:r>
              <a:rPr lang="en-US" sz="1600" dirty="0">
                <a:solidFill>
                  <a:srgbClr val="D9D9D9"/>
                </a:solidFill>
                <a:latin typeface="Century Gothic"/>
                <a:cs typeface="Century Gothic"/>
              </a:rPr>
              <a:t>sound spelling card. </a:t>
            </a:r>
          </a:p>
          <a:p>
            <a:r>
              <a:rPr lang="en-US" sz="1600" dirty="0">
                <a:solidFill>
                  <a:srgbClr val="D9D9D9"/>
                </a:solidFill>
                <a:latin typeface="Century Gothic"/>
                <a:cs typeface="Century Gothic"/>
              </a:rPr>
              <a:t>The sound is </a:t>
            </a:r>
            <a:r>
              <a:rPr lang="en-US" sz="1600" dirty="0" smtClean="0">
                <a:solidFill>
                  <a:srgbClr val="D9D9D9"/>
                </a:solidFill>
                <a:latin typeface="Century Gothic"/>
                <a:cs typeface="Century Gothic"/>
              </a:rPr>
              <a:t>/d/.</a:t>
            </a:r>
            <a:endParaRPr lang="en-US" sz="1600" dirty="0">
              <a:solidFill>
                <a:srgbClr val="D9D9D9"/>
              </a:solidFill>
              <a:latin typeface="Century Gothic"/>
              <a:cs typeface="Century Gothic"/>
            </a:endParaRPr>
          </a:p>
          <a:p>
            <a:r>
              <a:rPr lang="en-US" sz="1600" dirty="0">
                <a:solidFill>
                  <a:srgbClr val="D9D9D9"/>
                </a:solidFill>
                <a:latin typeface="Century Gothic"/>
                <a:cs typeface="Century Gothic"/>
              </a:rPr>
              <a:t>The </a:t>
            </a:r>
            <a:r>
              <a:rPr lang="en-US" sz="1600" dirty="0" smtClean="0">
                <a:solidFill>
                  <a:srgbClr val="D9D9D9"/>
                </a:solidFill>
                <a:latin typeface="Century Gothic"/>
                <a:cs typeface="Century Gothic"/>
              </a:rPr>
              <a:t>/d/ </a:t>
            </a:r>
            <a:r>
              <a:rPr lang="en-US" sz="1600" dirty="0">
                <a:solidFill>
                  <a:srgbClr val="D9D9D9"/>
                </a:solidFill>
                <a:latin typeface="Century Gothic"/>
                <a:cs typeface="Century Gothic"/>
              </a:rPr>
              <a:t>sound is spelled with the letter </a:t>
            </a:r>
            <a:r>
              <a:rPr lang="en-US" sz="1600" dirty="0" smtClean="0">
                <a:solidFill>
                  <a:srgbClr val="D9D9D9"/>
                </a:solidFill>
                <a:latin typeface="Century Gothic"/>
                <a:cs typeface="Century Gothic"/>
              </a:rPr>
              <a:t>d.</a:t>
            </a:r>
            <a:endParaRPr lang="en-US" sz="1600" dirty="0">
              <a:solidFill>
                <a:srgbClr val="D9D9D9"/>
              </a:solidFill>
              <a:latin typeface="Century Gothic"/>
              <a:cs typeface="Century Gothic"/>
            </a:endParaRPr>
          </a:p>
          <a:p>
            <a:r>
              <a:rPr lang="en-US" sz="1600" dirty="0">
                <a:solidFill>
                  <a:srgbClr val="D9D9D9"/>
                </a:solidFill>
                <a:latin typeface="Century Gothic"/>
                <a:cs typeface="Century Gothic"/>
              </a:rPr>
              <a:t>Say it with me: </a:t>
            </a:r>
            <a:r>
              <a:rPr lang="en-US" sz="1600" dirty="0" smtClean="0">
                <a:solidFill>
                  <a:srgbClr val="D9D9D9"/>
                </a:solidFill>
                <a:latin typeface="Century Gothic"/>
                <a:cs typeface="Century Gothic"/>
              </a:rPr>
              <a:t>/d/.</a:t>
            </a:r>
            <a:endParaRPr lang="en-US" sz="1600" dirty="0">
              <a:solidFill>
                <a:srgbClr val="D9D9D9"/>
              </a:solidFill>
              <a:latin typeface="Century Gothic"/>
              <a:cs typeface="Century Gothic"/>
            </a:endParaRPr>
          </a:p>
          <a:p>
            <a:r>
              <a:rPr lang="en-US" sz="1600" dirty="0">
                <a:solidFill>
                  <a:srgbClr val="D9D9D9"/>
                </a:solidFill>
                <a:latin typeface="Century Gothic"/>
                <a:cs typeface="Century Gothic"/>
              </a:rPr>
              <a:t>This is the sound at the beginning of the word </a:t>
            </a:r>
            <a:r>
              <a:rPr lang="en-US" sz="1600" dirty="0" smtClean="0">
                <a:solidFill>
                  <a:srgbClr val="D9D9D9"/>
                </a:solidFill>
                <a:latin typeface="Century Gothic"/>
                <a:cs typeface="Century Gothic"/>
              </a:rPr>
              <a:t>dolphin. </a:t>
            </a:r>
            <a:endParaRPr lang="en-US" sz="1600" dirty="0">
              <a:solidFill>
                <a:srgbClr val="D9D9D9"/>
              </a:solidFill>
              <a:latin typeface="Century Gothic"/>
              <a:cs typeface="Century Gothic"/>
            </a:endParaRPr>
          </a:p>
          <a:p>
            <a:r>
              <a:rPr lang="en-US" sz="1600" dirty="0">
                <a:solidFill>
                  <a:srgbClr val="D9D9D9"/>
                </a:solidFill>
                <a:latin typeface="Century Gothic"/>
                <a:cs typeface="Century Gothic"/>
              </a:rPr>
              <a:t>Listen: </a:t>
            </a:r>
            <a:r>
              <a:rPr lang="en-US" sz="1600" dirty="0" smtClean="0">
                <a:solidFill>
                  <a:srgbClr val="D9D9D9"/>
                </a:solidFill>
                <a:latin typeface="Century Gothic"/>
                <a:cs typeface="Century Gothic"/>
              </a:rPr>
              <a:t>/d/ /d/ /d/</a:t>
            </a:r>
          </a:p>
          <a:p>
            <a:r>
              <a:rPr lang="en-US" sz="1600" dirty="0" smtClean="0">
                <a:solidFill>
                  <a:srgbClr val="D9D9D9"/>
                </a:solidFill>
                <a:latin typeface="Century Gothic"/>
                <a:cs typeface="Century Gothic"/>
              </a:rPr>
              <a:t>Dolphin.</a:t>
            </a:r>
            <a:endParaRPr lang="en-US" sz="1600" dirty="0">
              <a:solidFill>
                <a:srgbClr val="D9D9D9"/>
              </a:solidFill>
              <a:latin typeface="Century Gothic"/>
              <a:cs typeface="Century Gothic"/>
            </a:endParaRPr>
          </a:p>
        </p:txBody>
      </p:sp>
      <p:pic>
        <p:nvPicPr>
          <p:cNvPr id="5" name="Picture 4"/>
          <p:cNvPicPr>
            <a:picLocks noChangeAspect="1"/>
          </p:cNvPicPr>
          <p:nvPr/>
        </p:nvPicPr>
        <p:blipFill>
          <a:blip r:embed="rId2"/>
          <a:stretch>
            <a:fillRect/>
          </a:stretch>
        </p:blipFill>
        <p:spPr>
          <a:xfrm>
            <a:off x="3870164" y="813385"/>
            <a:ext cx="4152900" cy="5495925"/>
          </a:xfrm>
          <a:prstGeom prst="rect">
            <a:avLst/>
          </a:prstGeom>
        </p:spPr>
      </p:pic>
    </p:spTree>
    <p:extLst>
      <p:ext uri="{BB962C8B-B14F-4D97-AF65-F5344CB8AC3E}">
        <p14:creationId xmlns:p14="http://schemas.microsoft.com/office/powerpoint/2010/main" val="2545133273"/>
      </p:ext>
    </p:extLst>
  </p:cSld>
  <p:clrMapOvr>
    <a:masterClrMapping/>
  </p:clrMapOvr>
  <p:timing>
    <p:tnLst>
      <p:par>
        <p:cTn xmlns:p14="http://schemas.microsoft.com/office/powerpoint/2010/mai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0305" y="196000"/>
            <a:ext cx="8553085" cy="307777"/>
          </a:xfrm>
          <a:prstGeom prst="rect">
            <a:avLst/>
          </a:prstGeom>
          <a:noFill/>
        </p:spPr>
        <p:txBody>
          <a:bodyPr wrap="square" rtlCol="0">
            <a:spAutoFit/>
          </a:bodyPr>
          <a:lstStyle/>
          <a:p>
            <a:pPr algn="ctr"/>
            <a:r>
              <a:rPr lang="en-US" sz="1400" dirty="0">
                <a:solidFill>
                  <a:srgbClr val="FF0000"/>
                </a:solidFill>
                <a:latin typeface="Century Gothic"/>
                <a:cs typeface="Century Gothic"/>
              </a:rPr>
              <a:t>Watch as I write the letter </a:t>
            </a:r>
            <a:r>
              <a:rPr lang="en-US" sz="1400" dirty="0" smtClean="0">
                <a:solidFill>
                  <a:srgbClr val="FF0000"/>
                </a:solidFill>
                <a:latin typeface="Century Gothic"/>
                <a:cs typeface="Century Gothic"/>
              </a:rPr>
              <a:t>d. </a:t>
            </a:r>
            <a:r>
              <a:rPr lang="en-US" sz="1400" dirty="0">
                <a:solidFill>
                  <a:srgbClr val="FF0000"/>
                </a:solidFill>
                <a:latin typeface="Century Gothic"/>
                <a:cs typeface="Century Gothic"/>
              </a:rPr>
              <a:t>I will say </a:t>
            </a:r>
            <a:r>
              <a:rPr lang="en-US" sz="1400" dirty="0" smtClean="0">
                <a:solidFill>
                  <a:srgbClr val="FF0000"/>
                </a:solidFill>
                <a:latin typeface="Century Gothic"/>
                <a:cs typeface="Century Gothic"/>
              </a:rPr>
              <a:t>/d/ </a:t>
            </a:r>
            <a:r>
              <a:rPr lang="en-US" sz="1400" dirty="0">
                <a:solidFill>
                  <a:srgbClr val="FF0000"/>
                </a:solidFill>
                <a:latin typeface="Century Gothic"/>
                <a:cs typeface="Century Gothic"/>
              </a:rPr>
              <a:t>as I write the letter several times.</a:t>
            </a:r>
          </a:p>
        </p:txBody>
      </p:sp>
      <p:pic>
        <p:nvPicPr>
          <p:cNvPr id="4" name="Picture 3"/>
          <p:cNvPicPr>
            <a:picLocks noChangeAspect="1"/>
          </p:cNvPicPr>
          <p:nvPr/>
        </p:nvPicPr>
        <p:blipFill>
          <a:blip r:embed="rId2"/>
          <a:stretch>
            <a:fillRect/>
          </a:stretch>
        </p:blipFill>
        <p:spPr>
          <a:xfrm>
            <a:off x="1102865" y="503777"/>
            <a:ext cx="10147963" cy="6227846"/>
          </a:xfrm>
          <a:prstGeom prst="rect">
            <a:avLst/>
          </a:prstGeom>
        </p:spPr>
      </p:pic>
    </p:spTree>
    <p:extLst>
      <p:ext uri="{BB962C8B-B14F-4D97-AF65-F5344CB8AC3E}">
        <p14:creationId xmlns:p14="http://schemas.microsoft.com/office/powerpoint/2010/main" val="4111277443"/>
      </p:ext>
    </p:extLst>
  </p:cSld>
  <p:clrMapOvr>
    <a:masterClrMapping/>
  </p:clrMapOvr>
  <p:timing>
    <p:tnLst>
      <p:par>
        <p:cTn xmlns:p14="http://schemas.microsoft.com/office/powerpoint/2010/mai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7758" y="168519"/>
            <a:ext cx="4355306"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Phonics</a:t>
            </a:r>
          </a:p>
        </p:txBody>
      </p:sp>
      <p:sp>
        <p:nvSpPr>
          <p:cNvPr id="4" name="TextBox 3"/>
          <p:cNvSpPr txBox="1"/>
          <p:nvPr/>
        </p:nvSpPr>
        <p:spPr>
          <a:xfrm>
            <a:off x="8099811" y="2626143"/>
            <a:ext cx="2500990" cy="2800767"/>
          </a:xfrm>
          <a:prstGeom prst="rect">
            <a:avLst/>
          </a:prstGeom>
          <a:noFill/>
        </p:spPr>
        <p:txBody>
          <a:bodyPr wrap="square" rtlCol="0">
            <a:spAutoFit/>
          </a:bodyPr>
          <a:lstStyle/>
          <a:p>
            <a:r>
              <a:rPr lang="en-US" sz="1600" dirty="0">
                <a:solidFill>
                  <a:srgbClr val="D9D9D9"/>
                </a:solidFill>
                <a:latin typeface="Century Gothic"/>
                <a:cs typeface="Century Gothic"/>
              </a:rPr>
              <a:t>This is the </a:t>
            </a:r>
            <a:r>
              <a:rPr lang="en-US" sz="1600" dirty="0" smtClean="0">
                <a:solidFill>
                  <a:srgbClr val="D9D9D9"/>
                </a:solidFill>
                <a:latin typeface="Century Gothic"/>
                <a:cs typeface="Century Gothic"/>
              </a:rPr>
              <a:t>hippo </a:t>
            </a:r>
            <a:r>
              <a:rPr lang="en-US" sz="1600" dirty="0">
                <a:solidFill>
                  <a:srgbClr val="D9D9D9"/>
                </a:solidFill>
                <a:latin typeface="Century Gothic"/>
                <a:cs typeface="Century Gothic"/>
              </a:rPr>
              <a:t>sound spelling card. </a:t>
            </a:r>
          </a:p>
          <a:p>
            <a:r>
              <a:rPr lang="en-US" sz="1600" dirty="0">
                <a:solidFill>
                  <a:srgbClr val="D9D9D9"/>
                </a:solidFill>
                <a:latin typeface="Century Gothic"/>
                <a:cs typeface="Century Gothic"/>
              </a:rPr>
              <a:t>The sound is </a:t>
            </a:r>
            <a:r>
              <a:rPr lang="en-US" sz="1600" dirty="0" smtClean="0">
                <a:solidFill>
                  <a:srgbClr val="D9D9D9"/>
                </a:solidFill>
                <a:latin typeface="Century Gothic"/>
                <a:cs typeface="Century Gothic"/>
              </a:rPr>
              <a:t>/h/.</a:t>
            </a:r>
            <a:endParaRPr lang="en-US" sz="1600" dirty="0">
              <a:solidFill>
                <a:srgbClr val="D9D9D9"/>
              </a:solidFill>
              <a:latin typeface="Century Gothic"/>
              <a:cs typeface="Century Gothic"/>
            </a:endParaRPr>
          </a:p>
          <a:p>
            <a:r>
              <a:rPr lang="en-US" sz="1600" dirty="0">
                <a:solidFill>
                  <a:srgbClr val="D9D9D9"/>
                </a:solidFill>
                <a:latin typeface="Century Gothic"/>
                <a:cs typeface="Century Gothic"/>
              </a:rPr>
              <a:t>The </a:t>
            </a:r>
            <a:r>
              <a:rPr lang="en-US" sz="1600" dirty="0" smtClean="0">
                <a:solidFill>
                  <a:srgbClr val="D9D9D9"/>
                </a:solidFill>
                <a:latin typeface="Century Gothic"/>
                <a:cs typeface="Century Gothic"/>
              </a:rPr>
              <a:t>/h/ </a:t>
            </a:r>
            <a:r>
              <a:rPr lang="en-US" sz="1600" dirty="0">
                <a:solidFill>
                  <a:srgbClr val="D9D9D9"/>
                </a:solidFill>
                <a:latin typeface="Century Gothic"/>
                <a:cs typeface="Century Gothic"/>
              </a:rPr>
              <a:t>sound is spelled with the letter </a:t>
            </a:r>
            <a:r>
              <a:rPr lang="en-US" sz="1600" dirty="0" smtClean="0">
                <a:solidFill>
                  <a:srgbClr val="D9D9D9"/>
                </a:solidFill>
                <a:latin typeface="Century Gothic"/>
                <a:cs typeface="Century Gothic"/>
              </a:rPr>
              <a:t>h.</a:t>
            </a:r>
            <a:endParaRPr lang="en-US" sz="1600" dirty="0">
              <a:solidFill>
                <a:srgbClr val="D9D9D9"/>
              </a:solidFill>
              <a:latin typeface="Century Gothic"/>
              <a:cs typeface="Century Gothic"/>
            </a:endParaRPr>
          </a:p>
          <a:p>
            <a:r>
              <a:rPr lang="en-US" sz="1600" dirty="0">
                <a:solidFill>
                  <a:srgbClr val="D9D9D9"/>
                </a:solidFill>
                <a:latin typeface="Century Gothic"/>
                <a:cs typeface="Century Gothic"/>
              </a:rPr>
              <a:t>Say it with me: </a:t>
            </a:r>
            <a:r>
              <a:rPr lang="en-US" sz="1600" dirty="0" smtClean="0">
                <a:solidFill>
                  <a:srgbClr val="D9D9D9"/>
                </a:solidFill>
                <a:latin typeface="Century Gothic"/>
                <a:cs typeface="Century Gothic"/>
              </a:rPr>
              <a:t>/h/.</a:t>
            </a:r>
            <a:endParaRPr lang="en-US" sz="1600" dirty="0">
              <a:solidFill>
                <a:srgbClr val="D9D9D9"/>
              </a:solidFill>
              <a:latin typeface="Century Gothic"/>
              <a:cs typeface="Century Gothic"/>
            </a:endParaRPr>
          </a:p>
          <a:p>
            <a:r>
              <a:rPr lang="en-US" sz="1600" dirty="0">
                <a:solidFill>
                  <a:srgbClr val="D9D9D9"/>
                </a:solidFill>
                <a:latin typeface="Century Gothic"/>
                <a:cs typeface="Century Gothic"/>
              </a:rPr>
              <a:t>This is the sound at the beginning of the word </a:t>
            </a:r>
            <a:r>
              <a:rPr lang="en-US" sz="1600" dirty="0" smtClean="0">
                <a:solidFill>
                  <a:srgbClr val="D9D9D9"/>
                </a:solidFill>
                <a:latin typeface="Century Gothic"/>
                <a:cs typeface="Century Gothic"/>
              </a:rPr>
              <a:t>hippo. </a:t>
            </a:r>
            <a:endParaRPr lang="en-US" sz="1600" dirty="0">
              <a:solidFill>
                <a:srgbClr val="D9D9D9"/>
              </a:solidFill>
              <a:latin typeface="Century Gothic"/>
              <a:cs typeface="Century Gothic"/>
            </a:endParaRPr>
          </a:p>
          <a:p>
            <a:r>
              <a:rPr lang="en-US" sz="1600" dirty="0">
                <a:solidFill>
                  <a:srgbClr val="D9D9D9"/>
                </a:solidFill>
                <a:latin typeface="Century Gothic"/>
                <a:cs typeface="Century Gothic"/>
              </a:rPr>
              <a:t>Listen: </a:t>
            </a:r>
            <a:r>
              <a:rPr lang="en-US" sz="1600" dirty="0" smtClean="0">
                <a:solidFill>
                  <a:srgbClr val="D9D9D9"/>
                </a:solidFill>
                <a:latin typeface="Century Gothic"/>
                <a:cs typeface="Century Gothic"/>
              </a:rPr>
              <a:t>/h/ /h/ /h/</a:t>
            </a:r>
          </a:p>
          <a:p>
            <a:r>
              <a:rPr lang="en-US" sz="1600" dirty="0" smtClean="0">
                <a:solidFill>
                  <a:srgbClr val="D9D9D9"/>
                </a:solidFill>
                <a:latin typeface="Century Gothic"/>
                <a:cs typeface="Century Gothic"/>
              </a:rPr>
              <a:t>hippo.</a:t>
            </a:r>
            <a:endParaRPr lang="en-US" sz="1600" dirty="0">
              <a:solidFill>
                <a:srgbClr val="D9D9D9"/>
              </a:solidFill>
              <a:latin typeface="Century Gothic"/>
              <a:cs typeface="Century Gothic"/>
            </a:endParaRPr>
          </a:p>
        </p:txBody>
      </p:sp>
      <p:pic>
        <p:nvPicPr>
          <p:cNvPr id="3" name="Picture 2"/>
          <p:cNvPicPr>
            <a:picLocks noChangeAspect="1"/>
          </p:cNvPicPr>
          <p:nvPr/>
        </p:nvPicPr>
        <p:blipFill>
          <a:blip r:embed="rId2"/>
          <a:stretch>
            <a:fillRect/>
          </a:stretch>
        </p:blipFill>
        <p:spPr>
          <a:xfrm>
            <a:off x="3860639" y="854242"/>
            <a:ext cx="4162425" cy="5486400"/>
          </a:xfrm>
          <a:prstGeom prst="rect">
            <a:avLst/>
          </a:prstGeom>
        </p:spPr>
      </p:pic>
    </p:spTree>
    <p:extLst>
      <p:ext uri="{BB962C8B-B14F-4D97-AF65-F5344CB8AC3E}">
        <p14:creationId xmlns:p14="http://schemas.microsoft.com/office/powerpoint/2010/main" val="4166426424"/>
      </p:ext>
    </p:extLst>
  </p:cSld>
  <p:clrMapOvr>
    <a:masterClrMapping/>
  </p:clrMapOvr>
  <p:timing>
    <p:tnLst>
      <p:par>
        <p:cTn xmlns:p14="http://schemas.microsoft.com/office/powerpoint/2010/mai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0305" y="196000"/>
            <a:ext cx="8553085" cy="307777"/>
          </a:xfrm>
          <a:prstGeom prst="rect">
            <a:avLst/>
          </a:prstGeom>
          <a:noFill/>
        </p:spPr>
        <p:txBody>
          <a:bodyPr wrap="square" rtlCol="0">
            <a:spAutoFit/>
          </a:bodyPr>
          <a:lstStyle/>
          <a:p>
            <a:pPr algn="ctr"/>
            <a:r>
              <a:rPr lang="en-US" sz="1400" dirty="0">
                <a:solidFill>
                  <a:srgbClr val="FF0000"/>
                </a:solidFill>
                <a:latin typeface="Century Gothic"/>
                <a:cs typeface="Century Gothic"/>
              </a:rPr>
              <a:t>Watch as I write the letter </a:t>
            </a:r>
            <a:r>
              <a:rPr lang="en-US" sz="1400" dirty="0" smtClean="0">
                <a:solidFill>
                  <a:srgbClr val="FF0000"/>
                </a:solidFill>
                <a:latin typeface="Century Gothic"/>
                <a:cs typeface="Century Gothic"/>
              </a:rPr>
              <a:t>h. </a:t>
            </a:r>
            <a:r>
              <a:rPr lang="en-US" sz="1400" dirty="0">
                <a:solidFill>
                  <a:srgbClr val="FF0000"/>
                </a:solidFill>
                <a:latin typeface="Century Gothic"/>
                <a:cs typeface="Century Gothic"/>
              </a:rPr>
              <a:t>I will say </a:t>
            </a:r>
            <a:r>
              <a:rPr lang="en-US" sz="1400" dirty="0" smtClean="0">
                <a:solidFill>
                  <a:srgbClr val="FF0000"/>
                </a:solidFill>
                <a:latin typeface="Century Gothic"/>
                <a:cs typeface="Century Gothic"/>
              </a:rPr>
              <a:t>/h/ </a:t>
            </a:r>
            <a:r>
              <a:rPr lang="en-US" sz="1400" dirty="0">
                <a:solidFill>
                  <a:srgbClr val="FF0000"/>
                </a:solidFill>
                <a:latin typeface="Century Gothic"/>
                <a:cs typeface="Century Gothic"/>
              </a:rPr>
              <a:t>as I write the letter several times.</a:t>
            </a:r>
          </a:p>
        </p:txBody>
      </p:sp>
      <p:pic>
        <p:nvPicPr>
          <p:cNvPr id="2" name="Picture 1"/>
          <p:cNvPicPr>
            <a:picLocks noChangeAspect="1"/>
          </p:cNvPicPr>
          <p:nvPr/>
        </p:nvPicPr>
        <p:blipFill>
          <a:blip r:embed="rId2"/>
          <a:stretch>
            <a:fillRect/>
          </a:stretch>
        </p:blipFill>
        <p:spPr>
          <a:xfrm>
            <a:off x="1268414" y="503777"/>
            <a:ext cx="9601365" cy="6185781"/>
          </a:xfrm>
          <a:prstGeom prst="rect">
            <a:avLst/>
          </a:prstGeom>
        </p:spPr>
      </p:pic>
    </p:spTree>
    <p:extLst>
      <p:ext uri="{BB962C8B-B14F-4D97-AF65-F5344CB8AC3E}">
        <p14:creationId xmlns:p14="http://schemas.microsoft.com/office/powerpoint/2010/main" val="2378311311"/>
      </p:ext>
    </p:extLst>
  </p:cSld>
  <p:clrMapOvr>
    <a:masterClrMapping/>
  </p:clrMapOvr>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0184" y="246420"/>
            <a:ext cx="8553085" cy="523220"/>
          </a:xfrm>
          <a:prstGeom prst="rect">
            <a:avLst/>
          </a:prstGeom>
          <a:noFill/>
        </p:spPr>
        <p:txBody>
          <a:bodyPr wrap="square" rtlCol="0">
            <a:spAutoFit/>
          </a:bodyPr>
          <a:lstStyle/>
          <a:p>
            <a:pPr algn="ctr"/>
            <a:r>
              <a:rPr lang="en-US" sz="1400" dirty="0">
                <a:solidFill>
                  <a:srgbClr val="FF0000"/>
                </a:solidFill>
                <a:latin typeface="Century Gothic"/>
                <a:cs typeface="Century Gothic"/>
              </a:rPr>
              <a:t>Now do it with me. Say </a:t>
            </a:r>
            <a:r>
              <a:rPr lang="en-US" sz="1400" dirty="0" smtClean="0">
                <a:solidFill>
                  <a:srgbClr val="FF0000"/>
                </a:solidFill>
                <a:latin typeface="Century Gothic"/>
                <a:cs typeface="Century Gothic"/>
              </a:rPr>
              <a:t>/d/ </a:t>
            </a:r>
            <a:r>
              <a:rPr lang="en-US" sz="1400" dirty="0">
                <a:solidFill>
                  <a:srgbClr val="FF0000"/>
                </a:solidFill>
                <a:latin typeface="Century Gothic"/>
                <a:cs typeface="Century Gothic"/>
              </a:rPr>
              <a:t>as I write the letter </a:t>
            </a:r>
            <a:r>
              <a:rPr lang="en-US" sz="1400" dirty="0" smtClean="0">
                <a:solidFill>
                  <a:srgbClr val="FF0000"/>
                </a:solidFill>
                <a:latin typeface="Century Gothic"/>
                <a:cs typeface="Century Gothic"/>
              </a:rPr>
              <a:t>d. Write </a:t>
            </a:r>
            <a:r>
              <a:rPr lang="en-US" sz="1400" dirty="0">
                <a:solidFill>
                  <a:srgbClr val="FF0000"/>
                </a:solidFill>
                <a:latin typeface="Century Gothic"/>
                <a:cs typeface="Century Gothic"/>
              </a:rPr>
              <a:t>the letter </a:t>
            </a:r>
            <a:r>
              <a:rPr lang="en-US" sz="1400" dirty="0" smtClean="0">
                <a:solidFill>
                  <a:srgbClr val="FF0000"/>
                </a:solidFill>
                <a:latin typeface="Century Gothic"/>
                <a:cs typeface="Century Gothic"/>
              </a:rPr>
              <a:t>d </a:t>
            </a:r>
            <a:r>
              <a:rPr lang="en-US" sz="1400" dirty="0">
                <a:solidFill>
                  <a:srgbClr val="FF0000"/>
                </a:solidFill>
                <a:latin typeface="Century Gothic"/>
                <a:cs typeface="Century Gothic"/>
              </a:rPr>
              <a:t>five times as you say </a:t>
            </a:r>
            <a:r>
              <a:rPr lang="en-US" sz="1400" dirty="0" smtClean="0">
                <a:solidFill>
                  <a:srgbClr val="FF0000"/>
                </a:solidFill>
                <a:latin typeface="Century Gothic"/>
                <a:cs typeface="Century Gothic"/>
              </a:rPr>
              <a:t>/d/.</a:t>
            </a:r>
          </a:p>
          <a:p>
            <a:pPr algn="ctr"/>
            <a:r>
              <a:rPr lang="en-US" sz="1400" dirty="0" smtClean="0">
                <a:solidFill>
                  <a:srgbClr val="FF0000"/>
                </a:solidFill>
                <a:latin typeface="Century Gothic"/>
                <a:cs typeface="Century Gothic"/>
              </a:rPr>
              <a:t>Say /h/ as I write the letter h. Write the letter h five times as you say /h/.</a:t>
            </a:r>
            <a:endParaRPr lang="en-US" sz="1400" dirty="0">
              <a:solidFill>
                <a:srgbClr val="FF0000"/>
              </a:solidFill>
              <a:latin typeface="Century Gothic"/>
              <a:cs typeface="Century Gothic"/>
            </a:endParaRPr>
          </a:p>
        </p:txBody>
      </p:sp>
      <p:sp>
        <p:nvSpPr>
          <p:cNvPr id="4" name="Rounded Rectangle 3"/>
          <p:cNvSpPr/>
          <p:nvPr/>
        </p:nvSpPr>
        <p:spPr>
          <a:xfrm>
            <a:off x="1991476" y="1620522"/>
            <a:ext cx="7752289" cy="40746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d   </a:t>
            </a:r>
            <a:r>
              <a:rPr lang="en-US" sz="8000" dirty="0" err="1" smtClean="0">
                <a:latin typeface="Century Gothic"/>
                <a:cs typeface="Century Gothic"/>
              </a:rPr>
              <a:t>d</a:t>
            </a:r>
            <a:r>
              <a:rPr lang="en-US" sz="8000" dirty="0" smtClean="0">
                <a:latin typeface="Century Gothic"/>
                <a:cs typeface="Century Gothic"/>
              </a:rPr>
              <a:t>   </a:t>
            </a:r>
            <a:r>
              <a:rPr lang="en-US" sz="8000" dirty="0" err="1" smtClean="0">
                <a:latin typeface="Century Gothic"/>
                <a:cs typeface="Century Gothic"/>
              </a:rPr>
              <a:t>d</a:t>
            </a:r>
            <a:r>
              <a:rPr lang="en-US" sz="8000" dirty="0" smtClean="0">
                <a:latin typeface="Century Gothic"/>
                <a:cs typeface="Century Gothic"/>
              </a:rPr>
              <a:t>   </a:t>
            </a:r>
            <a:r>
              <a:rPr lang="en-US" sz="8000" dirty="0" err="1" smtClean="0">
                <a:latin typeface="Century Gothic"/>
                <a:cs typeface="Century Gothic"/>
              </a:rPr>
              <a:t>d</a:t>
            </a:r>
            <a:r>
              <a:rPr lang="en-US" sz="8000" dirty="0" smtClean="0">
                <a:latin typeface="Century Gothic"/>
                <a:cs typeface="Century Gothic"/>
              </a:rPr>
              <a:t>   </a:t>
            </a:r>
            <a:r>
              <a:rPr lang="en-US" sz="8000" dirty="0" err="1" smtClean="0">
                <a:latin typeface="Century Gothic"/>
                <a:cs typeface="Century Gothic"/>
              </a:rPr>
              <a:t>d</a:t>
            </a:r>
            <a:endParaRPr lang="en-US" sz="8000" dirty="0" smtClean="0">
              <a:latin typeface="Century Gothic"/>
              <a:cs typeface="Century Gothic"/>
            </a:endParaRPr>
          </a:p>
          <a:p>
            <a:pPr algn="ctr"/>
            <a:r>
              <a:rPr lang="en-US" sz="8000" dirty="0" smtClean="0">
                <a:latin typeface="Century Gothic"/>
                <a:cs typeface="Century Gothic"/>
              </a:rPr>
              <a:t>h   </a:t>
            </a:r>
            <a:r>
              <a:rPr lang="en-US" sz="8000" dirty="0" err="1" smtClean="0">
                <a:latin typeface="Century Gothic"/>
                <a:cs typeface="Century Gothic"/>
              </a:rPr>
              <a:t>h</a:t>
            </a:r>
            <a:r>
              <a:rPr lang="en-US" sz="8000" dirty="0" smtClean="0">
                <a:latin typeface="Century Gothic"/>
                <a:cs typeface="Century Gothic"/>
              </a:rPr>
              <a:t>   </a:t>
            </a:r>
            <a:r>
              <a:rPr lang="en-US" sz="8000" dirty="0" err="1" smtClean="0">
                <a:latin typeface="Century Gothic"/>
                <a:cs typeface="Century Gothic"/>
              </a:rPr>
              <a:t>h</a:t>
            </a:r>
            <a:r>
              <a:rPr lang="en-US" sz="8000" dirty="0" smtClean="0">
                <a:latin typeface="Century Gothic"/>
                <a:cs typeface="Century Gothic"/>
              </a:rPr>
              <a:t>   </a:t>
            </a:r>
            <a:r>
              <a:rPr lang="en-US" sz="8000" dirty="0" err="1" smtClean="0">
                <a:latin typeface="Century Gothic"/>
                <a:cs typeface="Century Gothic"/>
              </a:rPr>
              <a:t>h</a:t>
            </a:r>
            <a:r>
              <a:rPr lang="en-US" sz="8000" dirty="0" smtClean="0">
                <a:latin typeface="Century Gothic"/>
                <a:cs typeface="Century Gothic"/>
              </a:rPr>
              <a:t>   </a:t>
            </a:r>
            <a:r>
              <a:rPr lang="en-US" sz="8000" dirty="0" err="1" smtClean="0">
                <a:latin typeface="Century Gothic"/>
                <a:cs typeface="Century Gothic"/>
              </a:rPr>
              <a:t>h</a:t>
            </a:r>
            <a:endParaRPr lang="en-US" sz="8000" dirty="0">
              <a:latin typeface="Century Gothic"/>
              <a:cs typeface="Century Gothic"/>
            </a:endParaRPr>
          </a:p>
        </p:txBody>
      </p:sp>
    </p:spTree>
    <p:extLst>
      <p:ext uri="{BB962C8B-B14F-4D97-AF65-F5344CB8AC3E}">
        <p14:creationId xmlns:p14="http://schemas.microsoft.com/office/powerpoint/2010/main" val="4089626202"/>
      </p:ext>
    </p:extLst>
  </p:cSld>
  <p:clrMapOvr>
    <a:masterClrMapping/>
  </p:clrMapOvr>
  <p:timing>
    <p:tnLst>
      <p:par>
        <p:cTn xmlns:p14="http://schemas.microsoft.com/office/powerpoint/2010/mai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11442" y="228601"/>
            <a:ext cx="9962147" cy="64368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z="8800" dirty="0" err="1" smtClean="0">
                <a:solidFill>
                  <a:srgbClr val="FF0000"/>
                </a:solidFill>
                <a:latin typeface="Century Gothic" panose="020B0502020202020204" pitchFamily="34" charset="0"/>
              </a:rPr>
              <a:t>i</a:t>
            </a:r>
            <a:endParaRPr lang="en-US" sz="8800" u="sng" dirty="0" smtClean="0">
              <a:latin typeface="Century Gothic" panose="020B0502020202020204" pitchFamily="34" charset="0"/>
            </a:endParaRPr>
          </a:p>
        </p:txBody>
      </p:sp>
      <p:sp>
        <p:nvSpPr>
          <p:cNvPr id="3" name="TextBox 2"/>
          <p:cNvSpPr txBox="1"/>
          <p:nvPr/>
        </p:nvSpPr>
        <p:spPr>
          <a:xfrm>
            <a:off x="2213810" y="348916"/>
            <a:ext cx="8361947" cy="369332"/>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Sometimes the letter s at the end of a word /z/ sound.</a:t>
            </a:r>
            <a:endParaRPr lang="en-US"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86964547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11442" y="228601"/>
            <a:ext cx="9962147" cy="64368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z="8800" dirty="0" smtClean="0">
                <a:solidFill>
                  <a:srgbClr val="FF0000"/>
                </a:solidFill>
                <a:latin typeface="Century Gothic" panose="020B0502020202020204" pitchFamily="34" charset="0"/>
              </a:rPr>
              <a:t>i</a:t>
            </a:r>
            <a:r>
              <a:rPr lang="en-US" sz="8800" u="sng" dirty="0" smtClean="0">
                <a:latin typeface="Century Gothic" panose="020B0502020202020204" pitchFamily="34" charset="0"/>
              </a:rPr>
              <a:t>s</a:t>
            </a:r>
          </a:p>
        </p:txBody>
      </p:sp>
      <p:sp>
        <p:nvSpPr>
          <p:cNvPr id="3" name="TextBox 2"/>
          <p:cNvSpPr txBox="1"/>
          <p:nvPr/>
        </p:nvSpPr>
        <p:spPr>
          <a:xfrm>
            <a:off x="2213810" y="348916"/>
            <a:ext cx="8361947" cy="369332"/>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Sometimes the letter s at the end of a word /z/ sound.</a:t>
            </a:r>
            <a:endParaRPr lang="en-US"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880720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r</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4076975106"/>
      </p:ext>
    </p:extLst>
  </p:cSld>
  <p:clrMapOvr>
    <a:masterClrMapping/>
  </p:clrMapOvr>
  <p:timing>
    <p:tnLst>
      <p:par>
        <p:cTn xmlns:p14="http://schemas.microsoft.com/office/powerpoint/2010/mai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11442" y="228601"/>
            <a:ext cx="9962147" cy="64368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z="8800" dirty="0" smtClean="0">
                <a:solidFill>
                  <a:srgbClr val="FF0000"/>
                </a:solidFill>
                <a:latin typeface="Century Gothic" panose="020B0502020202020204" pitchFamily="34" charset="0"/>
              </a:rPr>
              <a:t>i</a:t>
            </a:r>
            <a:r>
              <a:rPr lang="en-US" sz="8800" u="sng" dirty="0" smtClean="0">
                <a:latin typeface="Century Gothic" panose="020B0502020202020204" pitchFamily="34" charset="0"/>
              </a:rPr>
              <a:t>s</a:t>
            </a:r>
          </a:p>
          <a:p>
            <a:pPr algn="ctr">
              <a:lnSpc>
                <a:spcPct val="150000"/>
              </a:lnSpc>
            </a:pPr>
            <a:r>
              <a:rPr lang="en-US" sz="8800" dirty="0" smtClean="0">
                <a:latin typeface="Century Gothic" panose="020B0502020202020204" pitchFamily="34" charset="0"/>
              </a:rPr>
              <a:t>h</a:t>
            </a:r>
            <a:endParaRPr lang="en-US" sz="8800" u="sng" dirty="0" smtClean="0">
              <a:latin typeface="Century Gothic" panose="020B0502020202020204" pitchFamily="34" charset="0"/>
            </a:endParaRPr>
          </a:p>
        </p:txBody>
      </p:sp>
      <p:sp>
        <p:nvSpPr>
          <p:cNvPr id="3" name="TextBox 2"/>
          <p:cNvSpPr txBox="1"/>
          <p:nvPr/>
        </p:nvSpPr>
        <p:spPr>
          <a:xfrm>
            <a:off x="2213810" y="348916"/>
            <a:ext cx="8361947" cy="369332"/>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Sometimes the letter s at the end of a word /z/ sound.</a:t>
            </a:r>
            <a:endParaRPr lang="en-US"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92525518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11442" y="228601"/>
            <a:ext cx="9962147" cy="64368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z="8800" dirty="0" smtClean="0">
                <a:solidFill>
                  <a:srgbClr val="FF0000"/>
                </a:solidFill>
                <a:latin typeface="Century Gothic" panose="020B0502020202020204" pitchFamily="34" charset="0"/>
              </a:rPr>
              <a:t>i</a:t>
            </a:r>
            <a:r>
              <a:rPr lang="en-US" sz="8800" u="sng" dirty="0" smtClean="0">
                <a:latin typeface="Century Gothic" panose="020B0502020202020204" pitchFamily="34" charset="0"/>
              </a:rPr>
              <a:t>s</a:t>
            </a:r>
          </a:p>
          <a:p>
            <a:pPr algn="ctr">
              <a:lnSpc>
                <a:spcPct val="150000"/>
              </a:lnSpc>
            </a:pPr>
            <a:r>
              <a:rPr lang="en-US" sz="8800" dirty="0" smtClean="0">
                <a:latin typeface="Century Gothic" panose="020B0502020202020204" pitchFamily="34" charset="0"/>
              </a:rPr>
              <a:t>h</a:t>
            </a:r>
            <a:r>
              <a:rPr lang="en-US" sz="8800" dirty="0" smtClean="0">
                <a:solidFill>
                  <a:srgbClr val="FF0000"/>
                </a:solidFill>
                <a:latin typeface="Century Gothic" panose="020B0502020202020204" pitchFamily="34" charset="0"/>
              </a:rPr>
              <a:t>i</a:t>
            </a:r>
            <a:endParaRPr lang="en-US" sz="8800" u="sng" dirty="0" smtClean="0">
              <a:latin typeface="Century Gothic" panose="020B0502020202020204" pitchFamily="34" charset="0"/>
            </a:endParaRPr>
          </a:p>
        </p:txBody>
      </p:sp>
      <p:sp>
        <p:nvSpPr>
          <p:cNvPr id="3" name="TextBox 2"/>
          <p:cNvSpPr txBox="1"/>
          <p:nvPr/>
        </p:nvSpPr>
        <p:spPr>
          <a:xfrm>
            <a:off x="2213810" y="348916"/>
            <a:ext cx="8361947" cy="369332"/>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Sometimes the letter s at the end of a word /z/ sound.</a:t>
            </a:r>
            <a:endParaRPr lang="en-US"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87779936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11442" y="228601"/>
            <a:ext cx="9962147" cy="64368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z="8800" dirty="0" smtClean="0">
                <a:solidFill>
                  <a:srgbClr val="FF0000"/>
                </a:solidFill>
                <a:latin typeface="Century Gothic" panose="020B0502020202020204" pitchFamily="34" charset="0"/>
              </a:rPr>
              <a:t>i</a:t>
            </a:r>
            <a:r>
              <a:rPr lang="en-US" sz="8800" u="sng" dirty="0" smtClean="0">
                <a:latin typeface="Century Gothic" panose="020B0502020202020204" pitchFamily="34" charset="0"/>
              </a:rPr>
              <a:t>s</a:t>
            </a:r>
          </a:p>
          <a:p>
            <a:pPr algn="ctr">
              <a:lnSpc>
                <a:spcPct val="150000"/>
              </a:lnSpc>
            </a:pPr>
            <a:r>
              <a:rPr lang="en-US" sz="8800" dirty="0" smtClean="0">
                <a:latin typeface="Century Gothic" panose="020B0502020202020204" pitchFamily="34" charset="0"/>
              </a:rPr>
              <a:t>h</a:t>
            </a:r>
            <a:r>
              <a:rPr lang="en-US" sz="8800" dirty="0" smtClean="0">
                <a:solidFill>
                  <a:srgbClr val="FF0000"/>
                </a:solidFill>
                <a:latin typeface="Century Gothic" panose="020B0502020202020204" pitchFamily="34" charset="0"/>
              </a:rPr>
              <a:t>i</a:t>
            </a:r>
            <a:r>
              <a:rPr lang="en-US" sz="8800" u="sng" dirty="0" smtClean="0">
                <a:latin typeface="Century Gothic" panose="020B0502020202020204" pitchFamily="34" charset="0"/>
              </a:rPr>
              <a:t>s</a:t>
            </a:r>
          </a:p>
        </p:txBody>
      </p:sp>
      <p:sp>
        <p:nvSpPr>
          <p:cNvPr id="3" name="TextBox 2"/>
          <p:cNvSpPr txBox="1"/>
          <p:nvPr/>
        </p:nvSpPr>
        <p:spPr>
          <a:xfrm>
            <a:off x="2213810" y="348916"/>
            <a:ext cx="8361947" cy="369332"/>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Sometimes the letter s at the end of a word /z/ sound.</a:t>
            </a:r>
            <a:endParaRPr lang="en-US"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91032823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11442" y="228601"/>
            <a:ext cx="9962147" cy="64368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z="8800" dirty="0" smtClean="0">
                <a:solidFill>
                  <a:srgbClr val="FF0000"/>
                </a:solidFill>
                <a:latin typeface="Century Gothic" panose="020B0502020202020204" pitchFamily="34" charset="0"/>
              </a:rPr>
              <a:t>i</a:t>
            </a:r>
            <a:r>
              <a:rPr lang="en-US" sz="8800" u="sng" dirty="0" smtClean="0">
                <a:latin typeface="Century Gothic" panose="020B0502020202020204" pitchFamily="34" charset="0"/>
              </a:rPr>
              <a:t>s</a:t>
            </a:r>
          </a:p>
          <a:p>
            <a:pPr algn="ctr">
              <a:lnSpc>
                <a:spcPct val="150000"/>
              </a:lnSpc>
            </a:pPr>
            <a:r>
              <a:rPr lang="en-US" sz="8800" dirty="0" smtClean="0">
                <a:latin typeface="Century Gothic" panose="020B0502020202020204" pitchFamily="34" charset="0"/>
              </a:rPr>
              <a:t>h</a:t>
            </a:r>
            <a:r>
              <a:rPr lang="en-US" sz="8800" dirty="0" smtClean="0">
                <a:solidFill>
                  <a:srgbClr val="FF0000"/>
                </a:solidFill>
                <a:latin typeface="Century Gothic" panose="020B0502020202020204" pitchFamily="34" charset="0"/>
              </a:rPr>
              <a:t>i</a:t>
            </a:r>
            <a:r>
              <a:rPr lang="en-US" sz="8800" u="sng" dirty="0" smtClean="0">
                <a:latin typeface="Century Gothic" panose="020B0502020202020204" pitchFamily="34" charset="0"/>
              </a:rPr>
              <a:t>s</a:t>
            </a:r>
          </a:p>
        </p:txBody>
      </p:sp>
      <p:sp>
        <p:nvSpPr>
          <p:cNvPr id="3" name="TextBox 2"/>
          <p:cNvSpPr txBox="1"/>
          <p:nvPr/>
        </p:nvSpPr>
        <p:spPr>
          <a:xfrm>
            <a:off x="2213810" y="348916"/>
            <a:ext cx="8361947" cy="369332"/>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Sometimes the letter s at the end of a word /z/ sound.</a:t>
            </a:r>
            <a:endParaRPr lang="en-US"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71010929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11442" y="228601"/>
            <a:ext cx="9962147" cy="64368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z="8800" dirty="0" smtClean="0">
                <a:solidFill>
                  <a:srgbClr val="FF0000"/>
                </a:solidFill>
                <a:latin typeface="Century Gothic" panose="020B0502020202020204" pitchFamily="34" charset="0"/>
              </a:rPr>
              <a:t>a</a:t>
            </a:r>
          </a:p>
          <a:p>
            <a:pPr algn="ctr">
              <a:lnSpc>
                <a:spcPct val="150000"/>
              </a:lnSpc>
            </a:pPr>
            <a:r>
              <a:rPr lang="en-US" sz="8800" dirty="0" smtClean="0">
                <a:latin typeface="Century Gothic" panose="020B0502020202020204" pitchFamily="34" charset="0"/>
              </a:rPr>
              <a:t>h</a:t>
            </a:r>
            <a:r>
              <a:rPr lang="en-US" sz="8800" dirty="0" smtClean="0">
                <a:solidFill>
                  <a:srgbClr val="FF0000"/>
                </a:solidFill>
                <a:latin typeface="Century Gothic" panose="020B0502020202020204" pitchFamily="34" charset="0"/>
              </a:rPr>
              <a:t>a</a:t>
            </a:r>
            <a:r>
              <a:rPr lang="en-US" sz="8800" u="sng" dirty="0" smtClean="0">
                <a:latin typeface="Century Gothic" panose="020B0502020202020204" pitchFamily="34" charset="0"/>
              </a:rPr>
              <a:t>s</a:t>
            </a:r>
          </a:p>
        </p:txBody>
      </p:sp>
      <p:sp>
        <p:nvSpPr>
          <p:cNvPr id="3" name="TextBox 2"/>
          <p:cNvSpPr txBox="1"/>
          <p:nvPr/>
        </p:nvSpPr>
        <p:spPr>
          <a:xfrm>
            <a:off x="2213810" y="348916"/>
            <a:ext cx="8361947" cy="369332"/>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Sometimes the letter s at the end of a word /z/ sound.</a:t>
            </a:r>
            <a:endParaRPr lang="en-US"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44729474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11442" y="228601"/>
            <a:ext cx="9962147" cy="64368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z="8800" dirty="0" smtClean="0">
                <a:solidFill>
                  <a:srgbClr val="FF0000"/>
                </a:solidFill>
                <a:latin typeface="Century Gothic" panose="020B0502020202020204" pitchFamily="34" charset="0"/>
              </a:rPr>
              <a:t>a</a:t>
            </a:r>
            <a:r>
              <a:rPr lang="en-US" sz="8800" u="sng" dirty="0" smtClean="0">
                <a:latin typeface="Century Gothic" panose="020B0502020202020204" pitchFamily="34" charset="0"/>
              </a:rPr>
              <a:t>s</a:t>
            </a:r>
          </a:p>
        </p:txBody>
      </p:sp>
      <p:sp>
        <p:nvSpPr>
          <p:cNvPr id="3" name="TextBox 2"/>
          <p:cNvSpPr txBox="1"/>
          <p:nvPr/>
        </p:nvSpPr>
        <p:spPr>
          <a:xfrm>
            <a:off x="2213810" y="348916"/>
            <a:ext cx="8361947" cy="369332"/>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Sometimes the letter s at the end of a word /z/ sound.</a:t>
            </a:r>
            <a:endParaRPr lang="en-US"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52803977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11442" y="228601"/>
            <a:ext cx="9962147" cy="64368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z="8800" dirty="0" smtClean="0">
                <a:solidFill>
                  <a:srgbClr val="FF0000"/>
                </a:solidFill>
                <a:latin typeface="Century Gothic" panose="020B0502020202020204" pitchFamily="34" charset="0"/>
              </a:rPr>
              <a:t>a</a:t>
            </a:r>
            <a:r>
              <a:rPr lang="en-US" sz="8800" u="sng" dirty="0" smtClean="0">
                <a:latin typeface="Century Gothic" panose="020B0502020202020204" pitchFamily="34" charset="0"/>
              </a:rPr>
              <a:t>s</a:t>
            </a:r>
          </a:p>
          <a:p>
            <a:pPr algn="ctr">
              <a:lnSpc>
                <a:spcPct val="150000"/>
              </a:lnSpc>
            </a:pPr>
            <a:r>
              <a:rPr lang="en-US" sz="8800" dirty="0" smtClean="0">
                <a:latin typeface="Century Gothic" panose="020B0502020202020204" pitchFamily="34" charset="0"/>
              </a:rPr>
              <a:t>h</a:t>
            </a:r>
            <a:endParaRPr lang="en-US" sz="8800" u="sng" dirty="0" smtClean="0">
              <a:latin typeface="Century Gothic" panose="020B0502020202020204" pitchFamily="34" charset="0"/>
            </a:endParaRPr>
          </a:p>
        </p:txBody>
      </p:sp>
      <p:sp>
        <p:nvSpPr>
          <p:cNvPr id="3" name="TextBox 2"/>
          <p:cNvSpPr txBox="1"/>
          <p:nvPr/>
        </p:nvSpPr>
        <p:spPr>
          <a:xfrm>
            <a:off x="2213810" y="348916"/>
            <a:ext cx="8361947" cy="369332"/>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Sometimes the letter s at the end of a word /z/ sound.</a:t>
            </a:r>
            <a:endParaRPr lang="en-US"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74494160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11442" y="228601"/>
            <a:ext cx="9962147" cy="64368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z="8800" dirty="0" smtClean="0">
                <a:solidFill>
                  <a:srgbClr val="FF0000"/>
                </a:solidFill>
                <a:latin typeface="Century Gothic" panose="020B0502020202020204" pitchFamily="34" charset="0"/>
              </a:rPr>
              <a:t>a</a:t>
            </a:r>
            <a:r>
              <a:rPr lang="en-US" sz="8800" u="sng" dirty="0" smtClean="0">
                <a:latin typeface="Century Gothic" panose="020B0502020202020204" pitchFamily="34" charset="0"/>
              </a:rPr>
              <a:t>s</a:t>
            </a:r>
          </a:p>
          <a:p>
            <a:pPr algn="ctr">
              <a:lnSpc>
                <a:spcPct val="150000"/>
              </a:lnSpc>
            </a:pPr>
            <a:r>
              <a:rPr lang="en-US" sz="8800" dirty="0" smtClean="0">
                <a:latin typeface="Century Gothic" panose="020B0502020202020204" pitchFamily="34" charset="0"/>
              </a:rPr>
              <a:t>h</a:t>
            </a:r>
            <a:r>
              <a:rPr lang="en-US" sz="8800" dirty="0" smtClean="0">
                <a:solidFill>
                  <a:srgbClr val="FF0000"/>
                </a:solidFill>
                <a:latin typeface="Century Gothic" panose="020B0502020202020204" pitchFamily="34" charset="0"/>
              </a:rPr>
              <a:t>a</a:t>
            </a:r>
            <a:endParaRPr lang="en-US" sz="8800" u="sng" dirty="0" smtClean="0">
              <a:latin typeface="Century Gothic" panose="020B0502020202020204" pitchFamily="34" charset="0"/>
            </a:endParaRPr>
          </a:p>
        </p:txBody>
      </p:sp>
      <p:sp>
        <p:nvSpPr>
          <p:cNvPr id="3" name="TextBox 2"/>
          <p:cNvSpPr txBox="1"/>
          <p:nvPr/>
        </p:nvSpPr>
        <p:spPr>
          <a:xfrm>
            <a:off x="2213810" y="348916"/>
            <a:ext cx="8361947" cy="369332"/>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Sometimes the letter s at the end of a word /z/ sound.</a:t>
            </a:r>
            <a:endParaRPr lang="en-US"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83690283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11442" y="228601"/>
            <a:ext cx="9962147" cy="64368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z="8800" dirty="0" smtClean="0">
                <a:solidFill>
                  <a:srgbClr val="FF0000"/>
                </a:solidFill>
                <a:latin typeface="Century Gothic" panose="020B0502020202020204" pitchFamily="34" charset="0"/>
              </a:rPr>
              <a:t>a</a:t>
            </a:r>
            <a:r>
              <a:rPr lang="en-US" sz="8800" u="sng" dirty="0" smtClean="0">
                <a:latin typeface="Century Gothic" panose="020B0502020202020204" pitchFamily="34" charset="0"/>
              </a:rPr>
              <a:t>s</a:t>
            </a:r>
          </a:p>
          <a:p>
            <a:pPr algn="ctr">
              <a:lnSpc>
                <a:spcPct val="150000"/>
              </a:lnSpc>
            </a:pPr>
            <a:r>
              <a:rPr lang="en-US" sz="8800" dirty="0" smtClean="0">
                <a:latin typeface="Century Gothic" panose="020B0502020202020204" pitchFamily="34" charset="0"/>
              </a:rPr>
              <a:t>h</a:t>
            </a:r>
            <a:r>
              <a:rPr lang="en-US" sz="8800" dirty="0" smtClean="0">
                <a:solidFill>
                  <a:srgbClr val="FF0000"/>
                </a:solidFill>
                <a:latin typeface="Century Gothic" panose="020B0502020202020204" pitchFamily="34" charset="0"/>
              </a:rPr>
              <a:t>a</a:t>
            </a:r>
            <a:r>
              <a:rPr lang="en-US" sz="8800" u="sng" dirty="0" smtClean="0">
                <a:solidFill>
                  <a:schemeClr val="tx1"/>
                </a:solidFill>
                <a:latin typeface="Century Gothic" panose="020B0502020202020204" pitchFamily="34" charset="0"/>
              </a:rPr>
              <a:t>s</a:t>
            </a:r>
          </a:p>
        </p:txBody>
      </p:sp>
      <p:sp>
        <p:nvSpPr>
          <p:cNvPr id="3" name="TextBox 2"/>
          <p:cNvSpPr txBox="1"/>
          <p:nvPr/>
        </p:nvSpPr>
        <p:spPr>
          <a:xfrm>
            <a:off x="2213810" y="348916"/>
            <a:ext cx="8361947" cy="369332"/>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Sometimes the letter s at the end of a word /z/ sound.</a:t>
            </a:r>
            <a:endParaRPr lang="en-US"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49072710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Build Fluency: Sound Spellings</a:t>
            </a:r>
          </a:p>
        </p:txBody>
      </p:sp>
      <p:sp>
        <p:nvSpPr>
          <p:cNvPr id="3" name="TextBox 2"/>
          <p:cNvSpPr txBox="1"/>
          <p:nvPr/>
        </p:nvSpPr>
        <p:spPr>
          <a:xfrm>
            <a:off x="1834651" y="5578088"/>
            <a:ext cx="8656073" cy="830997"/>
          </a:xfrm>
          <a:prstGeom prst="rect">
            <a:avLst/>
          </a:prstGeom>
          <a:noFill/>
        </p:spPr>
        <p:txBody>
          <a:bodyPr wrap="square" rtlCol="0">
            <a:spAutoFit/>
          </a:bodyPr>
          <a:lstStyle/>
          <a:p>
            <a:pPr algn="ctr"/>
            <a:r>
              <a:rPr lang="en-US" sz="1600" dirty="0">
                <a:solidFill>
                  <a:srgbClr val="FF0000"/>
                </a:solidFill>
                <a:latin typeface="Century Gothic"/>
                <a:cs typeface="Century Gothic"/>
              </a:rPr>
              <a:t>Each day you will review the sound-spellings you have learned as a warm-up.</a:t>
            </a:r>
          </a:p>
          <a:p>
            <a:pPr algn="ctr"/>
            <a:r>
              <a:rPr lang="en-US" sz="1600" dirty="0">
                <a:solidFill>
                  <a:srgbClr val="FF0000"/>
                </a:solidFill>
                <a:latin typeface="Century Gothic"/>
                <a:cs typeface="Century Gothic"/>
              </a:rPr>
              <a:t>Chorally say each sound. Repeat and vary the pace.</a:t>
            </a:r>
          </a:p>
          <a:p>
            <a:pPr algn="ctr"/>
            <a:endParaRPr lang="en-US" sz="1600" dirty="0">
              <a:solidFill>
                <a:srgbClr val="FF0000"/>
              </a:solidFill>
              <a:latin typeface="Century Gothic"/>
              <a:cs typeface="Century Gothic"/>
            </a:endParaRPr>
          </a:p>
        </p:txBody>
      </p:sp>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a</a:t>
            </a:r>
            <a:endParaRPr lang="en-US" sz="8000" dirty="0">
              <a:solidFill>
                <a:srgbClr val="FF0000"/>
              </a:solidFill>
              <a:latin typeface="Century Gothic"/>
              <a:cs typeface="Century Gothic"/>
            </a:endParaRPr>
          </a:p>
        </p:txBody>
      </p:sp>
    </p:spTree>
    <p:extLst>
      <p:ext uri="{BB962C8B-B14F-4D97-AF65-F5344CB8AC3E}">
        <p14:creationId xmlns:p14="http://schemas.microsoft.com/office/powerpoint/2010/main" val="19533756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s</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143093757"/>
      </p:ext>
    </p:extLst>
  </p:cSld>
  <p:clrMapOvr>
    <a:masterClrMapping/>
  </p:clrMapOvr>
  <p:timing>
    <p:tnLst>
      <p:par>
        <p:cTn xmlns:p14="http://schemas.microsoft.com/office/powerpoint/2010/mai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c</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2568648410"/>
      </p:ext>
    </p:extLst>
  </p:cSld>
  <p:clrMapOvr>
    <a:masterClrMapping/>
  </p:clrMapOvr>
  <p:timing>
    <p:tnLst>
      <p:par>
        <p:cTn xmlns:p14="http://schemas.microsoft.com/office/powerpoint/2010/mai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d</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1530843176"/>
      </p:ext>
    </p:extLst>
  </p:cSld>
  <p:clrMapOvr>
    <a:masterClrMapping/>
  </p:clrMapOvr>
  <p:timing>
    <p:tnLst>
      <p:par>
        <p:cTn xmlns:p14="http://schemas.microsoft.com/office/powerpoint/2010/mai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f</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2650152153"/>
      </p:ext>
    </p:extLst>
  </p:cSld>
  <p:clrMapOvr>
    <a:masterClrMapping/>
  </p:clrMapOvr>
  <p:timing>
    <p:tnLst>
      <p:par>
        <p:cTn xmlns:p14="http://schemas.microsoft.com/office/powerpoint/2010/mai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h</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1921208261"/>
      </p:ext>
    </p:extLst>
  </p:cSld>
  <p:clrMapOvr>
    <a:masterClrMapping/>
  </p:clrMapOvr>
  <p:timing>
    <p:tnLst>
      <p:par>
        <p:cTn xmlns:p14="http://schemas.microsoft.com/office/powerpoint/2010/mai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smtClean="0">
                <a:solidFill>
                  <a:srgbClr val="FF0000"/>
                </a:solidFill>
                <a:latin typeface="Century Gothic"/>
                <a:cs typeface="Century Gothic"/>
              </a:rPr>
              <a:t>i</a:t>
            </a:r>
            <a:endParaRPr lang="en-US" sz="8000" dirty="0">
              <a:solidFill>
                <a:srgbClr val="FF0000"/>
              </a:solidFill>
              <a:latin typeface="Century Gothic"/>
              <a:cs typeface="Century Gothic"/>
            </a:endParaRPr>
          </a:p>
        </p:txBody>
      </p:sp>
    </p:spTree>
    <p:extLst>
      <p:ext uri="{BB962C8B-B14F-4D97-AF65-F5344CB8AC3E}">
        <p14:creationId xmlns:p14="http://schemas.microsoft.com/office/powerpoint/2010/main" val="3128276601"/>
      </p:ext>
    </p:extLst>
  </p:cSld>
  <p:clrMapOvr>
    <a:masterClrMapping/>
  </p:clrMapOvr>
  <p:timing>
    <p:tnLst>
      <p:par>
        <p:cTn xmlns:p14="http://schemas.microsoft.com/office/powerpoint/2010/mai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m</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1518553622"/>
      </p:ext>
    </p:extLst>
  </p:cSld>
  <p:clrMapOvr>
    <a:masterClrMapping/>
  </p:clrMapOvr>
  <p:timing>
    <p:tnLst>
      <p:par>
        <p:cTn xmlns:p14="http://schemas.microsoft.com/office/powerpoint/2010/mai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n</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3544603362"/>
      </p:ext>
    </p:extLst>
  </p:cSld>
  <p:clrMapOvr>
    <a:masterClrMapping/>
  </p:clrMapOvr>
  <p:timing>
    <p:tnLst>
      <p:par>
        <p:cTn xmlns:p14="http://schemas.microsoft.com/office/powerpoint/2010/mai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o</a:t>
            </a:r>
            <a:endParaRPr lang="en-US" sz="8000" dirty="0">
              <a:solidFill>
                <a:srgbClr val="FF0000"/>
              </a:solidFill>
              <a:latin typeface="Century Gothic"/>
              <a:cs typeface="Century Gothic"/>
            </a:endParaRPr>
          </a:p>
        </p:txBody>
      </p:sp>
    </p:spTree>
    <p:extLst>
      <p:ext uri="{BB962C8B-B14F-4D97-AF65-F5344CB8AC3E}">
        <p14:creationId xmlns:p14="http://schemas.microsoft.com/office/powerpoint/2010/main" val="1627023092"/>
      </p:ext>
    </p:extLst>
  </p:cSld>
  <p:clrMapOvr>
    <a:masterClrMapping/>
  </p:clrMapOvr>
  <p:timing>
    <p:tnLst>
      <p:par>
        <p:cTn xmlns:p14="http://schemas.microsoft.com/office/powerpoint/2010/mai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p</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3931448245"/>
      </p:ext>
    </p:extLst>
  </p:cSld>
  <p:clrMapOvr>
    <a:masterClrMapping/>
  </p:clrMapOvr>
  <p:timing>
    <p:tnLst>
      <p:par>
        <p:cTn xmlns:p14="http://schemas.microsoft.com/office/powerpoint/2010/mai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r</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4588259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3151" y="1778002"/>
            <a:ext cx="7400925" cy="2554545"/>
          </a:xfrm>
          <a:prstGeom prst="rect">
            <a:avLst/>
          </a:prstGeom>
          <a:noFill/>
        </p:spPr>
        <p:txBody>
          <a:bodyPr wrap="square" rtlCol="0">
            <a:spAutoFit/>
          </a:bodyPr>
          <a:lstStyle/>
          <a:p>
            <a:pPr algn="ctr"/>
            <a:r>
              <a:rPr lang="en-US" sz="8000" dirty="0">
                <a:latin typeface="Century Gothic" panose="020B0502020202020204" pitchFamily="34" charset="0"/>
              </a:rPr>
              <a:t>Start Smart</a:t>
            </a:r>
          </a:p>
          <a:p>
            <a:pPr algn="ctr"/>
            <a:r>
              <a:rPr lang="en-US" sz="8000" dirty="0">
                <a:latin typeface="Century Gothic" panose="020B0502020202020204" pitchFamily="34" charset="0"/>
              </a:rPr>
              <a:t>Day 1 </a:t>
            </a:r>
          </a:p>
        </p:txBody>
      </p:sp>
    </p:spTree>
    <p:extLst>
      <p:ext uri="{BB962C8B-B14F-4D97-AF65-F5344CB8AC3E}">
        <p14:creationId xmlns:p14="http://schemas.microsoft.com/office/powerpoint/2010/main" val="15006238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t</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1259298971"/>
      </p:ext>
    </p:extLst>
  </p:cSld>
  <p:clrMapOvr>
    <a:masterClrMapping/>
  </p:clrMapOvr>
  <p:timing>
    <p:tnLst>
      <p:par>
        <p:cTn xmlns:p14="http://schemas.microsoft.com/office/powerpoint/2010/mai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s</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3614325821"/>
      </p:ext>
    </p:extLst>
  </p:cSld>
  <p:clrMapOvr>
    <a:masterClrMapping/>
  </p:clrMapOvr>
  <p:timing>
    <p:tnLst>
      <p:par>
        <p:cTn xmlns:p14="http://schemas.microsoft.com/office/powerpoint/2010/mai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t</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2989774189"/>
      </p:ext>
    </p:extLst>
  </p:cSld>
  <p:clrMapOvr>
    <a:masterClrMapping/>
  </p:clrMapOvr>
  <p:timing>
    <p:tnLst>
      <p:par>
        <p:cTn xmlns:p14="http://schemas.microsoft.com/office/powerpoint/2010/mai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/d/ d, /h/ h</a:t>
            </a:r>
            <a:endParaRPr lang="en-US" sz="2400" dirty="0">
              <a:latin typeface="Century Gothic"/>
              <a:cs typeface="Century Gothic"/>
            </a:endParaRPr>
          </a:p>
        </p:txBody>
      </p:sp>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h</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55744844"/>
      </p:ext>
    </p:extLst>
  </p:cSld>
  <p:clrMapOvr>
    <a:masterClrMapping/>
  </p:clrMapOvr>
  <p:timing>
    <p:tnLst>
      <p:par>
        <p:cTn xmlns:p14="http://schemas.microsoft.com/office/powerpoint/2010/mai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h</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a</a:t>
            </a:r>
            <a:endParaRPr lang="en-US" sz="8000" dirty="0">
              <a:solidFill>
                <a:srgbClr val="FF0000"/>
              </a:solidFill>
              <a:latin typeface="Century Gothic"/>
              <a:cs typeface="Century Gothic"/>
            </a:endParaRPr>
          </a:p>
        </p:txBody>
      </p:sp>
      <p:sp>
        <p:nvSpPr>
          <p:cNvPr id="10" name="Rounded Rectangle 9"/>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/d/ d, /h/ h</a:t>
            </a:r>
            <a:endParaRPr lang="en-US" sz="2400" dirty="0">
              <a:latin typeface="Century Gothic"/>
              <a:cs typeface="Century Gothic"/>
            </a:endParaRPr>
          </a:p>
        </p:txBody>
      </p:sp>
    </p:spTree>
    <p:extLst>
      <p:ext uri="{BB962C8B-B14F-4D97-AF65-F5344CB8AC3E}">
        <p14:creationId xmlns:p14="http://schemas.microsoft.com/office/powerpoint/2010/main" val="2793135846"/>
      </p:ext>
    </p:extLst>
  </p:cSld>
  <p:clrMapOvr>
    <a:masterClrMapping/>
  </p:clrMapOvr>
  <p:timing>
    <p:tnLst>
      <p:par>
        <p:cTn xmlns:p14="http://schemas.microsoft.com/office/powerpoint/2010/mai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h</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a</a:t>
            </a:r>
            <a:endParaRPr lang="en-US" sz="8000" dirty="0">
              <a:solidFill>
                <a:srgbClr val="FF0000"/>
              </a:solidFill>
              <a:latin typeface="Century Gothic"/>
              <a:cs typeface="Century Gothic"/>
            </a:endParaRPr>
          </a:p>
        </p:txBody>
      </p:sp>
      <p:sp>
        <p:nvSpPr>
          <p:cNvPr id="10" name="Rectangle 9"/>
          <p:cNvSpPr/>
          <p:nvPr/>
        </p:nvSpPr>
        <p:spPr>
          <a:xfrm>
            <a:off x="7675190" y="1750049"/>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d</a:t>
            </a:r>
            <a:endParaRPr lang="en-US" sz="8000" dirty="0">
              <a:solidFill>
                <a:schemeClr val="tx1"/>
              </a:solidFill>
              <a:latin typeface="Century Gothic"/>
              <a:cs typeface="Century Gothic"/>
            </a:endParaRPr>
          </a:p>
        </p:txBody>
      </p:sp>
      <p:sp>
        <p:nvSpPr>
          <p:cNvPr id="11" name="Rounded Rectangle 10"/>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/d/ d, /h/ h</a:t>
            </a:r>
            <a:endParaRPr lang="en-US" sz="2400" dirty="0">
              <a:latin typeface="Century Gothic"/>
              <a:cs typeface="Century Gothic"/>
            </a:endParaRPr>
          </a:p>
        </p:txBody>
      </p:sp>
    </p:spTree>
    <p:extLst>
      <p:ext uri="{BB962C8B-B14F-4D97-AF65-F5344CB8AC3E}">
        <p14:creationId xmlns:p14="http://schemas.microsoft.com/office/powerpoint/2010/main" val="4059309151"/>
      </p:ext>
    </p:extLst>
  </p:cSld>
  <p:clrMapOvr>
    <a:masterClrMapping/>
  </p:clrMapOvr>
  <p:timing>
    <p:tnLst>
      <p:par>
        <p:cTn xmlns:p14="http://schemas.microsoft.com/office/powerpoint/2010/mai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Word</a:t>
            </a:r>
          </a:p>
        </p:txBody>
      </p:sp>
      <p:sp>
        <p:nvSpPr>
          <p:cNvPr id="4" name="Rectangle 3"/>
          <p:cNvSpPr/>
          <p:nvPr/>
        </p:nvSpPr>
        <p:spPr>
          <a:xfrm>
            <a:off x="1985122"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h</a:t>
            </a:r>
            <a:endParaRPr lang="en-US" sz="8000" dirty="0">
              <a:solidFill>
                <a:schemeClr val="tx1"/>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a</a:t>
            </a:r>
            <a:endParaRPr lang="en-US" sz="8000" dirty="0">
              <a:solidFill>
                <a:srgbClr val="FF0000"/>
              </a:solidFill>
              <a:latin typeface="Century Gothic"/>
              <a:cs typeface="Century Gothic"/>
            </a:endParaRPr>
          </a:p>
        </p:txBody>
      </p:sp>
      <p:sp>
        <p:nvSpPr>
          <p:cNvPr id="10" name="Rectangle 9"/>
          <p:cNvSpPr/>
          <p:nvPr/>
        </p:nvSpPr>
        <p:spPr>
          <a:xfrm>
            <a:off x="7454321" y="1750050"/>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d</a:t>
            </a:r>
            <a:endParaRPr lang="en-US" sz="8000" dirty="0">
              <a:solidFill>
                <a:srgbClr val="000000"/>
              </a:solidFill>
              <a:latin typeface="Century Gothic"/>
              <a:cs typeface="Century Gothic"/>
            </a:endParaRPr>
          </a:p>
        </p:txBody>
      </p:sp>
      <p:sp>
        <p:nvSpPr>
          <p:cNvPr id="11" name="Rounded Rectangle 10"/>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/d/ d, /h/ h</a:t>
            </a:r>
            <a:endParaRPr lang="en-US" sz="2400" dirty="0">
              <a:latin typeface="Century Gothic"/>
              <a:cs typeface="Century Gothic"/>
            </a:endParaRPr>
          </a:p>
        </p:txBody>
      </p:sp>
    </p:spTree>
    <p:extLst>
      <p:ext uri="{BB962C8B-B14F-4D97-AF65-F5344CB8AC3E}">
        <p14:creationId xmlns:p14="http://schemas.microsoft.com/office/powerpoint/2010/main" val="3169565874"/>
      </p:ext>
    </p:extLst>
  </p:cSld>
  <p:clrMapOvr>
    <a:masterClrMapping/>
  </p:clrMapOvr>
  <p:timing>
    <p:tnLst>
      <p:par>
        <p:cTn xmlns:p14="http://schemas.microsoft.com/office/powerpoint/2010/mai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/d/ d, /h/ h</a:t>
            </a:r>
            <a:endParaRPr lang="en-US" sz="2400" dirty="0">
              <a:latin typeface="Century Gothic"/>
              <a:cs typeface="Century Gothic"/>
            </a:endParaRPr>
          </a:p>
        </p:txBody>
      </p:sp>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d</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83246925"/>
      </p:ext>
    </p:extLst>
  </p:cSld>
  <p:clrMapOvr>
    <a:masterClrMapping/>
  </p:clrMapOvr>
  <p:timing>
    <p:tnLst>
      <p:par>
        <p:cTn xmlns:p14="http://schemas.microsoft.com/office/powerpoint/2010/mai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d</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a</a:t>
            </a:r>
            <a:endParaRPr lang="en-US" sz="8000" dirty="0">
              <a:solidFill>
                <a:srgbClr val="FF0000"/>
              </a:solidFill>
              <a:latin typeface="Century Gothic"/>
              <a:cs typeface="Century Gothic"/>
            </a:endParaRPr>
          </a:p>
        </p:txBody>
      </p:sp>
      <p:sp>
        <p:nvSpPr>
          <p:cNvPr id="10" name="Rounded Rectangle 9"/>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/d/ d, /h/ h</a:t>
            </a:r>
            <a:endParaRPr lang="en-US" sz="2400" dirty="0">
              <a:latin typeface="Century Gothic"/>
              <a:cs typeface="Century Gothic"/>
            </a:endParaRPr>
          </a:p>
        </p:txBody>
      </p:sp>
    </p:spTree>
    <p:extLst>
      <p:ext uri="{BB962C8B-B14F-4D97-AF65-F5344CB8AC3E}">
        <p14:creationId xmlns:p14="http://schemas.microsoft.com/office/powerpoint/2010/main" val="2734636861"/>
      </p:ext>
    </p:extLst>
  </p:cSld>
  <p:clrMapOvr>
    <a:masterClrMapping/>
  </p:clrMapOvr>
  <p:timing>
    <p:tnLst>
      <p:par>
        <p:cTn xmlns:p14="http://schemas.microsoft.com/office/powerpoint/2010/mai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d</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a</a:t>
            </a:r>
            <a:endParaRPr lang="en-US" sz="8000" dirty="0">
              <a:solidFill>
                <a:srgbClr val="FF0000"/>
              </a:solidFill>
              <a:latin typeface="Century Gothic"/>
              <a:cs typeface="Century Gothic"/>
            </a:endParaRPr>
          </a:p>
        </p:txBody>
      </p:sp>
      <p:sp>
        <p:nvSpPr>
          <p:cNvPr id="10" name="Rectangle 9"/>
          <p:cNvSpPr/>
          <p:nvPr/>
        </p:nvSpPr>
        <p:spPr>
          <a:xfrm>
            <a:off x="7675190" y="1750049"/>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d</a:t>
            </a:r>
            <a:endParaRPr lang="en-US" sz="8000" dirty="0">
              <a:solidFill>
                <a:schemeClr val="tx1"/>
              </a:solidFill>
              <a:latin typeface="Century Gothic"/>
              <a:cs typeface="Century Gothic"/>
            </a:endParaRPr>
          </a:p>
        </p:txBody>
      </p:sp>
      <p:sp>
        <p:nvSpPr>
          <p:cNvPr id="11" name="Rounded Rectangle 10"/>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/d/ d, /h/ h</a:t>
            </a:r>
            <a:endParaRPr lang="en-US" sz="2400" dirty="0">
              <a:latin typeface="Century Gothic"/>
              <a:cs typeface="Century Gothic"/>
            </a:endParaRPr>
          </a:p>
        </p:txBody>
      </p:sp>
    </p:spTree>
    <p:extLst>
      <p:ext uri="{BB962C8B-B14F-4D97-AF65-F5344CB8AC3E}">
        <p14:creationId xmlns:p14="http://schemas.microsoft.com/office/powerpoint/2010/main" val="3134204442"/>
      </p:ext>
    </p:extLst>
  </p:cSld>
  <p:clrMapOvr>
    <a:masterClrMapping/>
  </p:clrMapOvr>
  <p:timing>
    <p:tnLst>
      <p:par>
        <p:cTn xmlns:p14="http://schemas.microsoft.com/office/powerpoint/2010/mai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Word</a:t>
            </a:r>
          </a:p>
        </p:txBody>
      </p:sp>
      <p:sp>
        <p:nvSpPr>
          <p:cNvPr id="4" name="Rectangle 3"/>
          <p:cNvSpPr/>
          <p:nvPr/>
        </p:nvSpPr>
        <p:spPr>
          <a:xfrm>
            <a:off x="1999245" y="1750050"/>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d</a:t>
            </a:r>
            <a:endParaRPr lang="en-US" sz="8000" dirty="0">
              <a:solidFill>
                <a:schemeClr val="tx1"/>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a</a:t>
            </a:r>
            <a:endParaRPr lang="en-US" sz="8000" dirty="0">
              <a:solidFill>
                <a:srgbClr val="FF0000"/>
              </a:solidFill>
              <a:latin typeface="Century Gothic"/>
              <a:cs typeface="Century Gothic"/>
            </a:endParaRPr>
          </a:p>
        </p:txBody>
      </p:sp>
      <p:sp>
        <p:nvSpPr>
          <p:cNvPr id="10" name="Rectangle 9"/>
          <p:cNvSpPr/>
          <p:nvPr/>
        </p:nvSpPr>
        <p:spPr>
          <a:xfrm>
            <a:off x="7454321" y="1750050"/>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d</a:t>
            </a:r>
            <a:endParaRPr lang="en-US" sz="8000" dirty="0">
              <a:solidFill>
                <a:srgbClr val="000000"/>
              </a:solidFill>
              <a:latin typeface="Century Gothic"/>
              <a:cs typeface="Century Gothic"/>
            </a:endParaRPr>
          </a:p>
        </p:txBody>
      </p:sp>
      <p:sp>
        <p:nvSpPr>
          <p:cNvPr id="11" name="Rounded Rectangle 10"/>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/d/ d, /h/ h</a:t>
            </a:r>
            <a:endParaRPr lang="en-US" sz="2400" dirty="0">
              <a:latin typeface="Century Gothic"/>
              <a:cs typeface="Century Gothic"/>
            </a:endParaRPr>
          </a:p>
        </p:txBody>
      </p:sp>
    </p:spTree>
    <p:extLst>
      <p:ext uri="{BB962C8B-B14F-4D97-AF65-F5344CB8AC3E}">
        <p14:creationId xmlns:p14="http://schemas.microsoft.com/office/powerpoint/2010/main" val="71942212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/k/ c, /f/ f</a:t>
            </a:r>
            <a:endParaRPr lang="en-US" sz="2400" dirty="0">
              <a:latin typeface="Century Gothic"/>
              <a:cs typeface="Century Gothic"/>
            </a:endParaRPr>
          </a:p>
        </p:txBody>
      </p:sp>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f</a:t>
            </a:r>
            <a:endParaRPr lang="en-US" sz="8000" dirty="0">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52438013"/>
      </p:ext>
    </p:extLst>
  </p:cSld>
  <p:clrMapOvr>
    <a:masterClrMapping/>
  </p:clrMapOvr>
  <p:timing>
    <p:tnLst>
      <p:par>
        <p:cTn xmlns:p14="http://schemas.microsoft.com/office/powerpoint/2010/mai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/d/ d, /h/ h</a:t>
            </a:r>
            <a:endParaRPr lang="en-US" sz="2400" dirty="0">
              <a:latin typeface="Century Gothic"/>
              <a:cs typeface="Century Gothic"/>
            </a:endParaRPr>
          </a:p>
        </p:txBody>
      </p:sp>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h</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482443"/>
      </p:ext>
    </p:extLst>
  </p:cSld>
  <p:clrMapOvr>
    <a:masterClrMapping/>
  </p:clrMapOvr>
  <p:timing>
    <p:tnLst>
      <p:par>
        <p:cTn xmlns:p14="http://schemas.microsoft.com/office/powerpoint/2010/mai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h</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smtClean="0">
                <a:solidFill>
                  <a:srgbClr val="FF0000"/>
                </a:solidFill>
                <a:latin typeface="Century Gothic"/>
                <a:cs typeface="Century Gothic"/>
              </a:rPr>
              <a:t>i</a:t>
            </a:r>
            <a:endParaRPr lang="en-US" sz="8000" dirty="0">
              <a:solidFill>
                <a:srgbClr val="FF0000"/>
              </a:solidFill>
              <a:latin typeface="Century Gothic"/>
              <a:cs typeface="Century Gothic"/>
            </a:endParaRPr>
          </a:p>
        </p:txBody>
      </p:sp>
      <p:sp>
        <p:nvSpPr>
          <p:cNvPr id="10" name="Rounded Rectangle 9"/>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/d/ d, /h/ h</a:t>
            </a:r>
            <a:endParaRPr lang="en-US" sz="2400" dirty="0">
              <a:latin typeface="Century Gothic"/>
              <a:cs typeface="Century Gothic"/>
            </a:endParaRPr>
          </a:p>
        </p:txBody>
      </p:sp>
    </p:spTree>
    <p:extLst>
      <p:ext uri="{BB962C8B-B14F-4D97-AF65-F5344CB8AC3E}">
        <p14:creationId xmlns:p14="http://schemas.microsoft.com/office/powerpoint/2010/main" val="2817993311"/>
      </p:ext>
    </p:extLst>
  </p:cSld>
  <p:clrMapOvr>
    <a:masterClrMapping/>
  </p:clrMapOvr>
  <p:timing>
    <p:tnLst>
      <p:par>
        <p:cTn xmlns:p14="http://schemas.microsoft.com/office/powerpoint/2010/mai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h</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smtClean="0">
                <a:solidFill>
                  <a:srgbClr val="FF0000"/>
                </a:solidFill>
                <a:latin typeface="Century Gothic"/>
                <a:cs typeface="Century Gothic"/>
              </a:rPr>
              <a:t>i</a:t>
            </a:r>
            <a:endParaRPr lang="en-US" sz="8000" dirty="0">
              <a:solidFill>
                <a:srgbClr val="FF0000"/>
              </a:solidFill>
              <a:latin typeface="Century Gothic"/>
              <a:cs typeface="Century Gothic"/>
            </a:endParaRPr>
          </a:p>
        </p:txBody>
      </p:sp>
      <p:sp>
        <p:nvSpPr>
          <p:cNvPr id="10" name="Rectangle 9"/>
          <p:cNvSpPr/>
          <p:nvPr/>
        </p:nvSpPr>
        <p:spPr>
          <a:xfrm>
            <a:off x="7675190" y="1750049"/>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p</a:t>
            </a:r>
            <a:endParaRPr lang="en-US" sz="8000" dirty="0">
              <a:solidFill>
                <a:schemeClr val="tx1"/>
              </a:solidFill>
              <a:latin typeface="Century Gothic"/>
              <a:cs typeface="Century Gothic"/>
            </a:endParaRPr>
          </a:p>
        </p:txBody>
      </p:sp>
      <p:sp>
        <p:nvSpPr>
          <p:cNvPr id="11" name="Rounded Rectangle 10"/>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/d/ d, /h/ h</a:t>
            </a:r>
            <a:endParaRPr lang="en-US" sz="2400" dirty="0">
              <a:latin typeface="Century Gothic"/>
              <a:cs typeface="Century Gothic"/>
            </a:endParaRPr>
          </a:p>
        </p:txBody>
      </p:sp>
    </p:spTree>
    <p:extLst>
      <p:ext uri="{BB962C8B-B14F-4D97-AF65-F5344CB8AC3E}">
        <p14:creationId xmlns:p14="http://schemas.microsoft.com/office/powerpoint/2010/main" val="837639640"/>
      </p:ext>
    </p:extLst>
  </p:cSld>
  <p:clrMapOvr>
    <a:masterClrMapping/>
  </p:clrMapOvr>
  <p:timing>
    <p:tnLst>
      <p:par>
        <p:cTn xmlns:p14="http://schemas.microsoft.com/office/powerpoint/2010/mai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Word</a:t>
            </a:r>
          </a:p>
        </p:txBody>
      </p:sp>
      <p:sp>
        <p:nvSpPr>
          <p:cNvPr id="4" name="Rectangle 3"/>
          <p:cNvSpPr/>
          <p:nvPr/>
        </p:nvSpPr>
        <p:spPr>
          <a:xfrm>
            <a:off x="1985122"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h</a:t>
            </a:r>
            <a:endParaRPr lang="en-US" sz="8000" dirty="0">
              <a:solidFill>
                <a:schemeClr val="tx1"/>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smtClean="0">
                <a:solidFill>
                  <a:srgbClr val="FF0000"/>
                </a:solidFill>
                <a:latin typeface="Century Gothic"/>
                <a:cs typeface="Century Gothic"/>
              </a:rPr>
              <a:t>i</a:t>
            </a:r>
            <a:endParaRPr lang="en-US" sz="8000" dirty="0">
              <a:solidFill>
                <a:srgbClr val="FF0000"/>
              </a:solidFill>
              <a:latin typeface="Century Gothic"/>
              <a:cs typeface="Century Gothic"/>
            </a:endParaRPr>
          </a:p>
        </p:txBody>
      </p:sp>
      <p:sp>
        <p:nvSpPr>
          <p:cNvPr id="10" name="Rectangle 9"/>
          <p:cNvSpPr/>
          <p:nvPr/>
        </p:nvSpPr>
        <p:spPr>
          <a:xfrm>
            <a:off x="7454321" y="1750050"/>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p</a:t>
            </a:r>
            <a:endParaRPr lang="en-US" sz="8000" dirty="0">
              <a:solidFill>
                <a:srgbClr val="000000"/>
              </a:solidFill>
              <a:latin typeface="Century Gothic"/>
              <a:cs typeface="Century Gothic"/>
            </a:endParaRPr>
          </a:p>
        </p:txBody>
      </p:sp>
      <p:sp>
        <p:nvSpPr>
          <p:cNvPr id="11" name="Rounded Rectangle 10"/>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/d/ d, /h/ h</a:t>
            </a:r>
            <a:endParaRPr lang="en-US" sz="2400" dirty="0">
              <a:latin typeface="Century Gothic"/>
              <a:cs typeface="Century Gothic"/>
            </a:endParaRPr>
          </a:p>
        </p:txBody>
      </p:sp>
    </p:spTree>
    <p:extLst>
      <p:ext uri="{BB962C8B-B14F-4D97-AF65-F5344CB8AC3E}">
        <p14:creationId xmlns:p14="http://schemas.microsoft.com/office/powerpoint/2010/main" val="3863278330"/>
      </p:ext>
    </p:extLst>
  </p:cSld>
  <p:clrMapOvr>
    <a:masterClrMapping/>
  </p:clrMapOvr>
  <p:timing>
    <p:tnLst>
      <p:par>
        <p:cTn xmlns:p14="http://schemas.microsoft.com/office/powerpoint/2010/mai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/d/ d, /h/ h</a:t>
            </a:r>
            <a:endParaRPr lang="en-US" sz="2400" dirty="0">
              <a:latin typeface="Century Gothic"/>
              <a:cs typeface="Century Gothic"/>
            </a:endParaRPr>
          </a:p>
        </p:txBody>
      </p:sp>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d</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68838159"/>
      </p:ext>
    </p:extLst>
  </p:cSld>
  <p:clrMapOvr>
    <a:masterClrMapping/>
  </p:clrMapOvr>
  <p:timing>
    <p:tnLst>
      <p:par>
        <p:cTn xmlns:p14="http://schemas.microsoft.com/office/powerpoint/2010/mai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d</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smtClean="0">
                <a:solidFill>
                  <a:srgbClr val="FF0000"/>
                </a:solidFill>
                <a:latin typeface="Century Gothic"/>
                <a:cs typeface="Century Gothic"/>
              </a:rPr>
              <a:t>i</a:t>
            </a:r>
            <a:endParaRPr lang="en-US" sz="8000" dirty="0">
              <a:solidFill>
                <a:srgbClr val="FF0000"/>
              </a:solidFill>
              <a:latin typeface="Century Gothic"/>
              <a:cs typeface="Century Gothic"/>
            </a:endParaRPr>
          </a:p>
        </p:txBody>
      </p:sp>
      <p:sp>
        <p:nvSpPr>
          <p:cNvPr id="10" name="Rounded Rectangle 9"/>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/d/ d, /h/ h</a:t>
            </a:r>
            <a:endParaRPr lang="en-US" sz="2400" dirty="0">
              <a:latin typeface="Century Gothic"/>
              <a:cs typeface="Century Gothic"/>
            </a:endParaRPr>
          </a:p>
        </p:txBody>
      </p:sp>
    </p:spTree>
    <p:extLst>
      <p:ext uri="{BB962C8B-B14F-4D97-AF65-F5344CB8AC3E}">
        <p14:creationId xmlns:p14="http://schemas.microsoft.com/office/powerpoint/2010/main" val="1033066670"/>
      </p:ext>
    </p:extLst>
  </p:cSld>
  <p:clrMapOvr>
    <a:masterClrMapping/>
  </p:clrMapOvr>
  <p:timing>
    <p:tnLst>
      <p:par>
        <p:cTn xmlns:p14="http://schemas.microsoft.com/office/powerpoint/2010/mai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d</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smtClean="0">
                <a:solidFill>
                  <a:srgbClr val="FF0000"/>
                </a:solidFill>
                <a:latin typeface="Century Gothic"/>
                <a:cs typeface="Century Gothic"/>
              </a:rPr>
              <a:t>i</a:t>
            </a:r>
            <a:endParaRPr lang="en-US" sz="8000" dirty="0">
              <a:solidFill>
                <a:srgbClr val="FF0000"/>
              </a:solidFill>
              <a:latin typeface="Century Gothic"/>
              <a:cs typeface="Century Gothic"/>
            </a:endParaRPr>
          </a:p>
        </p:txBody>
      </p:sp>
      <p:sp>
        <p:nvSpPr>
          <p:cNvPr id="10" name="Rectangle 9"/>
          <p:cNvSpPr/>
          <p:nvPr/>
        </p:nvSpPr>
        <p:spPr>
          <a:xfrm>
            <a:off x="7675190" y="1750049"/>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p</a:t>
            </a:r>
            <a:endParaRPr lang="en-US" sz="8000" dirty="0">
              <a:solidFill>
                <a:schemeClr val="tx1"/>
              </a:solidFill>
              <a:latin typeface="Century Gothic"/>
              <a:cs typeface="Century Gothic"/>
            </a:endParaRPr>
          </a:p>
        </p:txBody>
      </p:sp>
      <p:sp>
        <p:nvSpPr>
          <p:cNvPr id="11" name="Rounded Rectangle 10"/>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/d/ d, /h/ h</a:t>
            </a:r>
            <a:endParaRPr lang="en-US" sz="2400" dirty="0">
              <a:latin typeface="Century Gothic"/>
              <a:cs typeface="Century Gothic"/>
            </a:endParaRPr>
          </a:p>
        </p:txBody>
      </p:sp>
    </p:spTree>
    <p:extLst>
      <p:ext uri="{BB962C8B-B14F-4D97-AF65-F5344CB8AC3E}">
        <p14:creationId xmlns:p14="http://schemas.microsoft.com/office/powerpoint/2010/main" val="451288343"/>
      </p:ext>
    </p:extLst>
  </p:cSld>
  <p:clrMapOvr>
    <a:masterClrMapping/>
  </p:clrMapOvr>
  <p:timing>
    <p:tnLst>
      <p:par>
        <p:cTn xmlns:p14="http://schemas.microsoft.com/office/powerpoint/2010/mai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Word</a:t>
            </a:r>
          </a:p>
        </p:txBody>
      </p:sp>
      <p:sp>
        <p:nvSpPr>
          <p:cNvPr id="4" name="Rectangle 3"/>
          <p:cNvSpPr/>
          <p:nvPr/>
        </p:nvSpPr>
        <p:spPr>
          <a:xfrm>
            <a:off x="1985122"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d</a:t>
            </a:r>
            <a:endParaRPr lang="en-US" sz="8000" dirty="0">
              <a:solidFill>
                <a:schemeClr val="tx1"/>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smtClean="0">
                <a:solidFill>
                  <a:srgbClr val="FF0000"/>
                </a:solidFill>
                <a:latin typeface="Century Gothic"/>
                <a:cs typeface="Century Gothic"/>
              </a:rPr>
              <a:t>i</a:t>
            </a:r>
            <a:endParaRPr lang="en-US" sz="8000" dirty="0">
              <a:solidFill>
                <a:srgbClr val="FF0000"/>
              </a:solidFill>
              <a:latin typeface="Century Gothic"/>
              <a:cs typeface="Century Gothic"/>
            </a:endParaRPr>
          </a:p>
        </p:txBody>
      </p:sp>
      <p:sp>
        <p:nvSpPr>
          <p:cNvPr id="10" name="Rectangle 9"/>
          <p:cNvSpPr/>
          <p:nvPr/>
        </p:nvSpPr>
        <p:spPr>
          <a:xfrm>
            <a:off x="7454321" y="1750050"/>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p</a:t>
            </a:r>
            <a:endParaRPr lang="en-US" sz="8000" dirty="0">
              <a:solidFill>
                <a:srgbClr val="000000"/>
              </a:solidFill>
              <a:latin typeface="Century Gothic"/>
              <a:cs typeface="Century Gothic"/>
            </a:endParaRPr>
          </a:p>
        </p:txBody>
      </p:sp>
      <p:sp>
        <p:nvSpPr>
          <p:cNvPr id="11" name="Rounded Rectangle 10"/>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/d/ d, /h/ h</a:t>
            </a:r>
            <a:endParaRPr lang="en-US" sz="2400" dirty="0">
              <a:latin typeface="Century Gothic"/>
              <a:cs typeface="Century Gothic"/>
            </a:endParaRPr>
          </a:p>
        </p:txBody>
      </p:sp>
    </p:spTree>
    <p:extLst>
      <p:ext uri="{BB962C8B-B14F-4D97-AF65-F5344CB8AC3E}">
        <p14:creationId xmlns:p14="http://schemas.microsoft.com/office/powerpoint/2010/main" val="948011323"/>
      </p:ext>
    </p:extLst>
  </p:cSld>
  <p:clrMapOvr>
    <a:masterClrMapping/>
  </p:clrMapOvr>
  <p:timing>
    <p:tnLst>
      <p:par>
        <p:cTn xmlns:p14="http://schemas.microsoft.com/office/powerpoint/2010/mai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5478423"/>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d</a:t>
            </a: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590385050"/>
      </p:ext>
    </p:extLst>
  </p:cSld>
  <p:clrMapOvr>
    <a:masterClrMapping/>
  </p:clrMapOvr>
  <p:timing>
    <p:tnLst>
      <p:par>
        <p:cTn xmlns:p14="http://schemas.microsoft.com/office/powerpoint/2010/mai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d</a:t>
            </a:r>
            <a:r>
              <a:rPr lang="en-US" sz="7000" dirty="0" smtClean="0">
                <a:solidFill>
                  <a:srgbClr val="FF0000"/>
                </a:solidFill>
                <a:latin typeface="Century Gothic" panose="020B0502020202020204" pitchFamily="34" charset="0"/>
              </a:rPr>
              <a:t>i</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8057963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f</a:t>
            </a:r>
            <a:endParaRPr lang="en-US" sz="8000" dirty="0">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a</a:t>
            </a:r>
            <a:endParaRPr lang="en-US" sz="8000" dirty="0">
              <a:solidFill>
                <a:srgbClr val="FF0000"/>
              </a:solidFill>
              <a:latin typeface="Century Gothic"/>
              <a:cs typeface="Century Gothic"/>
            </a:endParaRPr>
          </a:p>
        </p:txBody>
      </p:sp>
      <p:sp>
        <p:nvSpPr>
          <p:cNvPr id="9" name="Rounded Rectangle 8"/>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/n/ n, /r/ r</a:t>
            </a:r>
            <a:endParaRPr lang="en-US" sz="2400" dirty="0">
              <a:latin typeface="Century Gothic"/>
              <a:cs typeface="Century Gothic"/>
            </a:endParaRPr>
          </a:p>
        </p:txBody>
      </p:sp>
    </p:spTree>
    <p:extLst>
      <p:ext uri="{BB962C8B-B14F-4D97-AF65-F5344CB8AC3E}">
        <p14:creationId xmlns:p14="http://schemas.microsoft.com/office/powerpoint/2010/main" val="1553443198"/>
      </p:ext>
    </p:extLst>
  </p:cSld>
  <p:clrMapOvr>
    <a:masterClrMapping/>
  </p:clrMapOvr>
  <p:timing>
    <p:tnLst>
      <p:par>
        <p:cTn xmlns:p14="http://schemas.microsoft.com/office/powerpoint/2010/mai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617965302"/>
      </p:ext>
    </p:extLst>
  </p:cSld>
  <p:clrMapOvr>
    <a:masterClrMapping/>
  </p:clrMapOvr>
  <p:timing>
    <p:tnLst>
      <p:par>
        <p:cTn xmlns:p14="http://schemas.microsoft.com/office/powerpoint/2010/mai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856448024"/>
      </p:ext>
    </p:extLst>
  </p:cSld>
  <p:clrMapOvr>
    <a:masterClrMapping/>
  </p:clrMapOvr>
  <p:timing>
    <p:tnLst>
      <p:par>
        <p:cTn xmlns:p14="http://schemas.microsoft.com/office/powerpoint/2010/mai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5478423"/>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408777120"/>
      </p:ext>
    </p:extLst>
  </p:cSld>
  <p:clrMapOvr>
    <a:masterClrMapping/>
  </p:clrMapOvr>
  <p:timing>
    <p:tnLst>
      <p:par>
        <p:cTn xmlns:p14="http://schemas.microsoft.com/office/powerpoint/2010/mai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5478423"/>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a:t>
            </a: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962744892"/>
      </p:ext>
    </p:extLst>
  </p:cSld>
  <p:clrMapOvr>
    <a:masterClrMapping/>
  </p:clrMapOvr>
  <p:timing>
    <p:tnLst>
      <p:par>
        <p:cTn xmlns:p14="http://schemas.microsoft.com/office/powerpoint/2010/mai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949744104"/>
      </p:ext>
    </p:extLst>
  </p:cSld>
  <p:clrMapOvr>
    <a:masterClrMapping/>
  </p:clrMapOvr>
  <p:timing>
    <p:tnLst>
      <p:par>
        <p:cTn xmlns:p14="http://schemas.microsoft.com/office/powerpoint/2010/mai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4217089592"/>
      </p:ext>
    </p:extLst>
  </p:cSld>
  <p:clrMapOvr>
    <a:masterClrMapping/>
  </p:clrMapOvr>
  <p:timing>
    <p:tnLst>
      <p:par>
        <p:cTn xmlns:p14="http://schemas.microsoft.com/office/powerpoint/2010/mai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219847886"/>
      </p:ext>
    </p:extLst>
  </p:cSld>
  <p:clrMapOvr>
    <a:masterClrMapping/>
  </p:clrMapOvr>
  <p:timing>
    <p:tnLst>
      <p:par>
        <p:cTn xmlns:p14="http://schemas.microsoft.com/office/powerpoint/2010/mai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      d</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818327931"/>
      </p:ext>
    </p:extLst>
  </p:cSld>
  <p:clrMapOvr>
    <a:masterClrMapping/>
  </p:clrMapOvr>
  <p:timing>
    <p:tnLst>
      <p:par>
        <p:cTn xmlns:p14="http://schemas.microsoft.com/office/powerpoint/2010/mai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      d</a:t>
            </a:r>
            <a:r>
              <a:rPr lang="en-US" sz="7000" dirty="0" smtClean="0">
                <a:solidFill>
                  <a:srgbClr val="FF0000"/>
                </a:solidFill>
                <a:latin typeface="Century Gothic" panose="020B0502020202020204" pitchFamily="34" charset="0"/>
              </a:rPr>
              <a:t>i</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742127555"/>
      </p:ext>
    </p:extLst>
  </p:cSld>
  <p:clrMapOvr>
    <a:masterClrMapping/>
  </p:clrMapOvr>
  <p:timing>
    <p:tnLst>
      <p:par>
        <p:cTn xmlns:p14="http://schemas.microsoft.com/office/powerpoint/2010/mai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7632859"/>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      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42867805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f</a:t>
            </a:r>
            <a:endParaRPr lang="en-US" sz="8000" dirty="0">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a</a:t>
            </a:r>
            <a:endParaRPr lang="en-US" sz="8000" dirty="0">
              <a:solidFill>
                <a:srgbClr val="FF0000"/>
              </a:solidFill>
              <a:latin typeface="Century Gothic"/>
              <a:cs typeface="Century Gothic"/>
            </a:endParaRPr>
          </a:p>
        </p:txBody>
      </p:sp>
      <p:sp>
        <p:nvSpPr>
          <p:cNvPr id="9" name="Rectangle 8"/>
          <p:cNvSpPr/>
          <p:nvPr/>
        </p:nvSpPr>
        <p:spPr>
          <a:xfrm>
            <a:off x="7662222"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n</a:t>
            </a:r>
            <a:endParaRPr lang="en-US" sz="8000" dirty="0">
              <a:latin typeface="Century Gothic"/>
              <a:cs typeface="Century Gothic"/>
            </a:endParaRPr>
          </a:p>
        </p:txBody>
      </p:sp>
      <p:sp>
        <p:nvSpPr>
          <p:cNvPr id="10" name="Rounded Rectangle 9"/>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/n/ n, /r/ r</a:t>
            </a:r>
            <a:endParaRPr lang="en-US" sz="2400" dirty="0">
              <a:latin typeface="Century Gothic"/>
              <a:cs typeface="Century Gothic"/>
            </a:endParaRPr>
          </a:p>
        </p:txBody>
      </p:sp>
    </p:spTree>
    <p:extLst>
      <p:ext uri="{BB962C8B-B14F-4D97-AF65-F5344CB8AC3E}">
        <p14:creationId xmlns:p14="http://schemas.microsoft.com/office/powerpoint/2010/main" val="469642073"/>
      </p:ext>
    </p:extLst>
  </p:cSld>
  <p:clrMapOvr>
    <a:masterClrMapping/>
  </p:clrMapOvr>
  <p:timing>
    <p:tnLst>
      <p:par>
        <p:cTn xmlns:p14="http://schemas.microsoft.com/office/powerpoint/2010/mai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      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d</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4113118109"/>
      </p:ext>
    </p:extLst>
  </p:cSld>
  <p:clrMapOvr>
    <a:masterClrMapping/>
  </p:clrMapOvr>
  <p:timing>
    <p:tnLst>
      <p:par>
        <p:cTn xmlns:p14="http://schemas.microsoft.com/office/powerpoint/2010/mai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      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d</a:t>
            </a:r>
            <a:r>
              <a:rPr lang="en-US" sz="7000" dirty="0"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666735091"/>
      </p:ext>
    </p:extLst>
  </p:cSld>
  <p:clrMapOvr>
    <a:masterClrMapping/>
  </p:clrMapOvr>
  <p:timing>
    <p:tnLst>
      <p:par>
        <p:cTn xmlns:p14="http://schemas.microsoft.com/office/powerpoint/2010/mai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      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d</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4051907076"/>
      </p:ext>
    </p:extLst>
  </p:cSld>
  <p:clrMapOvr>
    <a:masterClrMapping/>
  </p:clrMapOvr>
  <p:timing>
    <p:tnLst>
      <p:par>
        <p:cTn xmlns:p14="http://schemas.microsoft.com/office/powerpoint/2010/mai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      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d</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s</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367394517"/>
      </p:ext>
    </p:extLst>
  </p:cSld>
  <p:clrMapOvr>
    <a:masterClrMapping/>
  </p:clrMapOvr>
  <p:timing>
    <p:tnLst>
      <p:par>
        <p:cTn xmlns:p14="http://schemas.microsoft.com/office/powerpoint/2010/mai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      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d</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a:t>
            </a:r>
            <a:r>
              <a:rPr lang="en-US" sz="7000" dirty="0" err="1" smtClean="0">
                <a:latin typeface="Century Gothic" panose="020B0502020202020204" pitchFamily="34" charset="0"/>
              </a:rPr>
              <a:t>s</a:t>
            </a:r>
            <a:r>
              <a:rPr lang="en-US" sz="7000" dirty="0" err="1"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164661611"/>
      </p:ext>
    </p:extLst>
  </p:cSld>
  <p:clrMapOvr>
    <a:masterClrMapping/>
  </p:clrMapOvr>
  <p:timing>
    <p:tnLst>
      <p:par>
        <p:cTn xmlns:p14="http://schemas.microsoft.com/office/powerpoint/2010/mai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      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d</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632606323"/>
      </p:ext>
    </p:extLst>
  </p:cSld>
  <p:clrMapOvr>
    <a:masterClrMapping/>
  </p:clrMapOvr>
  <p:timing>
    <p:tnLst>
      <p:par>
        <p:cTn xmlns:p14="http://schemas.microsoft.com/office/powerpoint/2010/mai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      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d</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486794094"/>
      </p:ext>
    </p:extLst>
  </p:cSld>
  <p:clrMapOvr>
    <a:masterClrMapping/>
  </p:clrMapOvr>
  <p:timing>
    <p:tnLst>
      <p:par>
        <p:cTn xmlns:p14="http://schemas.microsoft.com/office/powerpoint/2010/mai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      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d</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111876189"/>
      </p:ext>
    </p:extLst>
  </p:cSld>
  <p:clrMapOvr>
    <a:masterClrMapping/>
  </p:clrMapOvr>
  <p:timing>
    <p:tnLst>
      <p:par>
        <p:cTn xmlns:p14="http://schemas.microsoft.com/office/powerpoint/2010/mai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      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d</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359479520"/>
      </p:ext>
    </p:extLst>
  </p:cSld>
  <p:clrMapOvr>
    <a:masterClrMapping/>
  </p:clrMapOvr>
  <p:timing>
    <p:tnLst>
      <p:par>
        <p:cTn xmlns:p14="http://schemas.microsoft.com/office/powerpoint/2010/mai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      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d</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h </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3584124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Word</a:t>
            </a:r>
          </a:p>
        </p:txBody>
      </p:sp>
      <p:sp>
        <p:nvSpPr>
          <p:cNvPr id="4" name="Rectangle 3"/>
          <p:cNvSpPr/>
          <p:nvPr/>
        </p:nvSpPr>
        <p:spPr>
          <a:xfrm>
            <a:off x="20005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f</a:t>
            </a:r>
            <a:endParaRPr lang="en-US" sz="8000" dirty="0">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a</a:t>
            </a:r>
            <a:endParaRPr lang="en-US" sz="8000" dirty="0">
              <a:solidFill>
                <a:srgbClr val="FF0000"/>
              </a:solidFill>
              <a:latin typeface="Century Gothic"/>
              <a:cs typeface="Century Gothic"/>
            </a:endParaRPr>
          </a:p>
        </p:txBody>
      </p:sp>
      <p:sp>
        <p:nvSpPr>
          <p:cNvPr id="9" name="Rectangle 8"/>
          <p:cNvSpPr/>
          <p:nvPr/>
        </p:nvSpPr>
        <p:spPr>
          <a:xfrm>
            <a:off x="7456997"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n</a:t>
            </a:r>
            <a:endParaRPr lang="en-US" sz="8000" dirty="0">
              <a:latin typeface="Century Gothic"/>
              <a:cs typeface="Century Gothic"/>
            </a:endParaRPr>
          </a:p>
        </p:txBody>
      </p:sp>
      <p:sp>
        <p:nvSpPr>
          <p:cNvPr id="10" name="Rounded Rectangle 9"/>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/n/ n, /r/ r</a:t>
            </a:r>
            <a:endParaRPr lang="en-US" sz="2400" dirty="0">
              <a:latin typeface="Century Gothic"/>
              <a:cs typeface="Century Gothic"/>
            </a:endParaRPr>
          </a:p>
        </p:txBody>
      </p:sp>
    </p:spTree>
    <p:extLst>
      <p:ext uri="{BB962C8B-B14F-4D97-AF65-F5344CB8AC3E}">
        <p14:creationId xmlns:p14="http://schemas.microsoft.com/office/powerpoint/2010/main" val="3191336193"/>
      </p:ext>
    </p:extLst>
  </p:cSld>
  <p:clrMapOvr>
    <a:masterClrMapping/>
  </p:clrMapOvr>
  <p:timing>
    <p:tnLst>
      <p:par>
        <p:cTn xmlns:p14="http://schemas.microsoft.com/office/powerpoint/2010/mai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      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d</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h</a:t>
            </a:r>
            <a:r>
              <a:rPr lang="en-US" sz="7000" dirty="0" smtClean="0">
                <a:solidFill>
                  <a:srgbClr val="FF0000"/>
                </a:solidFill>
                <a:latin typeface="Century Gothic" panose="020B0502020202020204" pitchFamily="34" charset="0"/>
              </a:rPr>
              <a:t>i</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812700662"/>
      </p:ext>
    </p:extLst>
  </p:cSld>
  <p:clrMapOvr>
    <a:masterClrMapping/>
  </p:clrMapOvr>
  <p:timing>
    <p:tnLst>
      <p:par>
        <p:cTn xmlns:p14="http://schemas.microsoft.com/office/powerpoint/2010/mai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      d</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d</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m </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4106150990"/>
      </p:ext>
    </p:extLst>
  </p:cSld>
  <p:clrMapOvr>
    <a:masterClrMapping/>
  </p:clrMapOvr>
  <p:timing>
    <p:tnLst>
      <p:par>
        <p:cTn xmlns:p14="http://schemas.microsoft.com/office/powerpoint/2010/mai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440120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263641478"/>
      </p:ext>
    </p:extLst>
  </p:cSld>
  <p:clrMapOvr>
    <a:masterClrMapping/>
  </p:clrMapOvr>
  <p:timing>
    <p:tnLst>
      <p:par>
        <p:cTn xmlns:p14="http://schemas.microsoft.com/office/powerpoint/2010/mai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5478423"/>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a:t>
            </a: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984799592"/>
      </p:ext>
    </p:extLst>
  </p:cSld>
  <p:clrMapOvr>
    <a:masterClrMapping/>
  </p:clrMapOvr>
  <p:timing>
    <p:tnLst>
      <p:par>
        <p:cTn xmlns:p14="http://schemas.microsoft.com/office/powerpoint/2010/mai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r</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468807488"/>
      </p:ext>
    </p:extLst>
  </p:cSld>
  <p:clrMapOvr>
    <a:masterClrMapping/>
  </p:clrMapOvr>
  <p:timing>
    <p:tnLst>
      <p:par>
        <p:cTn xmlns:p14="http://schemas.microsoft.com/office/powerpoint/2010/mai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a:t>
            </a:r>
            <a:r>
              <a:rPr lang="en-US" sz="7000" dirty="0" err="1" smtClean="0">
                <a:latin typeface="Century Gothic" panose="020B0502020202020204" pitchFamily="34" charset="0"/>
              </a:rPr>
              <a:t>r</a:t>
            </a:r>
            <a:r>
              <a:rPr lang="en-US" sz="7000" dirty="0" err="1"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036581549"/>
      </p:ext>
    </p:extLst>
  </p:cSld>
  <p:clrMapOvr>
    <a:masterClrMapping/>
  </p:clrMapOvr>
  <p:timing>
    <p:tnLst>
      <p:par>
        <p:cTn xmlns:p14="http://schemas.microsoft.com/office/powerpoint/2010/mai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5478423"/>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899518082"/>
      </p:ext>
    </p:extLst>
  </p:cSld>
  <p:clrMapOvr>
    <a:masterClrMapping/>
  </p:clrMapOvr>
  <p:timing>
    <p:tnLst>
      <p:par>
        <p:cTn xmlns:p14="http://schemas.microsoft.com/office/powerpoint/2010/mai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f</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375473212"/>
      </p:ext>
    </p:extLst>
  </p:cSld>
  <p:clrMapOvr>
    <a:masterClrMapping/>
  </p:clrMapOvr>
  <p:timing>
    <p:tnLst>
      <p:par>
        <p:cTn xmlns:p14="http://schemas.microsoft.com/office/powerpoint/2010/mai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f</a:t>
            </a:r>
            <a:r>
              <a:rPr lang="en-US" sz="7000" dirty="0"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327005326"/>
      </p:ext>
    </p:extLst>
  </p:cSld>
  <p:clrMapOvr>
    <a:masterClrMapping/>
  </p:clrMapOvr>
  <p:timing>
    <p:tnLst>
      <p:par>
        <p:cTn xmlns:p14="http://schemas.microsoft.com/office/powerpoint/2010/mai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0448241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/k/ c, /f/ f</a:t>
            </a:r>
            <a:endParaRPr lang="en-US" sz="2400" dirty="0">
              <a:latin typeface="Century Gothic"/>
              <a:cs typeface="Century Gothic"/>
            </a:endParaRPr>
          </a:p>
        </p:txBody>
      </p:sp>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c</a:t>
            </a:r>
            <a:endParaRPr lang="en-US" sz="8000" dirty="0">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83072977"/>
      </p:ext>
    </p:extLst>
  </p:cSld>
  <p:clrMapOvr>
    <a:masterClrMapping/>
  </p:clrMapOvr>
  <p:timing>
    <p:tnLst>
      <p:par>
        <p:cTn xmlns:p14="http://schemas.microsoft.com/office/powerpoint/2010/mai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D</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422382532"/>
      </p:ext>
    </p:extLst>
  </p:cSld>
  <p:clrMapOvr>
    <a:masterClrMapping/>
  </p:clrMapOvr>
  <p:timing>
    <p:tnLst>
      <p:par>
        <p:cTn xmlns:p14="http://schemas.microsoft.com/office/powerpoint/2010/mai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D</a:t>
            </a:r>
            <a:r>
              <a:rPr lang="en-US" sz="7000" dirty="0"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287854423"/>
      </p:ext>
    </p:extLst>
  </p:cSld>
  <p:clrMapOvr>
    <a:masterClrMapping/>
  </p:clrMapOvr>
  <p:timing>
    <p:tnLst>
      <p:par>
        <p:cTn xmlns:p14="http://schemas.microsoft.com/office/powerpoint/2010/mai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D</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830211455"/>
      </p:ext>
    </p:extLst>
  </p:cSld>
  <p:clrMapOvr>
    <a:masterClrMapping/>
  </p:clrMapOvr>
  <p:timing>
    <p:tnLst>
      <p:par>
        <p:cTn xmlns:p14="http://schemas.microsoft.com/office/powerpoint/2010/mai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D</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h</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630122693"/>
      </p:ext>
    </p:extLst>
  </p:cSld>
  <p:clrMapOvr>
    <a:masterClrMapping/>
  </p:clrMapOvr>
  <p:timing>
    <p:tnLst>
      <p:par>
        <p:cTn xmlns:p14="http://schemas.microsoft.com/office/powerpoint/2010/mai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D</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h</a:t>
            </a:r>
            <a:r>
              <a:rPr lang="en-US" sz="7000" dirty="0"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875161539"/>
      </p:ext>
    </p:extLst>
  </p:cSld>
  <p:clrMapOvr>
    <a:masterClrMapping/>
  </p:clrMapOvr>
  <p:timing>
    <p:tnLst>
      <p:par>
        <p:cTn xmlns:p14="http://schemas.microsoft.com/office/powerpoint/2010/mai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D</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4141432823"/>
      </p:ext>
    </p:extLst>
  </p:cSld>
  <p:clrMapOvr>
    <a:masterClrMapping/>
  </p:clrMapOvr>
  <p:timing>
    <p:tnLst>
      <p:par>
        <p:cTn xmlns:p14="http://schemas.microsoft.com/office/powerpoint/2010/mai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D</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h</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257602442"/>
      </p:ext>
    </p:extLst>
  </p:cSld>
  <p:clrMapOvr>
    <a:masterClrMapping/>
  </p:clrMapOvr>
  <p:timing>
    <p:tnLst>
      <p:par>
        <p:cTn xmlns:p14="http://schemas.microsoft.com/office/powerpoint/2010/mai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D</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i</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037236387"/>
      </p:ext>
    </p:extLst>
  </p:cSld>
  <p:clrMapOvr>
    <a:masterClrMapping/>
  </p:clrMapOvr>
  <p:timing>
    <p:tnLst>
      <p:par>
        <p:cTn xmlns:p14="http://schemas.microsoft.com/office/powerpoint/2010/mai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D</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659138584"/>
      </p:ext>
    </p:extLst>
  </p:cSld>
  <p:clrMapOvr>
    <a:masterClrMapping/>
  </p:clrMapOvr>
  <p:timing>
    <p:tnLst>
      <p:par>
        <p:cTn xmlns:p14="http://schemas.microsoft.com/office/powerpoint/2010/mai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D</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       h</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972255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c</a:t>
            </a:r>
            <a:endParaRPr lang="en-US" sz="8000" dirty="0">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a</a:t>
            </a:r>
            <a:endParaRPr lang="en-US" sz="8000" dirty="0">
              <a:solidFill>
                <a:srgbClr val="FF0000"/>
              </a:solidFill>
              <a:latin typeface="Century Gothic"/>
              <a:cs typeface="Century Gothic"/>
            </a:endParaRPr>
          </a:p>
        </p:txBody>
      </p:sp>
      <p:sp>
        <p:nvSpPr>
          <p:cNvPr id="9" name="Rounded Rectangle 8"/>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/n/ n, /r/ r</a:t>
            </a:r>
            <a:endParaRPr lang="en-US" sz="2400" dirty="0">
              <a:latin typeface="Century Gothic"/>
              <a:cs typeface="Century Gothic"/>
            </a:endParaRPr>
          </a:p>
        </p:txBody>
      </p:sp>
    </p:spTree>
    <p:extLst>
      <p:ext uri="{BB962C8B-B14F-4D97-AF65-F5344CB8AC3E}">
        <p14:creationId xmlns:p14="http://schemas.microsoft.com/office/powerpoint/2010/main" val="2650816538"/>
      </p:ext>
    </p:extLst>
  </p:cSld>
  <p:clrMapOvr>
    <a:masterClrMapping/>
  </p:clrMapOvr>
  <p:timing>
    <p:tnLst>
      <p:par>
        <p:cTn xmlns:p14="http://schemas.microsoft.com/office/powerpoint/2010/mai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D</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o</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600909950"/>
      </p:ext>
    </p:extLst>
  </p:cSld>
  <p:clrMapOvr>
    <a:masterClrMapping/>
  </p:clrMapOvr>
  <p:timing>
    <p:tnLst>
      <p:par>
        <p:cTn xmlns:p14="http://schemas.microsoft.com/office/powerpoint/2010/mai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D</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907819833"/>
      </p:ext>
    </p:extLst>
  </p:cSld>
  <p:clrMapOvr>
    <a:masterClrMapping/>
  </p:clrMapOvr>
  <p:timing>
    <p:tnLst>
      <p:par>
        <p:cTn xmlns:p14="http://schemas.microsoft.com/office/powerpoint/2010/mai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D</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d </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170972680"/>
      </p:ext>
    </p:extLst>
  </p:cSld>
  <p:clrMapOvr>
    <a:masterClrMapping/>
  </p:clrMapOvr>
  <p:timing>
    <p:tnLst>
      <p:par>
        <p:cTn xmlns:p14="http://schemas.microsoft.com/office/powerpoint/2010/mai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D</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d</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 </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827005243"/>
      </p:ext>
    </p:extLst>
  </p:cSld>
  <p:clrMapOvr>
    <a:masterClrMapping/>
  </p:clrMapOvr>
  <p:timing>
    <p:tnLst>
      <p:par>
        <p:cTn xmlns:p14="http://schemas.microsoft.com/office/powerpoint/2010/mai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D</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smtClean="0">
                <a:solidFill>
                  <a:srgbClr val="000000"/>
                </a:solidFill>
                <a:latin typeface="Century Gothic" panose="020B0502020202020204" pitchFamily="34" charset="0"/>
              </a:rPr>
              <a:t>h</a:t>
            </a:r>
            <a:r>
              <a:rPr lang="en-US" sz="7000" smtClean="0">
                <a:solidFill>
                  <a:srgbClr val="FF0000"/>
                </a:solidFill>
                <a:latin typeface="Century Gothic" panose="020B0502020202020204" pitchFamily="34" charset="0"/>
              </a:rPr>
              <a:t>a</a:t>
            </a:r>
            <a:r>
              <a:rPr lang="en-US" sz="7000" smtClean="0">
                <a:latin typeface="Century Gothic" panose="020B0502020202020204" pitchFamily="34" charset="0"/>
              </a:rPr>
              <a:t>t       h</a:t>
            </a:r>
            <a:r>
              <a:rPr lang="en-US" sz="7000" smtClean="0">
                <a:solidFill>
                  <a:srgbClr val="FF0000"/>
                </a:solidFill>
                <a:latin typeface="Century Gothic" panose="020B0502020202020204" pitchFamily="34" charset="0"/>
              </a:rPr>
              <a:t>i</a:t>
            </a:r>
            <a:r>
              <a:rPr lang="en-US" sz="7000" smtClean="0">
                <a:latin typeface="Century Gothic" panose="020B0502020202020204" pitchFamily="34" charset="0"/>
              </a:rPr>
              <a:t>t       h</a:t>
            </a:r>
            <a:r>
              <a:rPr lang="en-US" sz="7000" smtClean="0">
                <a:solidFill>
                  <a:srgbClr val="FF0000"/>
                </a:solidFill>
                <a:latin typeface="Century Gothic" panose="020B0502020202020204" pitchFamily="34" charset="0"/>
              </a:rPr>
              <a:t>o</a:t>
            </a:r>
            <a:r>
              <a:rPr lang="en-US" sz="7000" smtClean="0">
                <a:latin typeface="Century Gothic" panose="020B0502020202020204" pitchFamily="34" charset="0"/>
              </a:rPr>
              <a:t>t       d</a:t>
            </a:r>
            <a:r>
              <a:rPr lang="en-US" sz="7000" smtClean="0">
                <a:solidFill>
                  <a:srgbClr val="FF0000"/>
                </a:solidFill>
                <a:latin typeface="Century Gothic" panose="020B0502020202020204" pitchFamily="34" charset="0"/>
              </a:rPr>
              <a:t>o</a:t>
            </a:r>
            <a:r>
              <a:rPr lang="en-US" sz="7000" smtClean="0">
                <a:latin typeface="Century Gothic" panose="020B0502020202020204" pitchFamily="34" charset="0"/>
              </a:rPr>
              <a:t>t </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761945033"/>
      </p:ext>
    </p:extLst>
  </p:cSld>
  <p:clrMapOvr>
    <a:masterClrMapping/>
  </p:clrMapOvr>
  <p:timing>
    <p:tnLst>
      <p:par>
        <p:cTn xmlns:p14="http://schemas.microsoft.com/office/powerpoint/2010/mai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I  </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4002840368"/>
      </p:ext>
    </p:extLst>
  </p:cSld>
  <p:clrMapOvr>
    <a:masterClrMapping/>
  </p:clrMapOvr>
  <p:timing>
    <p:tnLst>
      <p:par>
        <p:cTn xmlns:p14="http://schemas.microsoft.com/office/powerpoint/2010/mai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I  see</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087351223"/>
      </p:ext>
    </p:extLst>
  </p:cSld>
  <p:clrMapOvr>
    <a:masterClrMapping/>
  </p:clrMapOvr>
  <p:timing>
    <p:tnLst>
      <p:par>
        <p:cTn xmlns:p14="http://schemas.microsoft.com/office/powerpoint/2010/mai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I  see  him.</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081129116"/>
      </p:ext>
    </p:extLst>
  </p:cSld>
  <p:clrMapOvr>
    <a:masterClrMapping/>
  </p:clrMapOvr>
  <p:timing>
    <p:tnLst>
      <p:par>
        <p:cTn xmlns:p14="http://schemas.microsoft.com/office/powerpoint/2010/mai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I  see  him.</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Can</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964320891"/>
      </p:ext>
    </p:extLst>
  </p:cSld>
  <p:clrMapOvr>
    <a:masterClrMapping/>
  </p:clrMapOvr>
  <p:timing>
    <p:tnLst>
      <p:par>
        <p:cTn xmlns:p14="http://schemas.microsoft.com/office/powerpoint/2010/mai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I  see  him.</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Can  Dan?</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6540204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c</a:t>
            </a:r>
            <a:endParaRPr lang="en-US" sz="8000" dirty="0">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a</a:t>
            </a:r>
            <a:endParaRPr lang="en-US" sz="8000" dirty="0">
              <a:solidFill>
                <a:srgbClr val="FF0000"/>
              </a:solidFill>
              <a:latin typeface="Century Gothic"/>
              <a:cs typeface="Century Gothic"/>
            </a:endParaRPr>
          </a:p>
        </p:txBody>
      </p:sp>
      <p:sp>
        <p:nvSpPr>
          <p:cNvPr id="9" name="Rectangle 8"/>
          <p:cNvSpPr/>
          <p:nvPr/>
        </p:nvSpPr>
        <p:spPr>
          <a:xfrm>
            <a:off x="7662222"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n</a:t>
            </a:r>
            <a:endParaRPr lang="en-US" sz="8000" dirty="0">
              <a:latin typeface="Century Gothic"/>
              <a:cs typeface="Century Gothic"/>
            </a:endParaRPr>
          </a:p>
        </p:txBody>
      </p:sp>
      <p:sp>
        <p:nvSpPr>
          <p:cNvPr id="10" name="Rounded Rectangle 9"/>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/n/ n, /r/ r</a:t>
            </a:r>
            <a:endParaRPr lang="en-US" sz="2400" dirty="0">
              <a:latin typeface="Century Gothic"/>
              <a:cs typeface="Century Gothic"/>
            </a:endParaRPr>
          </a:p>
        </p:txBody>
      </p:sp>
    </p:spTree>
    <p:extLst>
      <p:ext uri="{BB962C8B-B14F-4D97-AF65-F5344CB8AC3E}">
        <p14:creationId xmlns:p14="http://schemas.microsoft.com/office/powerpoint/2010/main" val="3849457198"/>
      </p:ext>
    </p:extLst>
  </p:cSld>
  <p:clrMapOvr>
    <a:masterClrMapping/>
  </p:clrMapOvr>
  <p:timing>
    <p:tnLst>
      <p:par>
        <p:cTn xmlns:p14="http://schemas.microsoft.com/office/powerpoint/2010/mai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29833" y="0"/>
            <a:ext cx="6035961" cy="6815889"/>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010041577"/>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3780" y="155819"/>
            <a:ext cx="5807075"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High-Frequency Words</a:t>
            </a:r>
            <a:endParaRPr lang="en-US" sz="2400" dirty="0">
              <a:latin typeface="Century Gothic"/>
              <a:cs typeface="Century Gothic"/>
            </a:endParaRPr>
          </a:p>
        </p:txBody>
      </p:sp>
      <p:sp>
        <p:nvSpPr>
          <p:cNvPr id="3" name="Rectangle 2"/>
          <p:cNvSpPr/>
          <p:nvPr/>
        </p:nvSpPr>
        <p:spPr>
          <a:xfrm>
            <a:off x="3802129" y="2805702"/>
            <a:ext cx="4363097"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here</a:t>
            </a:r>
            <a:endParaRPr lang="en-US" sz="8800" dirty="0">
              <a:latin typeface="Century Gothic"/>
              <a:cs typeface="Century Gothic"/>
            </a:endParaRPr>
          </a:p>
        </p:txBody>
      </p:sp>
      <p:sp>
        <p:nvSpPr>
          <p:cNvPr id="4" name="Rectangle 3"/>
          <p:cNvSpPr/>
          <p:nvPr/>
        </p:nvSpPr>
        <p:spPr>
          <a:xfrm>
            <a:off x="3802129" y="1070133"/>
            <a:ext cx="4363097"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where</a:t>
            </a:r>
            <a:endParaRPr lang="en-US" sz="8800" dirty="0">
              <a:latin typeface="Century Gothic"/>
              <a:cs typeface="Century Gothic"/>
            </a:endParaRPr>
          </a:p>
        </p:txBody>
      </p:sp>
      <p:sp>
        <p:nvSpPr>
          <p:cNvPr id="6" name="TextBox 5"/>
          <p:cNvSpPr txBox="1"/>
          <p:nvPr/>
        </p:nvSpPr>
        <p:spPr>
          <a:xfrm>
            <a:off x="166213" y="1503657"/>
            <a:ext cx="3386595" cy="1569660"/>
          </a:xfrm>
          <a:prstGeom prst="rect">
            <a:avLst/>
          </a:prstGeom>
          <a:noFill/>
        </p:spPr>
        <p:txBody>
          <a:bodyPr wrap="square" rtlCol="0">
            <a:spAutoFit/>
          </a:bodyPr>
          <a:lstStyle/>
          <a:p>
            <a:r>
              <a:rPr lang="en-US" sz="1600" b="1" dirty="0" smtClean="0">
                <a:solidFill>
                  <a:schemeClr val="bg1">
                    <a:lumMod val="85000"/>
                  </a:schemeClr>
                </a:solidFill>
                <a:latin typeface="Century Gothic"/>
                <a:cs typeface="Century Gothic"/>
              </a:rPr>
              <a:t>Read</a:t>
            </a:r>
            <a:r>
              <a:rPr lang="en-US" sz="1600" dirty="0" smtClean="0">
                <a:solidFill>
                  <a:schemeClr val="bg1">
                    <a:lumMod val="85000"/>
                  </a:schemeClr>
                </a:solidFill>
                <a:latin typeface="Century Gothic"/>
                <a:cs typeface="Century Gothic"/>
              </a:rPr>
              <a:t>: </a:t>
            </a:r>
          </a:p>
          <a:p>
            <a:r>
              <a:rPr lang="en-US" sz="1600" dirty="0" smtClean="0">
                <a:solidFill>
                  <a:schemeClr val="bg1">
                    <a:lumMod val="85000"/>
                  </a:schemeClr>
                </a:solidFill>
                <a:latin typeface="Century Gothic"/>
                <a:cs typeface="Century Gothic"/>
              </a:rPr>
              <a:t>Point to and say the word where. </a:t>
            </a:r>
          </a:p>
          <a:p>
            <a:r>
              <a:rPr lang="en-US" sz="1600" dirty="0" smtClean="0">
                <a:solidFill>
                  <a:schemeClr val="bg1">
                    <a:lumMod val="85000"/>
                  </a:schemeClr>
                </a:solidFill>
                <a:latin typeface="Century Gothic"/>
                <a:cs typeface="Century Gothic"/>
              </a:rPr>
              <a:t>This is the word where. </a:t>
            </a:r>
          </a:p>
          <a:p>
            <a:r>
              <a:rPr lang="en-US" sz="1600" dirty="0" smtClean="0">
                <a:solidFill>
                  <a:schemeClr val="bg1">
                    <a:lumMod val="85000"/>
                  </a:schemeClr>
                </a:solidFill>
                <a:latin typeface="Century Gothic"/>
                <a:cs typeface="Century Gothic"/>
              </a:rPr>
              <a:t>Say it with me: where.</a:t>
            </a:r>
          </a:p>
          <a:p>
            <a:r>
              <a:rPr lang="en-US" sz="1600" dirty="0" smtClean="0">
                <a:solidFill>
                  <a:schemeClr val="bg1">
                    <a:lumMod val="85000"/>
                  </a:schemeClr>
                </a:solidFill>
                <a:latin typeface="Century Gothic"/>
                <a:cs typeface="Century Gothic"/>
              </a:rPr>
              <a:t>Where is my pencil?.</a:t>
            </a:r>
            <a:endParaRPr lang="en-US" sz="1600" dirty="0">
              <a:solidFill>
                <a:schemeClr val="bg1">
                  <a:lumMod val="85000"/>
                </a:schemeClr>
              </a:solidFill>
              <a:latin typeface="Century Gothic"/>
              <a:cs typeface="Century Gothic"/>
            </a:endParaRPr>
          </a:p>
        </p:txBody>
      </p:sp>
      <p:sp>
        <p:nvSpPr>
          <p:cNvPr id="7" name="TextBox 6"/>
          <p:cNvSpPr txBox="1"/>
          <p:nvPr/>
        </p:nvSpPr>
        <p:spPr>
          <a:xfrm>
            <a:off x="255141" y="3569217"/>
            <a:ext cx="3386595" cy="1077218"/>
          </a:xfrm>
          <a:prstGeom prst="rect">
            <a:avLst/>
          </a:prstGeom>
          <a:noFill/>
        </p:spPr>
        <p:txBody>
          <a:bodyPr wrap="square" rtlCol="0">
            <a:spAutoFit/>
          </a:bodyPr>
          <a:lstStyle/>
          <a:p>
            <a:r>
              <a:rPr lang="en-US" sz="1600" b="1" dirty="0" smtClean="0">
                <a:solidFill>
                  <a:schemeClr val="bg1">
                    <a:lumMod val="85000"/>
                  </a:schemeClr>
                </a:solidFill>
                <a:latin typeface="Century Gothic"/>
                <a:cs typeface="Century Gothic"/>
              </a:rPr>
              <a:t>Spell</a:t>
            </a:r>
            <a:r>
              <a:rPr lang="en-US" sz="1600" dirty="0" smtClean="0">
                <a:solidFill>
                  <a:schemeClr val="bg1">
                    <a:lumMod val="85000"/>
                  </a:schemeClr>
                </a:solidFill>
                <a:latin typeface="Century Gothic"/>
                <a:cs typeface="Century Gothic"/>
              </a:rPr>
              <a:t>: </a:t>
            </a:r>
          </a:p>
          <a:p>
            <a:r>
              <a:rPr lang="en-US" sz="1600" dirty="0" smtClean="0">
                <a:solidFill>
                  <a:schemeClr val="bg1">
                    <a:lumMod val="85000"/>
                  </a:schemeClr>
                </a:solidFill>
                <a:latin typeface="Century Gothic"/>
                <a:cs typeface="Century Gothic"/>
              </a:rPr>
              <a:t>The word is where spelled w-h-e-r-e.</a:t>
            </a:r>
          </a:p>
          <a:p>
            <a:r>
              <a:rPr lang="en-US" sz="1600" dirty="0" smtClean="0">
                <a:solidFill>
                  <a:schemeClr val="bg1">
                    <a:lumMod val="85000"/>
                  </a:schemeClr>
                </a:solidFill>
                <a:latin typeface="Century Gothic"/>
                <a:cs typeface="Century Gothic"/>
              </a:rPr>
              <a:t>Spell it with me.</a:t>
            </a:r>
            <a:endParaRPr lang="en-US" sz="1600" dirty="0">
              <a:solidFill>
                <a:schemeClr val="bg1">
                  <a:lumMod val="85000"/>
                </a:schemeClr>
              </a:solidFill>
              <a:latin typeface="Century Gothic"/>
              <a:cs typeface="Century Gothic"/>
            </a:endParaRPr>
          </a:p>
        </p:txBody>
      </p:sp>
      <p:sp>
        <p:nvSpPr>
          <p:cNvPr id="8" name="TextBox 7"/>
          <p:cNvSpPr txBox="1"/>
          <p:nvPr/>
        </p:nvSpPr>
        <p:spPr>
          <a:xfrm>
            <a:off x="255141" y="5272020"/>
            <a:ext cx="3386595" cy="830997"/>
          </a:xfrm>
          <a:prstGeom prst="rect">
            <a:avLst/>
          </a:prstGeom>
          <a:noFill/>
        </p:spPr>
        <p:txBody>
          <a:bodyPr wrap="square" rtlCol="0">
            <a:spAutoFit/>
          </a:bodyPr>
          <a:lstStyle/>
          <a:p>
            <a:r>
              <a:rPr lang="en-US" sz="1600" b="1" dirty="0" smtClean="0">
                <a:solidFill>
                  <a:schemeClr val="bg1">
                    <a:lumMod val="85000"/>
                  </a:schemeClr>
                </a:solidFill>
                <a:latin typeface="Century Gothic"/>
                <a:cs typeface="Century Gothic"/>
              </a:rPr>
              <a:t>Write</a:t>
            </a:r>
            <a:r>
              <a:rPr lang="en-US" sz="1600" dirty="0" smtClean="0">
                <a:solidFill>
                  <a:schemeClr val="bg1">
                    <a:lumMod val="85000"/>
                  </a:schemeClr>
                </a:solidFill>
                <a:latin typeface="Century Gothic"/>
                <a:cs typeface="Century Gothic"/>
              </a:rPr>
              <a:t>: </a:t>
            </a:r>
          </a:p>
          <a:p>
            <a:r>
              <a:rPr lang="en-US" sz="1600" dirty="0" smtClean="0">
                <a:solidFill>
                  <a:schemeClr val="bg1">
                    <a:lumMod val="85000"/>
                  </a:schemeClr>
                </a:solidFill>
                <a:latin typeface="Century Gothic"/>
                <a:cs typeface="Century Gothic"/>
              </a:rPr>
              <a:t>Let’s write the word in the air as we say each letter: w-h-e-r-e..</a:t>
            </a:r>
            <a:endParaRPr lang="en-US" sz="1600" dirty="0">
              <a:solidFill>
                <a:schemeClr val="bg1">
                  <a:lumMod val="85000"/>
                </a:schemeClr>
              </a:solidFill>
              <a:latin typeface="Century Gothic"/>
              <a:cs typeface="Century Gothic"/>
            </a:endParaRPr>
          </a:p>
        </p:txBody>
      </p:sp>
      <p:sp>
        <p:nvSpPr>
          <p:cNvPr id="9" name="TextBox 8"/>
          <p:cNvSpPr txBox="1"/>
          <p:nvPr/>
        </p:nvSpPr>
        <p:spPr>
          <a:xfrm>
            <a:off x="8487263" y="1656057"/>
            <a:ext cx="3386595" cy="1323439"/>
          </a:xfrm>
          <a:prstGeom prst="rect">
            <a:avLst/>
          </a:prstGeom>
          <a:noFill/>
        </p:spPr>
        <p:txBody>
          <a:bodyPr wrap="square" rtlCol="0">
            <a:spAutoFit/>
          </a:bodyPr>
          <a:lstStyle/>
          <a:p>
            <a:r>
              <a:rPr lang="en-US" sz="1600" b="1" dirty="0" smtClean="0">
                <a:solidFill>
                  <a:schemeClr val="bg1">
                    <a:lumMod val="85000"/>
                  </a:schemeClr>
                </a:solidFill>
                <a:latin typeface="Century Gothic"/>
                <a:cs typeface="Century Gothic"/>
              </a:rPr>
              <a:t>Read</a:t>
            </a:r>
            <a:r>
              <a:rPr lang="en-US" sz="1600" dirty="0" smtClean="0">
                <a:solidFill>
                  <a:schemeClr val="bg1">
                    <a:lumMod val="85000"/>
                  </a:schemeClr>
                </a:solidFill>
                <a:latin typeface="Century Gothic"/>
                <a:cs typeface="Century Gothic"/>
              </a:rPr>
              <a:t>: </a:t>
            </a:r>
          </a:p>
          <a:p>
            <a:r>
              <a:rPr lang="en-US" sz="1600" dirty="0" smtClean="0">
                <a:solidFill>
                  <a:schemeClr val="bg1">
                    <a:lumMod val="85000"/>
                  </a:schemeClr>
                </a:solidFill>
                <a:latin typeface="Century Gothic"/>
                <a:cs typeface="Century Gothic"/>
              </a:rPr>
              <a:t>Point to and say the word here. </a:t>
            </a:r>
          </a:p>
          <a:p>
            <a:r>
              <a:rPr lang="en-US" sz="1600" dirty="0" smtClean="0">
                <a:solidFill>
                  <a:schemeClr val="bg1">
                    <a:lumMod val="85000"/>
                  </a:schemeClr>
                </a:solidFill>
                <a:latin typeface="Century Gothic"/>
                <a:cs typeface="Century Gothic"/>
              </a:rPr>
              <a:t>This is the word here. </a:t>
            </a:r>
          </a:p>
          <a:p>
            <a:r>
              <a:rPr lang="en-US" sz="1600" dirty="0" smtClean="0">
                <a:solidFill>
                  <a:schemeClr val="bg1">
                    <a:lumMod val="85000"/>
                  </a:schemeClr>
                </a:solidFill>
                <a:latin typeface="Century Gothic"/>
                <a:cs typeface="Century Gothic"/>
              </a:rPr>
              <a:t>Say it with me: here.</a:t>
            </a:r>
          </a:p>
          <a:p>
            <a:r>
              <a:rPr lang="en-US" sz="1600" dirty="0" smtClean="0">
                <a:solidFill>
                  <a:schemeClr val="bg1">
                    <a:lumMod val="85000"/>
                  </a:schemeClr>
                </a:solidFill>
                <a:latin typeface="Century Gothic"/>
                <a:cs typeface="Century Gothic"/>
              </a:rPr>
              <a:t>Here it is!</a:t>
            </a:r>
            <a:endParaRPr lang="en-US" sz="1600" dirty="0">
              <a:solidFill>
                <a:schemeClr val="bg1">
                  <a:lumMod val="85000"/>
                </a:schemeClr>
              </a:solidFill>
              <a:latin typeface="Century Gothic"/>
              <a:cs typeface="Century Gothic"/>
            </a:endParaRPr>
          </a:p>
        </p:txBody>
      </p:sp>
      <p:sp>
        <p:nvSpPr>
          <p:cNvPr id="10" name="TextBox 9"/>
          <p:cNvSpPr txBox="1"/>
          <p:nvPr/>
        </p:nvSpPr>
        <p:spPr>
          <a:xfrm>
            <a:off x="8487263" y="3734734"/>
            <a:ext cx="3386595" cy="830997"/>
          </a:xfrm>
          <a:prstGeom prst="rect">
            <a:avLst/>
          </a:prstGeom>
          <a:noFill/>
        </p:spPr>
        <p:txBody>
          <a:bodyPr wrap="square" rtlCol="0">
            <a:spAutoFit/>
          </a:bodyPr>
          <a:lstStyle/>
          <a:p>
            <a:r>
              <a:rPr lang="en-US" sz="1600" b="1" dirty="0" smtClean="0">
                <a:solidFill>
                  <a:schemeClr val="bg1">
                    <a:lumMod val="85000"/>
                  </a:schemeClr>
                </a:solidFill>
                <a:latin typeface="Century Gothic"/>
                <a:cs typeface="Century Gothic"/>
              </a:rPr>
              <a:t>Spell</a:t>
            </a:r>
            <a:r>
              <a:rPr lang="en-US" sz="1600" dirty="0" smtClean="0">
                <a:solidFill>
                  <a:schemeClr val="bg1">
                    <a:lumMod val="85000"/>
                  </a:schemeClr>
                </a:solidFill>
                <a:latin typeface="Century Gothic"/>
                <a:cs typeface="Century Gothic"/>
              </a:rPr>
              <a:t>: </a:t>
            </a:r>
          </a:p>
          <a:p>
            <a:r>
              <a:rPr lang="en-US" sz="1600" dirty="0" smtClean="0">
                <a:solidFill>
                  <a:schemeClr val="bg1">
                    <a:lumMod val="85000"/>
                  </a:schemeClr>
                </a:solidFill>
                <a:latin typeface="Century Gothic"/>
                <a:cs typeface="Century Gothic"/>
              </a:rPr>
              <a:t>The word here is spelled h-e-r-e.</a:t>
            </a:r>
          </a:p>
          <a:p>
            <a:r>
              <a:rPr lang="en-US" sz="1600" dirty="0" smtClean="0">
                <a:solidFill>
                  <a:schemeClr val="bg1">
                    <a:lumMod val="85000"/>
                  </a:schemeClr>
                </a:solidFill>
                <a:latin typeface="Century Gothic"/>
                <a:cs typeface="Century Gothic"/>
              </a:rPr>
              <a:t>Spell it with me.</a:t>
            </a:r>
          </a:p>
        </p:txBody>
      </p:sp>
      <p:sp>
        <p:nvSpPr>
          <p:cNvPr id="11" name="TextBox 10"/>
          <p:cNvSpPr txBox="1"/>
          <p:nvPr/>
        </p:nvSpPr>
        <p:spPr>
          <a:xfrm>
            <a:off x="8487263" y="5272020"/>
            <a:ext cx="3386595" cy="830997"/>
          </a:xfrm>
          <a:prstGeom prst="rect">
            <a:avLst/>
          </a:prstGeom>
          <a:noFill/>
        </p:spPr>
        <p:txBody>
          <a:bodyPr wrap="square" rtlCol="0">
            <a:spAutoFit/>
          </a:bodyPr>
          <a:lstStyle/>
          <a:p>
            <a:r>
              <a:rPr lang="en-US" sz="1600" b="1" dirty="0" smtClean="0">
                <a:solidFill>
                  <a:schemeClr val="bg1">
                    <a:lumMod val="85000"/>
                  </a:schemeClr>
                </a:solidFill>
                <a:latin typeface="Century Gothic"/>
                <a:cs typeface="Century Gothic"/>
              </a:rPr>
              <a:t>Write</a:t>
            </a:r>
            <a:r>
              <a:rPr lang="en-US" sz="1600" dirty="0" smtClean="0">
                <a:solidFill>
                  <a:schemeClr val="bg1">
                    <a:lumMod val="85000"/>
                  </a:schemeClr>
                </a:solidFill>
                <a:latin typeface="Century Gothic"/>
                <a:cs typeface="Century Gothic"/>
              </a:rPr>
              <a:t>: </a:t>
            </a:r>
          </a:p>
          <a:p>
            <a:r>
              <a:rPr lang="en-US" sz="1600" dirty="0" smtClean="0">
                <a:solidFill>
                  <a:schemeClr val="bg1">
                    <a:lumMod val="85000"/>
                  </a:schemeClr>
                </a:solidFill>
                <a:latin typeface="Century Gothic"/>
                <a:cs typeface="Century Gothic"/>
              </a:rPr>
              <a:t>Let’s write the word in the air as we say each letter: h-e-r-e..</a:t>
            </a:r>
            <a:endParaRPr lang="en-US" sz="1600" dirty="0">
              <a:solidFill>
                <a:schemeClr val="bg1">
                  <a:lumMod val="85000"/>
                </a:schemeClr>
              </a:solidFill>
              <a:latin typeface="Century Gothic"/>
              <a:cs typeface="Century Gothic"/>
            </a:endParaRPr>
          </a:p>
        </p:txBody>
      </p:sp>
    </p:spTree>
    <p:extLst>
      <p:ext uri="{BB962C8B-B14F-4D97-AF65-F5344CB8AC3E}">
        <p14:creationId xmlns:p14="http://schemas.microsoft.com/office/powerpoint/2010/main" val="4099066664"/>
      </p:ext>
    </p:extLst>
  </p:cSld>
  <p:clrMapOvr>
    <a:masterClrMapping/>
  </p:clrMapOvr>
  <p:timing>
    <p:tnLst>
      <p:par>
        <p:cTn xmlns:p14="http://schemas.microsoft.com/office/powerpoint/2010/mai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332869" y="44756"/>
            <a:ext cx="5807075" cy="3070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High-Frequency Words</a:t>
            </a:r>
            <a:endParaRPr lang="en-US" sz="2400" dirty="0">
              <a:latin typeface="Century Gothic"/>
              <a:cs typeface="Century Gothic"/>
            </a:endParaRPr>
          </a:p>
        </p:txBody>
      </p:sp>
      <p:sp>
        <p:nvSpPr>
          <p:cNvPr id="3" name="Rectangle 2"/>
          <p:cNvSpPr/>
          <p:nvPr/>
        </p:nvSpPr>
        <p:spPr>
          <a:xfrm>
            <a:off x="148967" y="2033588"/>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like</a:t>
            </a:r>
            <a:endParaRPr lang="en-US" sz="8800" dirty="0">
              <a:latin typeface="Century Gothic"/>
              <a:cs typeface="Century Gothic"/>
            </a:endParaRPr>
          </a:p>
        </p:txBody>
      </p:sp>
      <p:sp>
        <p:nvSpPr>
          <p:cNvPr id="4" name="Rectangle 3"/>
          <p:cNvSpPr/>
          <p:nvPr/>
        </p:nvSpPr>
        <p:spPr>
          <a:xfrm>
            <a:off x="148967" y="451242"/>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I</a:t>
            </a:r>
            <a:endParaRPr lang="en-US" sz="8800" dirty="0">
              <a:latin typeface="Century Gothic"/>
              <a:cs typeface="Century Gothic"/>
            </a:endParaRPr>
          </a:p>
        </p:txBody>
      </p:sp>
      <p:sp>
        <p:nvSpPr>
          <p:cNvPr id="13" name="Rectangle 12"/>
          <p:cNvSpPr/>
          <p:nvPr/>
        </p:nvSpPr>
        <p:spPr>
          <a:xfrm>
            <a:off x="148965" y="3615934"/>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do</a:t>
            </a:r>
            <a:endParaRPr lang="en-US" sz="8800" dirty="0">
              <a:latin typeface="Century Gothic"/>
              <a:cs typeface="Century Gothic"/>
            </a:endParaRPr>
          </a:p>
        </p:txBody>
      </p:sp>
      <p:sp>
        <p:nvSpPr>
          <p:cNvPr id="12" name="Rectangle 11"/>
          <p:cNvSpPr/>
          <p:nvPr/>
        </p:nvSpPr>
        <p:spPr>
          <a:xfrm>
            <a:off x="146693" y="5233068"/>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to</a:t>
            </a:r>
            <a:endParaRPr lang="en-US" sz="8800" dirty="0">
              <a:latin typeface="Century Gothic"/>
              <a:cs typeface="Century Gothic"/>
            </a:endParaRPr>
          </a:p>
        </p:txBody>
      </p:sp>
      <p:sp>
        <p:nvSpPr>
          <p:cNvPr id="14" name="Rectangle 13"/>
          <p:cNvSpPr/>
          <p:nvPr/>
        </p:nvSpPr>
        <p:spPr>
          <a:xfrm>
            <a:off x="4083627" y="453856"/>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you</a:t>
            </a:r>
            <a:endParaRPr lang="en-US" sz="8800" dirty="0">
              <a:latin typeface="Century Gothic"/>
              <a:cs typeface="Century Gothic"/>
            </a:endParaRPr>
          </a:p>
        </p:txBody>
      </p:sp>
      <p:sp>
        <p:nvSpPr>
          <p:cNvPr id="9" name="Rectangle 8"/>
          <p:cNvSpPr/>
          <p:nvPr/>
        </p:nvSpPr>
        <p:spPr>
          <a:xfrm>
            <a:off x="4089215" y="2025673"/>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he</a:t>
            </a:r>
            <a:endParaRPr lang="en-US" sz="8800" dirty="0">
              <a:latin typeface="Century Gothic"/>
              <a:cs typeface="Century Gothic"/>
            </a:endParaRPr>
          </a:p>
        </p:txBody>
      </p:sp>
      <p:sp>
        <p:nvSpPr>
          <p:cNvPr id="10" name="Rectangle 9"/>
          <p:cNvSpPr/>
          <p:nvPr/>
        </p:nvSpPr>
        <p:spPr>
          <a:xfrm>
            <a:off x="4081353" y="3609676"/>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can</a:t>
            </a:r>
            <a:endParaRPr lang="en-US" sz="8800" dirty="0">
              <a:latin typeface="Century Gothic"/>
              <a:cs typeface="Century Gothic"/>
            </a:endParaRPr>
          </a:p>
        </p:txBody>
      </p:sp>
      <p:sp>
        <p:nvSpPr>
          <p:cNvPr id="11" name="Rectangle 10"/>
          <p:cNvSpPr/>
          <p:nvPr/>
        </p:nvSpPr>
        <p:spPr>
          <a:xfrm>
            <a:off x="4086809" y="5200935"/>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go</a:t>
            </a:r>
            <a:endParaRPr lang="en-US" sz="8800" dirty="0">
              <a:latin typeface="Century Gothic"/>
              <a:cs typeface="Century Gothic"/>
            </a:endParaRPr>
          </a:p>
        </p:txBody>
      </p:sp>
      <p:sp>
        <p:nvSpPr>
          <p:cNvPr id="15" name="Rectangle 14"/>
          <p:cNvSpPr/>
          <p:nvPr/>
        </p:nvSpPr>
        <p:spPr>
          <a:xfrm>
            <a:off x="8051552" y="433281"/>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a</a:t>
            </a:r>
            <a:endParaRPr lang="en-US" sz="8800" dirty="0">
              <a:latin typeface="Century Gothic"/>
              <a:cs typeface="Century Gothic"/>
            </a:endParaRPr>
          </a:p>
        </p:txBody>
      </p:sp>
      <p:sp>
        <p:nvSpPr>
          <p:cNvPr id="16" name="Rectangle 15"/>
          <p:cNvSpPr/>
          <p:nvPr/>
        </p:nvSpPr>
        <p:spPr>
          <a:xfrm>
            <a:off x="8057005" y="2020753"/>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has</a:t>
            </a:r>
            <a:endParaRPr lang="en-US" sz="8800" dirty="0">
              <a:latin typeface="Century Gothic"/>
              <a:cs typeface="Century Gothic"/>
            </a:endParaRPr>
          </a:p>
        </p:txBody>
      </p:sp>
      <p:sp>
        <p:nvSpPr>
          <p:cNvPr id="17" name="Rectangle 16"/>
          <p:cNvSpPr/>
          <p:nvPr/>
        </p:nvSpPr>
        <p:spPr>
          <a:xfrm>
            <a:off x="8051552" y="3608225"/>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this</a:t>
            </a:r>
            <a:endParaRPr lang="en-US" sz="8800" dirty="0">
              <a:latin typeface="Century Gothic"/>
              <a:cs typeface="Century Gothic"/>
            </a:endParaRPr>
          </a:p>
        </p:txBody>
      </p:sp>
      <p:sp>
        <p:nvSpPr>
          <p:cNvPr id="18" name="Rectangle 17"/>
          <p:cNvSpPr/>
          <p:nvPr/>
        </p:nvSpPr>
        <p:spPr>
          <a:xfrm>
            <a:off x="8051552" y="5195697"/>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is</a:t>
            </a:r>
            <a:endParaRPr lang="en-US" sz="8800" dirty="0">
              <a:latin typeface="Century Gothic"/>
              <a:cs typeface="Century Gothic"/>
            </a:endParaRPr>
          </a:p>
        </p:txBody>
      </p:sp>
    </p:spTree>
    <p:extLst>
      <p:ext uri="{BB962C8B-B14F-4D97-AF65-F5344CB8AC3E}">
        <p14:creationId xmlns:p14="http://schemas.microsoft.com/office/powerpoint/2010/main" val="2704900813"/>
      </p:ext>
    </p:extLst>
  </p:cSld>
  <p:clrMapOvr>
    <a:masterClrMapping/>
  </p:clrMapOvr>
  <p:timing>
    <p:tnLst>
      <p:par>
        <p:cTn xmlns:p14="http://schemas.microsoft.com/office/powerpoint/2010/mai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332869" y="44756"/>
            <a:ext cx="5807075" cy="3070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High-Frequency Words</a:t>
            </a:r>
            <a:endParaRPr lang="en-US" sz="2400" dirty="0">
              <a:latin typeface="Century Gothic"/>
              <a:cs typeface="Century Gothic"/>
            </a:endParaRPr>
          </a:p>
        </p:txBody>
      </p:sp>
      <p:sp>
        <p:nvSpPr>
          <p:cNvPr id="3" name="Rectangle 2"/>
          <p:cNvSpPr/>
          <p:nvPr/>
        </p:nvSpPr>
        <p:spPr>
          <a:xfrm>
            <a:off x="148967" y="2033588"/>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look</a:t>
            </a:r>
            <a:endParaRPr lang="en-US" sz="8800" dirty="0">
              <a:latin typeface="Century Gothic"/>
              <a:cs typeface="Century Gothic"/>
            </a:endParaRPr>
          </a:p>
        </p:txBody>
      </p:sp>
      <p:sp>
        <p:nvSpPr>
          <p:cNvPr id="4" name="Rectangle 3"/>
          <p:cNvSpPr/>
          <p:nvPr/>
        </p:nvSpPr>
        <p:spPr>
          <a:xfrm>
            <a:off x="148967" y="451242"/>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my</a:t>
            </a:r>
            <a:endParaRPr lang="en-US" sz="8800" dirty="0">
              <a:latin typeface="Century Gothic"/>
              <a:cs typeface="Century Gothic"/>
            </a:endParaRPr>
          </a:p>
        </p:txBody>
      </p:sp>
      <p:sp>
        <p:nvSpPr>
          <p:cNvPr id="13" name="Rectangle 12"/>
          <p:cNvSpPr/>
          <p:nvPr/>
        </p:nvSpPr>
        <p:spPr>
          <a:xfrm>
            <a:off x="148965" y="3615934"/>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little</a:t>
            </a:r>
            <a:endParaRPr lang="en-US" sz="8800" dirty="0">
              <a:latin typeface="Century Gothic"/>
              <a:cs typeface="Century Gothic"/>
            </a:endParaRPr>
          </a:p>
        </p:txBody>
      </p:sp>
      <p:sp>
        <p:nvSpPr>
          <p:cNvPr id="12" name="Rectangle 11"/>
          <p:cNvSpPr/>
          <p:nvPr/>
        </p:nvSpPr>
        <p:spPr>
          <a:xfrm>
            <a:off x="146693" y="5233068"/>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a:latin typeface="Century Gothic"/>
              <a:cs typeface="Century Gothic"/>
            </a:endParaRPr>
          </a:p>
        </p:txBody>
      </p:sp>
      <p:sp>
        <p:nvSpPr>
          <p:cNvPr id="14" name="Rectangle 13"/>
          <p:cNvSpPr/>
          <p:nvPr/>
        </p:nvSpPr>
        <p:spPr>
          <a:xfrm>
            <a:off x="4083627" y="453856"/>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a:latin typeface="Century Gothic"/>
              <a:cs typeface="Century Gothic"/>
            </a:endParaRPr>
          </a:p>
        </p:txBody>
      </p:sp>
      <p:sp>
        <p:nvSpPr>
          <p:cNvPr id="9" name="Rectangle 8"/>
          <p:cNvSpPr/>
          <p:nvPr/>
        </p:nvSpPr>
        <p:spPr>
          <a:xfrm>
            <a:off x="4089215" y="2025673"/>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a:latin typeface="Century Gothic"/>
              <a:cs typeface="Century Gothic"/>
            </a:endParaRPr>
          </a:p>
        </p:txBody>
      </p:sp>
      <p:sp>
        <p:nvSpPr>
          <p:cNvPr id="10" name="Rectangle 9"/>
          <p:cNvSpPr/>
          <p:nvPr/>
        </p:nvSpPr>
        <p:spPr>
          <a:xfrm>
            <a:off x="4081353" y="3609676"/>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a:latin typeface="Century Gothic"/>
              <a:cs typeface="Century Gothic"/>
            </a:endParaRPr>
          </a:p>
        </p:txBody>
      </p:sp>
      <p:sp>
        <p:nvSpPr>
          <p:cNvPr id="11" name="Rectangle 10"/>
          <p:cNvSpPr/>
          <p:nvPr/>
        </p:nvSpPr>
        <p:spPr>
          <a:xfrm>
            <a:off x="4086809" y="5200935"/>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a:latin typeface="Century Gothic"/>
              <a:cs typeface="Century Gothic"/>
            </a:endParaRPr>
          </a:p>
        </p:txBody>
      </p:sp>
      <p:sp>
        <p:nvSpPr>
          <p:cNvPr id="15" name="Rectangle 14"/>
          <p:cNvSpPr/>
          <p:nvPr/>
        </p:nvSpPr>
        <p:spPr>
          <a:xfrm>
            <a:off x="8051552" y="433281"/>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a:latin typeface="Century Gothic"/>
              <a:cs typeface="Century Gothic"/>
            </a:endParaRPr>
          </a:p>
        </p:txBody>
      </p:sp>
      <p:sp>
        <p:nvSpPr>
          <p:cNvPr id="16" name="Rectangle 15"/>
          <p:cNvSpPr/>
          <p:nvPr/>
        </p:nvSpPr>
        <p:spPr>
          <a:xfrm>
            <a:off x="8057005" y="2020753"/>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a:latin typeface="Century Gothic"/>
              <a:cs typeface="Century Gothic"/>
            </a:endParaRPr>
          </a:p>
        </p:txBody>
      </p:sp>
      <p:sp>
        <p:nvSpPr>
          <p:cNvPr id="17" name="Rectangle 16"/>
          <p:cNvSpPr/>
          <p:nvPr/>
        </p:nvSpPr>
        <p:spPr>
          <a:xfrm>
            <a:off x="8051552" y="3608225"/>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a:latin typeface="Century Gothic"/>
              <a:cs typeface="Century Gothic"/>
            </a:endParaRPr>
          </a:p>
        </p:txBody>
      </p:sp>
      <p:sp>
        <p:nvSpPr>
          <p:cNvPr id="18" name="Rectangle 17"/>
          <p:cNvSpPr/>
          <p:nvPr/>
        </p:nvSpPr>
        <p:spPr>
          <a:xfrm>
            <a:off x="8051552" y="5195697"/>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a:latin typeface="Century Gothic"/>
              <a:cs typeface="Century Gothic"/>
            </a:endParaRPr>
          </a:p>
        </p:txBody>
      </p:sp>
    </p:spTree>
    <p:extLst>
      <p:ext uri="{BB962C8B-B14F-4D97-AF65-F5344CB8AC3E}">
        <p14:creationId xmlns:p14="http://schemas.microsoft.com/office/powerpoint/2010/main" val="1017820031"/>
      </p:ext>
    </p:extLst>
  </p:cSld>
  <p:clrMapOvr>
    <a:masterClrMapping/>
  </p:clrMapOvr>
  <p:timing>
    <p:tnLst>
      <p:par>
        <p:cTn xmlns:p14="http://schemas.microsoft.com/office/powerpoint/2010/mai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64840" y="118964"/>
            <a:ext cx="5807075" cy="52351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Listening Comprehension</a:t>
            </a:r>
          </a:p>
        </p:txBody>
      </p:sp>
      <p:sp>
        <p:nvSpPr>
          <p:cNvPr id="7" name="Rectangle 6"/>
          <p:cNvSpPr/>
          <p:nvPr/>
        </p:nvSpPr>
        <p:spPr>
          <a:xfrm>
            <a:off x="4160593" y="1136083"/>
            <a:ext cx="3116180" cy="5388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latin typeface="Century Gothic" panose="020B0502020202020204" pitchFamily="34" charset="0"/>
              </a:rPr>
              <a:t>Jack and the Beanstalk</a:t>
            </a:r>
            <a:endParaRPr lang="en-US" sz="2000" b="1" dirty="0">
              <a:latin typeface="Century Gothic" panose="020B0502020202020204" pitchFamily="34" charset="0"/>
            </a:endParaRPr>
          </a:p>
        </p:txBody>
      </p:sp>
      <p:pic>
        <p:nvPicPr>
          <p:cNvPr id="3" name="Picture 2"/>
          <p:cNvPicPr>
            <a:picLocks noChangeAspect="1"/>
          </p:cNvPicPr>
          <p:nvPr/>
        </p:nvPicPr>
        <p:blipFill>
          <a:blip r:embed="rId2"/>
          <a:stretch>
            <a:fillRect/>
          </a:stretch>
        </p:blipFill>
        <p:spPr>
          <a:xfrm>
            <a:off x="1296366" y="764154"/>
            <a:ext cx="9344025" cy="5972175"/>
          </a:xfrm>
          <a:prstGeom prst="rect">
            <a:avLst/>
          </a:prstGeom>
        </p:spPr>
      </p:pic>
      <p:sp>
        <p:nvSpPr>
          <p:cNvPr id="4" name="Rectangle 3"/>
          <p:cNvSpPr/>
          <p:nvPr/>
        </p:nvSpPr>
        <p:spPr>
          <a:xfrm>
            <a:off x="9444789" y="380723"/>
            <a:ext cx="2574758" cy="16526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latin typeface="Century Gothic" panose="020B0502020202020204" pitchFamily="34" charset="0"/>
              </a:rPr>
              <a:t>Do you think it rains a lot in a rain forest?</a:t>
            </a:r>
          </a:p>
          <a:p>
            <a:pPr algn="ctr"/>
            <a:endParaRPr lang="en-US" sz="1600" dirty="0">
              <a:latin typeface="Century Gothic" panose="020B0502020202020204" pitchFamily="34" charset="0"/>
            </a:endParaRPr>
          </a:p>
          <a:p>
            <a:pPr algn="ctr"/>
            <a:r>
              <a:rPr lang="en-US" sz="1600" dirty="0" smtClean="0">
                <a:latin typeface="Century Gothic" panose="020B0502020202020204" pitchFamily="34" charset="0"/>
              </a:rPr>
              <a:t>What animals might you see there?</a:t>
            </a:r>
            <a:endParaRPr lang="en-US" sz="1600" dirty="0">
              <a:latin typeface="Century Gothic" panose="020B0502020202020204" pitchFamily="34" charset="0"/>
            </a:endParaRPr>
          </a:p>
        </p:txBody>
      </p:sp>
      <p:sp>
        <p:nvSpPr>
          <p:cNvPr id="5" name="Rectangle 4"/>
          <p:cNvSpPr/>
          <p:nvPr/>
        </p:nvSpPr>
        <p:spPr>
          <a:xfrm>
            <a:off x="541421" y="5859379"/>
            <a:ext cx="3619172" cy="7459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latin typeface="Century Gothic" panose="020B0502020202020204" pitchFamily="34" charset="0"/>
              </a:rPr>
              <a:t>Remember rhyming words are words that have the same ending sounds, such as sky and dry.</a:t>
            </a:r>
            <a:endParaRPr lang="en-US" sz="1600" dirty="0">
              <a:latin typeface="Century Gothic" panose="020B0502020202020204" pitchFamily="34" charset="0"/>
            </a:endParaRPr>
          </a:p>
        </p:txBody>
      </p:sp>
    </p:spTree>
    <p:extLst>
      <p:ext uri="{BB962C8B-B14F-4D97-AF65-F5344CB8AC3E}">
        <p14:creationId xmlns:p14="http://schemas.microsoft.com/office/powerpoint/2010/main" val="723172719"/>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64840" y="118964"/>
            <a:ext cx="5807075" cy="52351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Respond</a:t>
            </a:r>
          </a:p>
        </p:txBody>
      </p:sp>
      <p:sp>
        <p:nvSpPr>
          <p:cNvPr id="7" name="Rectangle 6"/>
          <p:cNvSpPr/>
          <p:nvPr/>
        </p:nvSpPr>
        <p:spPr>
          <a:xfrm>
            <a:off x="4160593" y="1136083"/>
            <a:ext cx="3116180" cy="5388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latin typeface="Century Gothic" panose="020B0502020202020204" pitchFamily="34" charset="0"/>
              </a:rPr>
              <a:t>Jack and the Beanstalk</a:t>
            </a:r>
            <a:endParaRPr lang="en-US" sz="2000" b="1" dirty="0">
              <a:latin typeface="Century Gothic" panose="020B0502020202020204" pitchFamily="34" charset="0"/>
            </a:endParaRPr>
          </a:p>
        </p:txBody>
      </p:sp>
      <p:pic>
        <p:nvPicPr>
          <p:cNvPr id="3" name="Picture 2"/>
          <p:cNvPicPr>
            <a:picLocks noChangeAspect="1"/>
          </p:cNvPicPr>
          <p:nvPr/>
        </p:nvPicPr>
        <p:blipFill>
          <a:blip r:embed="rId2"/>
          <a:stretch>
            <a:fillRect/>
          </a:stretch>
        </p:blipFill>
        <p:spPr>
          <a:xfrm>
            <a:off x="1296366" y="764154"/>
            <a:ext cx="9344025" cy="5972175"/>
          </a:xfrm>
          <a:prstGeom prst="rect">
            <a:avLst/>
          </a:prstGeom>
        </p:spPr>
      </p:pic>
      <p:sp>
        <p:nvSpPr>
          <p:cNvPr id="4" name="Rectangle 3"/>
          <p:cNvSpPr/>
          <p:nvPr/>
        </p:nvSpPr>
        <p:spPr>
          <a:xfrm>
            <a:off x="9444789" y="380723"/>
            <a:ext cx="2574758" cy="7553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latin typeface="Century Gothic" panose="020B0502020202020204" pitchFamily="34" charset="0"/>
              </a:rPr>
              <a:t>How is this rhyme different from a story?</a:t>
            </a:r>
            <a:endParaRPr lang="en-US" sz="1600" dirty="0">
              <a:latin typeface="Century Gothic" panose="020B0502020202020204" pitchFamily="34" charset="0"/>
            </a:endParaRPr>
          </a:p>
        </p:txBody>
      </p:sp>
      <p:sp>
        <p:nvSpPr>
          <p:cNvPr id="8" name="Rectangle 7"/>
          <p:cNvSpPr/>
          <p:nvPr/>
        </p:nvSpPr>
        <p:spPr>
          <a:xfrm>
            <a:off x="3705726" y="6184232"/>
            <a:ext cx="4331369" cy="4340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latin typeface="Century Gothic" panose="020B0502020202020204" pitchFamily="34" charset="0"/>
              </a:rPr>
              <a:t>Have students chorally chant the rhyme.</a:t>
            </a:r>
            <a:endParaRPr lang="en-US" sz="1600" dirty="0">
              <a:latin typeface="Century Gothic" panose="020B0502020202020204" pitchFamily="34" charset="0"/>
            </a:endParaRPr>
          </a:p>
        </p:txBody>
      </p:sp>
      <p:sp>
        <p:nvSpPr>
          <p:cNvPr id="9" name="Rectangle 8"/>
          <p:cNvSpPr/>
          <p:nvPr/>
        </p:nvSpPr>
        <p:spPr>
          <a:xfrm>
            <a:off x="9444789" y="1684799"/>
            <a:ext cx="2574758" cy="7553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latin typeface="Century Gothic" panose="020B0502020202020204" pitchFamily="34" charset="0"/>
              </a:rPr>
              <a:t>What words help children imagine that they can hear the rain?</a:t>
            </a:r>
            <a:endParaRPr lang="en-US" sz="1600" dirty="0">
              <a:latin typeface="Century Gothic" panose="020B0502020202020204" pitchFamily="34" charset="0"/>
            </a:endParaRPr>
          </a:p>
        </p:txBody>
      </p:sp>
      <p:sp>
        <p:nvSpPr>
          <p:cNvPr id="10" name="Rectangle 9"/>
          <p:cNvSpPr/>
          <p:nvPr/>
        </p:nvSpPr>
        <p:spPr>
          <a:xfrm>
            <a:off x="9444789" y="3156007"/>
            <a:ext cx="2574758" cy="7553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latin typeface="Century Gothic" panose="020B0502020202020204" pitchFamily="34" charset="0"/>
              </a:rPr>
              <a:t>Why is it nice and dry below the trees during the summer storm?</a:t>
            </a:r>
            <a:endParaRPr lang="en-US" sz="1600" dirty="0">
              <a:latin typeface="Century Gothic" panose="020B0502020202020204" pitchFamily="34" charset="0"/>
            </a:endParaRPr>
          </a:p>
        </p:txBody>
      </p:sp>
    </p:spTree>
    <p:extLst>
      <p:ext uri="{BB962C8B-B14F-4D97-AF65-F5344CB8AC3E}">
        <p14:creationId xmlns:p14="http://schemas.microsoft.com/office/powerpoint/2010/main" val="916605390"/>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3780" y="94079"/>
            <a:ext cx="5807075" cy="6271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Shared Writing</a:t>
            </a:r>
          </a:p>
        </p:txBody>
      </p:sp>
      <p:sp>
        <p:nvSpPr>
          <p:cNvPr id="3" name="Rectangle 2"/>
          <p:cNvSpPr/>
          <p:nvPr/>
        </p:nvSpPr>
        <p:spPr>
          <a:xfrm>
            <a:off x="868052" y="1492448"/>
            <a:ext cx="4924067" cy="52199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30000"/>
              </a:lnSpc>
            </a:pPr>
            <a:endParaRPr lang="en-US" sz="2800" dirty="0">
              <a:latin typeface="Century Gothic"/>
              <a:cs typeface="Century Gothic"/>
            </a:endParaRPr>
          </a:p>
        </p:txBody>
      </p:sp>
      <p:sp>
        <p:nvSpPr>
          <p:cNvPr id="5" name="Rectangle 4"/>
          <p:cNvSpPr/>
          <p:nvPr/>
        </p:nvSpPr>
        <p:spPr>
          <a:xfrm>
            <a:off x="6140756" y="1492448"/>
            <a:ext cx="4924067" cy="52199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30000"/>
              </a:lnSpc>
            </a:pPr>
            <a:endParaRPr lang="en-US" sz="2800" dirty="0" smtClean="0">
              <a:latin typeface="Century Gothic"/>
              <a:cs typeface="Century Gothic"/>
            </a:endParaRPr>
          </a:p>
          <a:p>
            <a:pPr>
              <a:lnSpc>
                <a:spcPct val="130000"/>
              </a:lnSpc>
            </a:pPr>
            <a:r>
              <a:rPr lang="en-US" sz="2800" dirty="0" smtClean="0">
                <a:latin typeface="Century Gothic"/>
                <a:cs typeface="Century Gothic"/>
              </a:rPr>
              <a:t>In “Rain Forest,” the ___________ is ___________.  The ________</a:t>
            </a:r>
          </a:p>
          <a:p>
            <a:pPr>
              <a:lnSpc>
                <a:spcPct val="130000"/>
              </a:lnSpc>
            </a:pPr>
            <a:r>
              <a:rPr lang="en-US" sz="2800" dirty="0" smtClean="0">
                <a:latin typeface="Century Gothic"/>
                <a:cs typeface="Century Gothic"/>
              </a:rPr>
              <a:t>______are ________________.</a:t>
            </a:r>
          </a:p>
          <a:p>
            <a:pPr>
              <a:lnSpc>
                <a:spcPct val="130000"/>
              </a:lnSpc>
            </a:pPr>
            <a:r>
              <a:rPr lang="en-US" sz="2800" dirty="0" smtClean="0">
                <a:latin typeface="Century Gothic"/>
                <a:cs typeface="Century Gothic"/>
              </a:rPr>
              <a:t>The _____________ is _______</a:t>
            </a:r>
          </a:p>
          <a:p>
            <a:pPr>
              <a:lnSpc>
                <a:spcPct val="130000"/>
              </a:lnSpc>
            </a:pPr>
            <a:r>
              <a:rPr lang="en-US" sz="2800" dirty="0" smtClean="0">
                <a:latin typeface="Century Gothic"/>
                <a:cs typeface="Century Gothic"/>
              </a:rPr>
              <a:t>____________. The _________</a:t>
            </a:r>
          </a:p>
          <a:p>
            <a:pPr>
              <a:lnSpc>
                <a:spcPct val="130000"/>
              </a:lnSpc>
            </a:pPr>
            <a:r>
              <a:rPr lang="en-US" sz="2800" dirty="0" smtClean="0">
                <a:latin typeface="Century Gothic"/>
                <a:cs typeface="Century Gothic"/>
              </a:rPr>
              <a:t>are ____________________.</a:t>
            </a:r>
          </a:p>
          <a:p>
            <a:pPr>
              <a:lnSpc>
                <a:spcPct val="130000"/>
              </a:lnSpc>
            </a:pPr>
            <a:endParaRPr lang="en-US" sz="2800" dirty="0">
              <a:latin typeface="Century Gothic"/>
              <a:cs typeface="Century Gothic"/>
            </a:endParaRPr>
          </a:p>
          <a:p>
            <a:pPr>
              <a:lnSpc>
                <a:spcPct val="130000"/>
              </a:lnSpc>
            </a:pPr>
            <a:endParaRPr lang="en-US" sz="2800" dirty="0" smtClean="0">
              <a:latin typeface="Century Gothic"/>
              <a:cs typeface="Century Gothic"/>
            </a:endParaRPr>
          </a:p>
          <a:p>
            <a:pPr>
              <a:lnSpc>
                <a:spcPct val="130000"/>
              </a:lnSpc>
            </a:pPr>
            <a:endParaRPr lang="en-US" sz="2800" dirty="0">
              <a:latin typeface="Century Gothic"/>
              <a:cs typeface="Century Gothic"/>
            </a:endParaRPr>
          </a:p>
        </p:txBody>
      </p:sp>
      <p:sp>
        <p:nvSpPr>
          <p:cNvPr id="6" name="Rounded Rectangle 5"/>
          <p:cNvSpPr/>
          <p:nvPr/>
        </p:nvSpPr>
        <p:spPr>
          <a:xfrm>
            <a:off x="10369276" y="420712"/>
            <a:ext cx="1629241" cy="9821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latin typeface="Century Gothic"/>
                <a:cs typeface="Century Gothic"/>
              </a:rPr>
              <a:t>Write the sentences and reread them together.</a:t>
            </a:r>
            <a:endParaRPr lang="en-US" sz="1200" dirty="0">
              <a:latin typeface="Century Gothic"/>
              <a:cs typeface="Century Gothic"/>
            </a:endParaRPr>
          </a:p>
        </p:txBody>
      </p:sp>
      <p:sp>
        <p:nvSpPr>
          <p:cNvPr id="13" name="Rectangle 12"/>
          <p:cNvSpPr/>
          <p:nvPr/>
        </p:nvSpPr>
        <p:spPr>
          <a:xfrm>
            <a:off x="1027043" y="1579217"/>
            <a:ext cx="4693479" cy="4638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latin typeface="Century Gothic"/>
                <a:cs typeface="Century Gothic"/>
              </a:rPr>
              <a:t>Describe the rain forest in the poem “Rain Forest”</a:t>
            </a:r>
            <a:endParaRPr lang="en-US" sz="1400" dirty="0">
              <a:latin typeface="Century Gothic"/>
              <a:cs typeface="Century Gothic"/>
            </a:endParaRPr>
          </a:p>
        </p:txBody>
      </p:sp>
      <p:sp>
        <p:nvSpPr>
          <p:cNvPr id="7" name="TextBox 6"/>
          <p:cNvSpPr txBox="1"/>
          <p:nvPr/>
        </p:nvSpPr>
        <p:spPr>
          <a:xfrm>
            <a:off x="1027043" y="2129812"/>
            <a:ext cx="4601585" cy="3888372"/>
          </a:xfrm>
          <a:prstGeom prst="rect">
            <a:avLst/>
          </a:prstGeom>
          <a:noFill/>
        </p:spPr>
        <p:txBody>
          <a:bodyPr wrap="square" rtlCol="0">
            <a:spAutoFit/>
          </a:bodyPr>
          <a:lstStyle/>
          <a:p>
            <a:pPr marL="514350" indent="-514350">
              <a:lnSpc>
                <a:spcPct val="150000"/>
              </a:lnSpc>
              <a:buAutoNum type="arabicPeriod"/>
            </a:pPr>
            <a:r>
              <a:rPr lang="en-US" sz="2800" dirty="0" smtClean="0">
                <a:latin typeface="Century Gothic" panose="020B0502020202020204" pitchFamily="34" charset="0"/>
              </a:rPr>
              <a:t>_____________________</a:t>
            </a:r>
          </a:p>
          <a:p>
            <a:pPr marL="514350" indent="-514350">
              <a:lnSpc>
                <a:spcPct val="150000"/>
              </a:lnSpc>
              <a:buAutoNum type="arabicPeriod"/>
            </a:pPr>
            <a:r>
              <a:rPr lang="en-US" sz="2800" dirty="0" smtClean="0">
                <a:latin typeface="Century Gothic" panose="020B0502020202020204" pitchFamily="34" charset="0"/>
              </a:rPr>
              <a:t>_____________________</a:t>
            </a:r>
          </a:p>
          <a:p>
            <a:pPr marL="514350" indent="-514350">
              <a:lnSpc>
                <a:spcPct val="150000"/>
              </a:lnSpc>
              <a:buAutoNum type="arabicPeriod"/>
            </a:pPr>
            <a:r>
              <a:rPr lang="en-US" sz="2800" dirty="0" smtClean="0">
                <a:latin typeface="Century Gothic" panose="020B0502020202020204" pitchFamily="34" charset="0"/>
              </a:rPr>
              <a:t>_____________________</a:t>
            </a:r>
          </a:p>
          <a:p>
            <a:pPr marL="514350" indent="-514350">
              <a:lnSpc>
                <a:spcPct val="150000"/>
              </a:lnSpc>
              <a:buAutoNum type="arabicPeriod"/>
            </a:pPr>
            <a:r>
              <a:rPr lang="en-US" sz="2800" dirty="0" smtClean="0">
                <a:latin typeface="Century Gothic" panose="020B0502020202020204" pitchFamily="34" charset="0"/>
              </a:rPr>
              <a:t>_____________________</a:t>
            </a:r>
          </a:p>
          <a:p>
            <a:pPr marL="514350" indent="-514350">
              <a:lnSpc>
                <a:spcPct val="150000"/>
              </a:lnSpc>
              <a:buAutoNum type="arabicPeriod"/>
            </a:pPr>
            <a:r>
              <a:rPr lang="en-US" sz="2800" dirty="0" smtClean="0">
                <a:latin typeface="Century Gothic" panose="020B0502020202020204" pitchFamily="34" charset="0"/>
              </a:rPr>
              <a:t>_____________________</a:t>
            </a:r>
          </a:p>
          <a:p>
            <a:pPr marL="514350" indent="-514350">
              <a:lnSpc>
                <a:spcPct val="150000"/>
              </a:lnSpc>
              <a:buAutoNum type="arabicPeriod"/>
            </a:pPr>
            <a:r>
              <a:rPr lang="en-US" sz="2800" dirty="0" smtClean="0">
                <a:latin typeface="Century Gothic" panose="020B0502020202020204" pitchFamily="34" charset="0"/>
              </a:rPr>
              <a:t>_____________________</a:t>
            </a:r>
          </a:p>
        </p:txBody>
      </p:sp>
    </p:spTree>
    <p:extLst>
      <p:ext uri="{BB962C8B-B14F-4D97-AF65-F5344CB8AC3E}">
        <p14:creationId xmlns:p14="http://schemas.microsoft.com/office/powerpoint/2010/main" val="2590540370"/>
      </p:ext>
    </p:extLst>
  </p:cSld>
  <p:clrMapOvr>
    <a:masterClrMapping/>
  </p:clrMapOvr>
  <p:timing>
    <p:tnLst>
      <p:par>
        <p:cTn xmlns:p14="http://schemas.microsoft.com/office/powerpoint/2010/mai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3151" y="1778002"/>
            <a:ext cx="7400925" cy="2554545"/>
          </a:xfrm>
          <a:prstGeom prst="rect">
            <a:avLst/>
          </a:prstGeom>
          <a:noFill/>
        </p:spPr>
        <p:txBody>
          <a:bodyPr wrap="square" rtlCol="0">
            <a:spAutoFit/>
          </a:bodyPr>
          <a:lstStyle/>
          <a:p>
            <a:pPr algn="ctr"/>
            <a:r>
              <a:rPr lang="en-US" sz="8000" dirty="0">
                <a:latin typeface="Century Gothic" panose="020B0502020202020204" pitchFamily="34" charset="0"/>
              </a:rPr>
              <a:t>Start Smart</a:t>
            </a:r>
          </a:p>
          <a:p>
            <a:pPr algn="ctr"/>
            <a:r>
              <a:rPr lang="en-US" sz="8000" dirty="0">
                <a:latin typeface="Century Gothic" panose="020B0502020202020204" pitchFamily="34" charset="0"/>
              </a:rPr>
              <a:t>Day </a:t>
            </a:r>
            <a:r>
              <a:rPr lang="en-US" sz="8000" dirty="0" smtClean="0">
                <a:latin typeface="Century Gothic" panose="020B0502020202020204" pitchFamily="34" charset="0"/>
              </a:rPr>
              <a:t>4 </a:t>
            </a:r>
            <a:endParaRPr lang="en-US" sz="8000" dirty="0">
              <a:latin typeface="Century Gothic" panose="020B0502020202020204" pitchFamily="34" charset="0"/>
            </a:endParaRPr>
          </a:p>
        </p:txBody>
      </p:sp>
    </p:spTree>
    <p:extLst>
      <p:ext uri="{BB962C8B-B14F-4D97-AF65-F5344CB8AC3E}">
        <p14:creationId xmlns:p14="http://schemas.microsoft.com/office/powerpoint/2010/main" val="4245490300"/>
      </p:ext>
    </p:extLst>
  </p:cSld>
  <p:clrMapOvr>
    <a:masterClrMapping/>
  </p:clrMapOvr>
  <p:timing>
    <p:tnLst>
      <p:par>
        <p:cTn xmlns:p14="http://schemas.microsoft.com/office/powerpoint/2010/mai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934" y="1405036"/>
            <a:ext cx="11214099" cy="39733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en-US" sz="5400" dirty="0">
                <a:latin typeface="Century Gothic"/>
                <a:cs typeface="Century Gothic"/>
              </a:rPr>
              <a:t>	</a:t>
            </a:r>
            <a:r>
              <a:rPr lang="en-US" sz="6000" dirty="0" smtClean="0">
                <a:latin typeface="Century Gothic"/>
                <a:cs typeface="Century Gothic"/>
              </a:rPr>
              <a:t>“Look at the frog,” I said.</a:t>
            </a:r>
            <a:endParaRPr lang="en-US" sz="6000" dirty="0">
              <a:latin typeface="Century Gothic"/>
              <a:cs typeface="Century Gothic"/>
            </a:endParaRPr>
          </a:p>
          <a:p>
            <a:pPr>
              <a:lnSpc>
                <a:spcPct val="150000"/>
              </a:lnSpc>
            </a:pPr>
            <a:r>
              <a:rPr lang="en-US" sz="6000" dirty="0">
                <a:latin typeface="Century Gothic"/>
                <a:cs typeface="Century Gothic"/>
              </a:rPr>
              <a:t>	</a:t>
            </a:r>
            <a:r>
              <a:rPr lang="en-US" sz="6000" dirty="0" smtClean="0">
                <a:latin typeface="Century Gothic"/>
                <a:cs typeface="Century Gothic"/>
              </a:rPr>
              <a:t>“It has red eyes!”</a:t>
            </a:r>
            <a:endParaRPr lang="en-US" sz="6000" dirty="0">
              <a:latin typeface="Century Gothic"/>
              <a:cs typeface="Century Gothic"/>
            </a:endParaRPr>
          </a:p>
          <a:p>
            <a:pPr>
              <a:lnSpc>
                <a:spcPct val="150000"/>
              </a:lnSpc>
            </a:pPr>
            <a:r>
              <a:rPr lang="en-US" sz="6000" dirty="0">
                <a:latin typeface="Century Gothic"/>
                <a:cs typeface="Century Gothic"/>
              </a:rPr>
              <a:t>	</a:t>
            </a:r>
            <a:r>
              <a:rPr lang="en-US" sz="6000" dirty="0" smtClean="0">
                <a:latin typeface="Century Gothic"/>
                <a:cs typeface="Century Gothic"/>
              </a:rPr>
              <a:t>“Is it a tree frog?”</a:t>
            </a:r>
            <a:endParaRPr lang="en-US" sz="6000" dirty="0">
              <a:latin typeface="Century Gothic"/>
              <a:cs typeface="Century Gothic"/>
            </a:endParaRPr>
          </a:p>
        </p:txBody>
      </p:sp>
      <p:sp>
        <p:nvSpPr>
          <p:cNvPr id="3" name="TextBox 2"/>
          <p:cNvSpPr txBox="1"/>
          <p:nvPr/>
        </p:nvSpPr>
        <p:spPr>
          <a:xfrm>
            <a:off x="774700" y="5638801"/>
            <a:ext cx="10910333" cy="1015663"/>
          </a:xfrm>
          <a:prstGeom prst="rect">
            <a:avLst/>
          </a:prstGeom>
          <a:noFill/>
        </p:spPr>
        <p:txBody>
          <a:bodyPr wrap="square" rtlCol="0">
            <a:spAutoFit/>
          </a:bodyPr>
          <a:lstStyle/>
          <a:p>
            <a:pPr algn="ctr"/>
            <a:r>
              <a:rPr lang="en-US" sz="1400" dirty="0" smtClean="0">
                <a:solidFill>
                  <a:schemeClr val="bg1">
                    <a:lumMod val="85000"/>
                  </a:schemeClr>
                </a:solidFill>
                <a:latin typeface="Century Gothic"/>
                <a:cs typeface="Century Gothic"/>
              </a:rPr>
              <a:t>Remember that a  sentence begins with a capital letter and ends with a punctuation mark.</a:t>
            </a:r>
          </a:p>
          <a:p>
            <a:pPr algn="ctr"/>
            <a:endParaRPr lang="en-US" sz="1400" dirty="0">
              <a:solidFill>
                <a:schemeClr val="bg1">
                  <a:lumMod val="85000"/>
                </a:schemeClr>
              </a:solidFill>
              <a:latin typeface="Century Gothic"/>
              <a:cs typeface="Century Gothic"/>
            </a:endParaRPr>
          </a:p>
          <a:p>
            <a:pPr algn="ctr"/>
            <a:r>
              <a:rPr lang="en-US" sz="1600" dirty="0" smtClean="0">
                <a:solidFill>
                  <a:srgbClr val="FF0000"/>
                </a:solidFill>
                <a:latin typeface="Century Gothic"/>
                <a:cs typeface="Century Gothic"/>
              </a:rPr>
              <a:t>Have partners ask about frogs. Where might you see frogs and what do frogs look like? </a:t>
            </a:r>
          </a:p>
          <a:p>
            <a:pPr algn="ctr"/>
            <a:r>
              <a:rPr lang="en-US" sz="1600" dirty="0" smtClean="0">
                <a:solidFill>
                  <a:srgbClr val="FF0000"/>
                </a:solidFill>
                <a:latin typeface="Century Gothic"/>
                <a:cs typeface="Century Gothic"/>
              </a:rPr>
              <a:t>What do you think a tree frog is?</a:t>
            </a:r>
            <a:endParaRPr lang="en-US" sz="1600" dirty="0">
              <a:solidFill>
                <a:srgbClr val="FF0000"/>
              </a:solidFill>
              <a:latin typeface="Century Gothic"/>
              <a:cs typeface="Century Gothic"/>
            </a:endParaRPr>
          </a:p>
        </p:txBody>
      </p:sp>
      <p:sp>
        <p:nvSpPr>
          <p:cNvPr id="4" name="TextBox 3"/>
          <p:cNvSpPr txBox="1"/>
          <p:nvPr/>
        </p:nvSpPr>
        <p:spPr>
          <a:xfrm>
            <a:off x="2303126" y="350595"/>
            <a:ext cx="7549717" cy="461665"/>
          </a:xfrm>
          <a:prstGeom prst="rect">
            <a:avLst/>
          </a:prstGeom>
          <a:noFill/>
        </p:spPr>
        <p:txBody>
          <a:bodyPr wrap="square" rtlCol="0">
            <a:spAutoFit/>
          </a:bodyPr>
          <a:lstStyle/>
          <a:p>
            <a:pPr algn="ctr"/>
            <a:r>
              <a:rPr lang="en-US" sz="1200" dirty="0">
                <a:solidFill>
                  <a:schemeClr val="bg1">
                    <a:lumMod val="75000"/>
                  </a:schemeClr>
                </a:solidFill>
                <a:latin typeface="Century Gothic"/>
                <a:cs typeface="Century Gothic"/>
              </a:rPr>
              <a:t>Track the print as you read the Daily Warm-Up. </a:t>
            </a:r>
          </a:p>
          <a:p>
            <a:pPr algn="ctr"/>
            <a:r>
              <a:rPr lang="en-US" sz="1200" dirty="0" smtClean="0">
                <a:solidFill>
                  <a:schemeClr val="bg1">
                    <a:lumMod val="75000"/>
                  </a:schemeClr>
                </a:solidFill>
                <a:latin typeface="Century Gothic"/>
                <a:cs typeface="Century Gothic"/>
              </a:rPr>
              <a:t>Read sentences and invite children to chime in.</a:t>
            </a:r>
            <a:endParaRPr lang="en-US" sz="1200" dirty="0">
              <a:solidFill>
                <a:schemeClr val="bg1">
                  <a:lumMod val="75000"/>
                </a:schemeClr>
              </a:solidFill>
              <a:latin typeface="Century Gothic"/>
              <a:cs typeface="Century Gothic"/>
            </a:endParaRPr>
          </a:p>
        </p:txBody>
      </p:sp>
      <p:sp>
        <p:nvSpPr>
          <p:cNvPr id="5" name="Rectangle 4"/>
          <p:cNvSpPr/>
          <p:nvPr/>
        </p:nvSpPr>
        <p:spPr>
          <a:xfrm>
            <a:off x="9315116" y="350595"/>
            <a:ext cx="2501900" cy="79407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FF0000"/>
                </a:solidFill>
                <a:latin typeface="Century Gothic" panose="020B0502020202020204" pitchFamily="34" charset="0"/>
              </a:rPr>
              <a:t>Point to the first and last words in each sentence.</a:t>
            </a:r>
            <a:endParaRPr lang="en-US" sz="1600" dirty="0">
              <a:solidFill>
                <a:srgbClr val="FF0000"/>
              </a:solidFill>
              <a:latin typeface="Century Gothic" panose="020B0502020202020204" pitchFamily="34" charset="0"/>
            </a:endParaRPr>
          </a:p>
        </p:txBody>
      </p:sp>
      <p:sp>
        <p:nvSpPr>
          <p:cNvPr id="6" name="Rectangle 5"/>
          <p:cNvSpPr/>
          <p:nvPr/>
        </p:nvSpPr>
        <p:spPr>
          <a:xfrm>
            <a:off x="558131" y="201529"/>
            <a:ext cx="2501900" cy="10733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FF0000"/>
                </a:solidFill>
                <a:latin typeface="Century Gothic" panose="020B0502020202020204" pitchFamily="34" charset="0"/>
              </a:rPr>
              <a:t>Circle the first letter and the end punctuation mark of each sentence.</a:t>
            </a:r>
            <a:endParaRPr lang="en-US" sz="1600" dirty="0">
              <a:solidFill>
                <a:srgbClr val="FF0000"/>
              </a:solidFill>
              <a:latin typeface="Century Gothic" panose="020B0502020202020204" pitchFamily="34" charset="0"/>
            </a:endParaRPr>
          </a:p>
        </p:txBody>
      </p:sp>
      <p:sp>
        <p:nvSpPr>
          <p:cNvPr id="7" name="Rectangle 6"/>
          <p:cNvSpPr/>
          <p:nvPr/>
        </p:nvSpPr>
        <p:spPr>
          <a:xfrm>
            <a:off x="9527673" y="4170960"/>
            <a:ext cx="2501900" cy="1337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FF0000"/>
                </a:solidFill>
                <a:latin typeface="Century Gothic" panose="020B0502020202020204" pitchFamily="34" charset="0"/>
              </a:rPr>
              <a:t>Circle the quotation marks in the first sentence.</a:t>
            </a:r>
          </a:p>
          <a:p>
            <a:pPr algn="ctr"/>
            <a:endParaRPr lang="en-US" sz="1000" dirty="0">
              <a:solidFill>
                <a:srgbClr val="FF0000"/>
              </a:solidFill>
              <a:latin typeface="Century Gothic" panose="020B0502020202020204" pitchFamily="34" charset="0"/>
            </a:endParaRPr>
          </a:p>
          <a:p>
            <a:pPr algn="ctr"/>
            <a:r>
              <a:rPr lang="en-US" sz="1000" dirty="0" smtClean="0">
                <a:solidFill>
                  <a:schemeClr val="tx1"/>
                </a:solidFill>
                <a:latin typeface="Century Gothic" panose="020B0502020202020204" pitchFamily="34" charset="0"/>
              </a:rPr>
              <a:t>Quotation Marks tell the exact words that someone says.</a:t>
            </a:r>
            <a:endParaRPr lang="en-US" sz="10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161419047"/>
      </p:ext>
    </p:extLst>
  </p:cSld>
  <p:clrMapOvr>
    <a:masterClrMapping/>
  </p:clrMapOvr>
  <p:timing>
    <p:tnLst>
      <p:par>
        <p:cTn xmlns:p14="http://schemas.microsoft.com/office/powerpoint/2010/mai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17935" y="219319"/>
            <a:ext cx="4355306"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Concept of Print</a:t>
            </a:r>
            <a:endParaRPr lang="en-US" sz="2400" dirty="0">
              <a:latin typeface="Century Gothic"/>
              <a:cs typeface="Century Gothic"/>
            </a:endParaRPr>
          </a:p>
        </p:txBody>
      </p:sp>
      <p:pic>
        <p:nvPicPr>
          <p:cNvPr id="1026" name="Picture 2" descr="Mr Toad children's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202" y="996145"/>
            <a:ext cx="7816771" cy="54873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541042" y="219319"/>
            <a:ext cx="2418347" cy="11643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latin typeface="Century Gothic" panose="020B0502020202020204" pitchFamily="34" charset="0"/>
              </a:rPr>
              <a:t>This is the Title Page.</a:t>
            </a:r>
          </a:p>
          <a:p>
            <a:pPr algn="ctr"/>
            <a:r>
              <a:rPr lang="en-US" sz="1600" dirty="0" smtClean="0">
                <a:latin typeface="Century Gothic" panose="020B0502020202020204" pitchFamily="34" charset="0"/>
              </a:rPr>
              <a:t>This page has the name of the book and the author.</a:t>
            </a:r>
            <a:endParaRPr lang="en-US" sz="1600" dirty="0">
              <a:latin typeface="Century Gothic" panose="020B0502020202020204" pitchFamily="34" charset="0"/>
            </a:endParaRPr>
          </a:p>
        </p:txBody>
      </p:sp>
      <p:sp>
        <p:nvSpPr>
          <p:cNvPr id="4" name="Down Arrow 3"/>
          <p:cNvSpPr/>
          <p:nvPr/>
        </p:nvSpPr>
        <p:spPr>
          <a:xfrm rot="2882063">
            <a:off x="9642419" y="1091761"/>
            <a:ext cx="323109" cy="162426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Oval 4"/>
          <p:cNvSpPr/>
          <p:nvPr/>
        </p:nvSpPr>
        <p:spPr>
          <a:xfrm>
            <a:off x="591741" y="209551"/>
            <a:ext cx="2392235" cy="20623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Century Gothic" panose="020B0502020202020204" pitchFamily="34" charset="0"/>
              </a:rPr>
              <a:t>Point to and read aloud the book title and author’s name.</a:t>
            </a:r>
            <a:endParaRPr lang="en-US" dirty="0">
              <a:latin typeface="Century Gothic" panose="020B0502020202020204" pitchFamily="34" charset="0"/>
            </a:endParaRPr>
          </a:p>
        </p:txBody>
      </p:sp>
      <p:sp>
        <p:nvSpPr>
          <p:cNvPr id="7" name="Rectangle 6"/>
          <p:cNvSpPr/>
          <p:nvPr/>
        </p:nvSpPr>
        <p:spPr>
          <a:xfrm>
            <a:off x="429126" y="5895474"/>
            <a:ext cx="2418347" cy="7660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latin typeface="Century Gothic" panose="020B0502020202020204" pitchFamily="34" charset="0"/>
              </a:rPr>
              <a:t>Where is the title page in the book?</a:t>
            </a:r>
            <a:endParaRPr lang="en-US" sz="1600" dirty="0">
              <a:latin typeface="Century Gothic" panose="020B0502020202020204" pitchFamily="34" charset="0"/>
            </a:endParaRPr>
          </a:p>
        </p:txBody>
      </p:sp>
    </p:spTree>
    <p:extLst>
      <p:ext uri="{BB962C8B-B14F-4D97-AF65-F5344CB8AC3E}">
        <p14:creationId xmlns:p14="http://schemas.microsoft.com/office/powerpoint/2010/main" val="3267504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Word</a:t>
            </a:r>
          </a:p>
        </p:txBody>
      </p:sp>
      <p:sp>
        <p:nvSpPr>
          <p:cNvPr id="4" name="Rectangle 3"/>
          <p:cNvSpPr/>
          <p:nvPr/>
        </p:nvSpPr>
        <p:spPr>
          <a:xfrm>
            <a:off x="20005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c</a:t>
            </a:r>
            <a:endParaRPr lang="en-US" sz="8000" dirty="0">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a</a:t>
            </a:r>
            <a:endParaRPr lang="en-US" sz="8000" dirty="0">
              <a:solidFill>
                <a:srgbClr val="FF0000"/>
              </a:solidFill>
              <a:latin typeface="Century Gothic"/>
              <a:cs typeface="Century Gothic"/>
            </a:endParaRPr>
          </a:p>
        </p:txBody>
      </p:sp>
      <p:sp>
        <p:nvSpPr>
          <p:cNvPr id="9" name="Rectangle 8"/>
          <p:cNvSpPr/>
          <p:nvPr/>
        </p:nvSpPr>
        <p:spPr>
          <a:xfrm>
            <a:off x="7456997"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n</a:t>
            </a:r>
            <a:endParaRPr lang="en-US" sz="8000" dirty="0">
              <a:latin typeface="Century Gothic"/>
              <a:cs typeface="Century Gothic"/>
            </a:endParaRPr>
          </a:p>
        </p:txBody>
      </p:sp>
      <p:sp>
        <p:nvSpPr>
          <p:cNvPr id="10" name="Rounded Rectangle 9"/>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/n/ n, /r/ r</a:t>
            </a:r>
            <a:endParaRPr lang="en-US" sz="2400" dirty="0">
              <a:latin typeface="Century Gothic"/>
              <a:cs typeface="Century Gothic"/>
            </a:endParaRPr>
          </a:p>
        </p:txBody>
      </p:sp>
    </p:spTree>
    <p:extLst>
      <p:ext uri="{BB962C8B-B14F-4D97-AF65-F5344CB8AC3E}">
        <p14:creationId xmlns:p14="http://schemas.microsoft.com/office/powerpoint/2010/main" val="2518317185"/>
      </p:ext>
    </p:extLst>
  </p:cSld>
  <p:clrMapOvr>
    <a:masterClrMapping/>
  </p:clrMapOvr>
  <p:timing>
    <p:tnLst>
      <p:par>
        <p:cTn xmlns:p14="http://schemas.microsoft.com/office/powerpoint/2010/mai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17935" y="219319"/>
            <a:ext cx="4355306"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Phonemic Awareness</a:t>
            </a:r>
            <a:endParaRPr lang="en-US" sz="2400" dirty="0">
              <a:latin typeface="Century Gothic"/>
              <a:cs typeface="Century Gothic"/>
            </a:endParaRPr>
          </a:p>
        </p:txBody>
      </p:sp>
      <p:sp>
        <p:nvSpPr>
          <p:cNvPr id="3" name="TextBox 2"/>
          <p:cNvSpPr txBox="1"/>
          <p:nvPr/>
        </p:nvSpPr>
        <p:spPr>
          <a:xfrm>
            <a:off x="1839857" y="1176045"/>
            <a:ext cx="8762486" cy="5355312"/>
          </a:xfrm>
          <a:prstGeom prst="rect">
            <a:avLst/>
          </a:prstGeom>
          <a:noFill/>
        </p:spPr>
        <p:txBody>
          <a:bodyPr wrap="square" rtlCol="0">
            <a:spAutoFit/>
          </a:bodyPr>
          <a:lstStyle/>
          <a:p>
            <a:r>
              <a:rPr lang="en-US" dirty="0">
                <a:latin typeface="Century Gothic"/>
                <a:cs typeface="Century Gothic"/>
              </a:rPr>
              <a:t>Model: </a:t>
            </a:r>
            <a:endParaRPr lang="en-US" dirty="0" smtClean="0">
              <a:latin typeface="Century Gothic"/>
              <a:cs typeface="Century Gothic"/>
            </a:endParaRPr>
          </a:p>
          <a:p>
            <a:r>
              <a:rPr lang="en-US" dirty="0">
                <a:solidFill>
                  <a:srgbClr val="D9D9D9"/>
                </a:solidFill>
                <a:latin typeface="Century Gothic"/>
                <a:cs typeface="Century Gothic"/>
              </a:rPr>
              <a:t>	</a:t>
            </a:r>
            <a:r>
              <a:rPr lang="en-US" dirty="0" smtClean="0">
                <a:solidFill>
                  <a:srgbClr val="D9D9D9"/>
                </a:solidFill>
                <a:latin typeface="Century Gothic"/>
                <a:cs typeface="Century Gothic"/>
              </a:rPr>
              <a:t>I am going to say a word  sound by sound.</a:t>
            </a:r>
          </a:p>
          <a:p>
            <a:r>
              <a:rPr lang="en-US" dirty="0">
                <a:solidFill>
                  <a:srgbClr val="D9D9D9"/>
                </a:solidFill>
                <a:latin typeface="Century Gothic"/>
                <a:cs typeface="Century Gothic"/>
              </a:rPr>
              <a:t>	</a:t>
            </a:r>
            <a:r>
              <a:rPr lang="en-US" dirty="0" smtClean="0">
                <a:solidFill>
                  <a:srgbClr val="D9D9D9"/>
                </a:solidFill>
                <a:latin typeface="Century Gothic"/>
                <a:cs typeface="Century Gothic"/>
              </a:rPr>
              <a:t>Then I will put the sounds together to say the word as a whole.</a:t>
            </a:r>
          </a:p>
          <a:p>
            <a:r>
              <a:rPr lang="en-US" dirty="0">
                <a:solidFill>
                  <a:srgbClr val="D9D9D9"/>
                </a:solidFill>
                <a:latin typeface="Century Gothic"/>
                <a:cs typeface="Century Gothic"/>
              </a:rPr>
              <a:t>	</a:t>
            </a:r>
            <a:r>
              <a:rPr lang="en-US" dirty="0" smtClean="0">
                <a:solidFill>
                  <a:srgbClr val="D9D9D9"/>
                </a:solidFill>
                <a:latin typeface="Century Gothic"/>
                <a:cs typeface="Century Gothic"/>
              </a:rPr>
              <a:t>Listen carefully.</a:t>
            </a:r>
          </a:p>
          <a:p>
            <a:endParaRPr lang="en-US" dirty="0">
              <a:solidFill>
                <a:srgbClr val="D9D9D9"/>
              </a:solidFill>
              <a:latin typeface="Century Gothic"/>
              <a:cs typeface="Century Gothic"/>
            </a:endParaRPr>
          </a:p>
          <a:p>
            <a:r>
              <a:rPr lang="en-US" dirty="0" smtClean="0">
                <a:solidFill>
                  <a:srgbClr val="D9D9D9"/>
                </a:solidFill>
                <a:latin typeface="Century Gothic"/>
                <a:cs typeface="Century Gothic"/>
              </a:rPr>
              <a:t>	The beginning sound is /e/. The ending sound is /g/.</a:t>
            </a:r>
          </a:p>
          <a:p>
            <a:r>
              <a:rPr lang="en-US" dirty="0">
                <a:solidFill>
                  <a:srgbClr val="D9D9D9"/>
                </a:solidFill>
                <a:latin typeface="Century Gothic"/>
                <a:cs typeface="Century Gothic"/>
              </a:rPr>
              <a:t>	</a:t>
            </a:r>
            <a:r>
              <a:rPr lang="en-US" dirty="0" smtClean="0">
                <a:solidFill>
                  <a:srgbClr val="D9D9D9"/>
                </a:solidFill>
                <a:latin typeface="Century Gothic"/>
                <a:cs typeface="Century Gothic"/>
              </a:rPr>
              <a:t>Listen as I put the sounds together: /</a:t>
            </a:r>
            <a:r>
              <a:rPr lang="en-US" dirty="0" err="1" smtClean="0">
                <a:solidFill>
                  <a:srgbClr val="D9D9D9"/>
                </a:solidFill>
                <a:latin typeface="Century Gothic"/>
                <a:cs typeface="Century Gothic"/>
              </a:rPr>
              <a:t>eeeg</a:t>
            </a:r>
            <a:r>
              <a:rPr lang="en-US" dirty="0" smtClean="0">
                <a:solidFill>
                  <a:srgbClr val="D9D9D9"/>
                </a:solidFill>
                <a:latin typeface="Century Gothic"/>
                <a:cs typeface="Century Gothic"/>
              </a:rPr>
              <a:t>/, egg. The </a:t>
            </a:r>
            <a:r>
              <a:rPr lang="en-US" dirty="0" err="1" smtClean="0">
                <a:solidFill>
                  <a:srgbClr val="D9D9D9"/>
                </a:solidFill>
                <a:latin typeface="Century Gothic"/>
                <a:cs typeface="Century Gothic"/>
              </a:rPr>
              <a:t>wored</a:t>
            </a:r>
            <a:r>
              <a:rPr lang="en-US" dirty="0" smtClean="0">
                <a:solidFill>
                  <a:srgbClr val="D9D9D9"/>
                </a:solidFill>
                <a:latin typeface="Century Gothic"/>
                <a:cs typeface="Century Gothic"/>
              </a:rPr>
              <a:t> is egg.</a:t>
            </a:r>
          </a:p>
          <a:p>
            <a:endParaRPr lang="en-US" dirty="0">
              <a:solidFill>
                <a:srgbClr val="D9D9D9"/>
              </a:solidFill>
              <a:latin typeface="Century Gothic"/>
              <a:cs typeface="Century Gothic"/>
            </a:endParaRPr>
          </a:p>
          <a:p>
            <a:r>
              <a:rPr lang="en-US" dirty="0" smtClean="0">
                <a:solidFill>
                  <a:srgbClr val="D9D9D9"/>
                </a:solidFill>
                <a:latin typeface="Century Gothic"/>
                <a:cs typeface="Century Gothic"/>
              </a:rPr>
              <a:t>	Let’s try another one.</a:t>
            </a:r>
          </a:p>
          <a:p>
            <a:r>
              <a:rPr lang="en-US" dirty="0">
                <a:solidFill>
                  <a:srgbClr val="D9D9D9"/>
                </a:solidFill>
                <a:latin typeface="Century Gothic"/>
                <a:cs typeface="Century Gothic"/>
              </a:rPr>
              <a:t>	</a:t>
            </a:r>
            <a:r>
              <a:rPr lang="en-US" dirty="0" smtClean="0">
                <a:solidFill>
                  <a:srgbClr val="D9D9D9"/>
                </a:solidFill>
                <a:latin typeface="Century Gothic"/>
                <a:cs typeface="Century Gothic"/>
              </a:rPr>
              <a:t>The beginning sound is /m/.</a:t>
            </a:r>
          </a:p>
          <a:p>
            <a:r>
              <a:rPr lang="en-US" dirty="0">
                <a:solidFill>
                  <a:srgbClr val="D9D9D9"/>
                </a:solidFill>
                <a:latin typeface="Century Gothic"/>
                <a:cs typeface="Century Gothic"/>
              </a:rPr>
              <a:t>	</a:t>
            </a:r>
            <a:r>
              <a:rPr lang="en-US" dirty="0" smtClean="0">
                <a:solidFill>
                  <a:srgbClr val="D9D9D9"/>
                </a:solidFill>
                <a:latin typeface="Century Gothic"/>
                <a:cs typeface="Century Gothic"/>
              </a:rPr>
              <a:t>The middle sound is /e/.</a:t>
            </a:r>
          </a:p>
          <a:p>
            <a:r>
              <a:rPr lang="en-US" dirty="0">
                <a:solidFill>
                  <a:srgbClr val="D9D9D9"/>
                </a:solidFill>
                <a:latin typeface="Century Gothic"/>
                <a:cs typeface="Century Gothic"/>
              </a:rPr>
              <a:t>	</a:t>
            </a:r>
            <a:r>
              <a:rPr lang="en-US" dirty="0" smtClean="0">
                <a:solidFill>
                  <a:srgbClr val="D9D9D9"/>
                </a:solidFill>
                <a:latin typeface="Century Gothic"/>
                <a:cs typeface="Century Gothic"/>
              </a:rPr>
              <a:t>The ending sound is /n/.</a:t>
            </a:r>
          </a:p>
          <a:p>
            <a:r>
              <a:rPr lang="en-US" dirty="0">
                <a:solidFill>
                  <a:srgbClr val="D9D9D9"/>
                </a:solidFill>
                <a:latin typeface="Century Gothic"/>
                <a:cs typeface="Century Gothic"/>
              </a:rPr>
              <a:t>	</a:t>
            </a:r>
            <a:r>
              <a:rPr lang="en-US" dirty="0" smtClean="0">
                <a:solidFill>
                  <a:srgbClr val="D9D9D9"/>
                </a:solidFill>
                <a:latin typeface="Century Gothic"/>
                <a:cs typeface="Century Gothic"/>
              </a:rPr>
              <a:t>Listen as I put the sounds together: /</a:t>
            </a:r>
            <a:r>
              <a:rPr lang="en-US" dirty="0" err="1" smtClean="0">
                <a:solidFill>
                  <a:srgbClr val="D9D9D9"/>
                </a:solidFill>
                <a:latin typeface="Century Gothic"/>
                <a:cs typeface="Century Gothic"/>
              </a:rPr>
              <a:t>mmmeeennn</a:t>
            </a:r>
            <a:r>
              <a:rPr lang="en-US" dirty="0" smtClean="0">
                <a:solidFill>
                  <a:srgbClr val="D9D9D9"/>
                </a:solidFill>
                <a:latin typeface="Century Gothic"/>
                <a:cs typeface="Century Gothic"/>
              </a:rPr>
              <a:t>/, men. The word is 	men.</a:t>
            </a:r>
          </a:p>
          <a:p>
            <a:endParaRPr lang="en-US" dirty="0">
              <a:solidFill>
                <a:srgbClr val="D9D9D9"/>
              </a:solidFill>
              <a:latin typeface="Century Gothic"/>
              <a:cs typeface="Century Gothic"/>
            </a:endParaRPr>
          </a:p>
          <a:p>
            <a:r>
              <a:rPr lang="en-US" dirty="0" smtClean="0">
                <a:solidFill>
                  <a:srgbClr val="D9D9D9"/>
                </a:solidFill>
                <a:latin typeface="Century Gothic"/>
                <a:cs typeface="Century Gothic"/>
              </a:rPr>
              <a:t>.</a:t>
            </a:r>
            <a:endParaRPr lang="en-US" dirty="0">
              <a:solidFill>
                <a:srgbClr val="D9D9D9"/>
              </a:solidFill>
              <a:latin typeface="Century Gothic"/>
              <a:cs typeface="Century Gothic"/>
            </a:endParaRPr>
          </a:p>
          <a:p>
            <a:r>
              <a:rPr lang="en-US" dirty="0">
                <a:solidFill>
                  <a:srgbClr val="D9D9D9"/>
                </a:solidFill>
                <a:latin typeface="Century Gothic"/>
                <a:cs typeface="Century Gothic"/>
              </a:rPr>
              <a:t>	</a:t>
            </a:r>
            <a:endParaRPr lang="en-US" dirty="0" smtClean="0">
              <a:solidFill>
                <a:srgbClr val="D9D9D9"/>
              </a:solidFill>
              <a:latin typeface="Century Gothic"/>
              <a:cs typeface="Century Gothic"/>
            </a:endParaRPr>
          </a:p>
          <a:p>
            <a:endParaRPr lang="en-US" dirty="0">
              <a:solidFill>
                <a:srgbClr val="D9D9D9"/>
              </a:solidFill>
              <a:latin typeface="Century Gothic"/>
              <a:cs typeface="Century Gothic"/>
            </a:endParaRPr>
          </a:p>
          <a:p>
            <a:r>
              <a:rPr lang="en-US" dirty="0" smtClean="0">
                <a:solidFill>
                  <a:srgbClr val="D9D9D9"/>
                </a:solidFill>
                <a:latin typeface="Century Gothic"/>
                <a:cs typeface="Century Gothic"/>
              </a:rPr>
              <a:t>	</a:t>
            </a:r>
            <a:r>
              <a:rPr lang="en-US" dirty="0">
                <a:solidFill>
                  <a:srgbClr val="D9D9D9"/>
                </a:solidFill>
                <a:latin typeface="Century Gothic"/>
                <a:cs typeface="Century Gothic"/>
              </a:rPr>
              <a:t>	</a:t>
            </a:r>
            <a:endParaRPr lang="en-US" dirty="0">
              <a:solidFill>
                <a:schemeClr val="bg1">
                  <a:lumMod val="85000"/>
                </a:schemeClr>
              </a:solidFill>
              <a:latin typeface="Century Gothic"/>
              <a:cs typeface="Century Gothic"/>
            </a:endParaRPr>
          </a:p>
        </p:txBody>
      </p:sp>
    </p:spTree>
    <p:extLst>
      <p:ext uri="{BB962C8B-B14F-4D97-AF65-F5344CB8AC3E}">
        <p14:creationId xmlns:p14="http://schemas.microsoft.com/office/powerpoint/2010/main" val="598444009"/>
      </p:ext>
    </p:extLst>
  </p:cSld>
  <p:clrMapOvr>
    <a:masterClrMapping/>
  </p:clrMapOvr>
  <p:timing>
    <p:tnLst>
      <p:par>
        <p:cTn xmlns:p14="http://schemas.microsoft.com/office/powerpoint/2010/mai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17935" y="219319"/>
            <a:ext cx="4355306"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Phonemic Awareness</a:t>
            </a:r>
            <a:endParaRPr lang="en-US" sz="2400" dirty="0">
              <a:latin typeface="Century Gothic"/>
              <a:cs typeface="Century Gothic"/>
            </a:endParaRPr>
          </a:p>
        </p:txBody>
      </p:sp>
      <p:sp>
        <p:nvSpPr>
          <p:cNvPr id="3" name="TextBox 2"/>
          <p:cNvSpPr txBox="1"/>
          <p:nvPr/>
        </p:nvSpPr>
        <p:spPr>
          <a:xfrm>
            <a:off x="1839857" y="1176045"/>
            <a:ext cx="8762486" cy="5724644"/>
          </a:xfrm>
          <a:prstGeom prst="rect">
            <a:avLst/>
          </a:prstGeom>
          <a:noFill/>
        </p:spPr>
        <p:txBody>
          <a:bodyPr wrap="square" rtlCol="0">
            <a:spAutoFit/>
          </a:bodyPr>
          <a:lstStyle/>
          <a:p>
            <a:r>
              <a:rPr lang="en-US" dirty="0" smtClean="0">
                <a:latin typeface="Century Gothic"/>
                <a:cs typeface="Century Gothic"/>
              </a:rPr>
              <a:t>Guided Practice: </a:t>
            </a:r>
          </a:p>
          <a:p>
            <a:r>
              <a:rPr lang="en-US" dirty="0">
                <a:solidFill>
                  <a:srgbClr val="D9D9D9"/>
                </a:solidFill>
                <a:latin typeface="Century Gothic"/>
                <a:cs typeface="Century Gothic"/>
              </a:rPr>
              <a:t>	</a:t>
            </a:r>
            <a:endParaRPr lang="en-US" dirty="0" smtClean="0">
              <a:solidFill>
                <a:srgbClr val="D9D9D9"/>
              </a:solidFill>
              <a:latin typeface="Century Gothic"/>
              <a:cs typeface="Century Gothic"/>
            </a:endParaRPr>
          </a:p>
          <a:p>
            <a:r>
              <a:rPr lang="en-US" dirty="0">
                <a:solidFill>
                  <a:srgbClr val="D9D9D9"/>
                </a:solidFill>
                <a:latin typeface="Century Gothic"/>
                <a:cs typeface="Century Gothic"/>
              </a:rPr>
              <a:t>	</a:t>
            </a:r>
            <a:r>
              <a:rPr lang="en-US" dirty="0" smtClean="0">
                <a:solidFill>
                  <a:srgbClr val="D9D9D9"/>
                </a:solidFill>
                <a:latin typeface="Century Gothic"/>
                <a:cs typeface="Century Gothic"/>
              </a:rPr>
              <a:t>Listen to these sounds. Put them together to make a word.</a:t>
            </a:r>
          </a:p>
          <a:p>
            <a:endParaRPr lang="en-US" dirty="0">
              <a:solidFill>
                <a:srgbClr val="D9D9D9"/>
              </a:solidFill>
              <a:latin typeface="Century Gothic"/>
              <a:cs typeface="Century Gothic"/>
            </a:endParaRPr>
          </a:p>
          <a:p>
            <a:r>
              <a:rPr lang="en-US" sz="2400" dirty="0" smtClean="0">
                <a:solidFill>
                  <a:srgbClr val="D9D9D9"/>
                </a:solidFill>
                <a:latin typeface="Century Gothic"/>
                <a:cs typeface="Century Gothic"/>
              </a:rPr>
              <a:t>	/a/ /t/		/s/ /a/ /t/		/m/ /a/ /t/</a:t>
            </a:r>
          </a:p>
          <a:p>
            <a:r>
              <a:rPr lang="en-US" dirty="0">
                <a:solidFill>
                  <a:srgbClr val="D9D9D9"/>
                </a:solidFill>
                <a:latin typeface="Century Gothic"/>
                <a:cs typeface="Century Gothic"/>
              </a:rPr>
              <a:t>	</a:t>
            </a:r>
            <a:endParaRPr lang="en-US" dirty="0" smtClean="0">
              <a:solidFill>
                <a:srgbClr val="D9D9D9"/>
              </a:solidFill>
              <a:latin typeface="Century Gothic"/>
              <a:cs typeface="Century Gothic"/>
            </a:endParaRPr>
          </a:p>
          <a:p>
            <a:r>
              <a:rPr lang="en-US" dirty="0">
                <a:solidFill>
                  <a:srgbClr val="D9D9D9"/>
                </a:solidFill>
                <a:latin typeface="Century Gothic"/>
                <a:cs typeface="Century Gothic"/>
              </a:rPr>
              <a:t>	</a:t>
            </a:r>
            <a:r>
              <a:rPr lang="en-US" sz="2400" dirty="0" smtClean="0">
                <a:solidFill>
                  <a:srgbClr val="D9D9D9"/>
                </a:solidFill>
                <a:latin typeface="Century Gothic"/>
                <a:cs typeface="Century Gothic"/>
              </a:rPr>
              <a:t>/a/ /n/		/f/ /a/ /n/		/m/ /a/ /n/</a:t>
            </a:r>
          </a:p>
          <a:p>
            <a:endParaRPr lang="en-US" sz="2400" dirty="0">
              <a:solidFill>
                <a:srgbClr val="D9D9D9"/>
              </a:solidFill>
              <a:latin typeface="Century Gothic"/>
              <a:cs typeface="Century Gothic"/>
            </a:endParaRPr>
          </a:p>
          <a:p>
            <a:r>
              <a:rPr lang="en-US" sz="2400" dirty="0" smtClean="0">
                <a:solidFill>
                  <a:srgbClr val="D9D9D9"/>
                </a:solidFill>
                <a:latin typeface="Century Gothic"/>
                <a:cs typeface="Century Gothic"/>
              </a:rPr>
              <a:t>	/s/ /a/ /k/		/m/ /o/ /p/		/m/ /a/ /p/</a:t>
            </a:r>
          </a:p>
          <a:p>
            <a:endParaRPr lang="en-US" sz="2400" dirty="0">
              <a:solidFill>
                <a:srgbClr val="D9D9D9"/>
              </a:solidFill>
              <a:latin typeface="Century Gothic"/>
              <a:cs typeface="Century Gothic"/>
            </a:endParaRPr>
          </a:p>
          <a:p>
            <a:r>
              <a:rPr lang="en-US" sz="2400" dirty="0" smtClean="0">
                <a:solidFill>
                  <a:srgbClr val="D9D9D9"/>
                </a:solidFill>
                <a:latin typeface="Century Gothic"/>
                <a:cs typeface="Century Gothic"/>
              </a:rPr>
              <a:t>	/m/ /e/ /t/		/s/ /e/ /t/		/l/ /e/ /t/</a:t>
            </a:r>
          </a:p>
          <a:p>
            <a:endParaRPr lang="en-US" sz="2400" dirty="0">
              <a:solidFill>
                <a:srgbClr val="D9D9D9"/>
              </a:solidFill>
              <a:latin typeface="Century Gothic"/>
              <a:cs typeface="Century Gothic"/>
            </a:endParaRPr>
          </a:p>
          <a:p>
            <a:r>
              <a:rPr lang="en-US" sz="2400" dirty="0" smtClean="0">
                <a:solidFill>
                  <a:srgbClr val="D9D9D9"/>
                </a:solidFill>
                <a:latin typeface="Century Gothic"/>
                <a:cs typeface="Century Gothic"/>
              </a:rPr>
              <a:t>	/d/ /a/ /d/		/b/ /a/ /d/		/b/ /a/ /g/</a:t>
            </a:r>
          </a:p>
          <a:p>
            <a:endParaRPr lang="en-US" sz="2400" dirty="0">
              <a:solidFill>
                <a:srgbClr val="D9D9D9"/>
              </a:solidFill>
              <a:latin typeface="Century Gothic"/>
              <a:cs typeface="Century Gothic"/>
            </a:endParaRPr>
          </a:p>
          <a:p>
            <a:r>
              <a:rPr lang="en-US" sz="2400" dirty="0" smtClean="0">
                <a:solidFill>
                  <a:srgbClr val="D9D9D9"/>
                </a:solidFill>
                <a:latin typeface="Century Gothic"/>
                <a:cs typeface="Century Gothic"/>
              </a:rPr>
              <a:t>	/p/ /e/ /n/ 		/t/ /e/ /n/		/d/ /e/ /n/</a:t>
            </a:r>
            <a:endParaRPr lang="en-US" dirty="0" smtClean="0">
              <a:solidFill>
                <a:srgbClr val="D9D9D9"/>
              </a:solidFill>
              <a:latin typeface="Century Gothic"/>
              <a:cs typeface="Century Gothic"/>
            </a:endParaRPr>
          </a:p>
          <a:p>
            <a:endParaRPr lang="en-US" dirty="0">
              <a:solidFill>
                <a:srgbClr val="D9D9D9"/>
              </a:solidFill>
              <a:latin typeface="Century Gothic"/>
              <a:cs typeface="Century Gothic"/>
            </a:endParaRPr>
          </a:p>
          <a:p>
            <a:r>
              <a:rPr lang="en-US" dirty="0" smtClean="0">
                <a:solidFill>
                  <a:srgbClr val="D9D9D9"/>
                </a:solidFill>
                <a:latin typeface="Century Gothic"/>
                <a:cs typeface="Century Gothic"/>
              </a:rPr>
              <a:t>	</a:t>
            </a:r>
            <a:r>
              <a:rPr lang="en-US" dirty="0">
                <a:solidFill>
                  <a:srgbClr val="D9D9D9"/>
                </a:solidFill>
                <a:latin typeface="Century Gothic"/>
                <a:cs typeface="Century Gothic"/>
              </a:rPr>
              <a:t>	</a:t>
            </a:r>
            <a:endParaRPr lang="en-US" dirty="0">
              <a:solidFill>
                <a:schemeClr val="bg1">
                  <a:lumMod val="85000"/>
                </a:schemeClr>
              </a:solidFill>
              <a:latin typeface="Century Gothic"/>
              <a:cs typeface="Century Gothic"/>
            </a:endParaRPr>
          </a:p>
        </p:txBody>
      </p:sp>
    </p:spTree>
    <p:extLst>
      <p:ext uri="{BB962C8B-B14F-4D97-AF65-F5344CB8AC3E}">
        <p14:creationId xmlns:p14="http://schemas.microsoft.com/office/powerpoint/2010/main" val="3266780608"/>
      </p:ext>
    </p:extLst>
  </p:cSld>
  <p:clrMapOvr>
    <a:masterClrMapping/>
  </p:clrMapOvr>
  <p:timing>
    <p:tnLst>
      <p:par>
        <p:cTn xmlns:p14="http://schemas.microsoft.com/office/powerpoint/2010/mai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7758" y="168519"/>
            <a:ext cx="4355306"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Phonics</a:t>
            </a:r>
          </a:p>
        </p:txBody>
      </p:sp>
      <p:sp>
        <p:nvSpPr>
          <p:cNvPr id="4" name="TextBox 3"/>
          <p:cNvSpPr txBox="1"/>
          <p:nvPr/>
        </p:nvSpPr>
        <p:spPr>
          <a:xfrm>
            <a:off x="8099811" y="2626143"/>
            <a:ext cx="2500990" cy="2800767"/>
          </a:xfrm>
          <a:prstGeom prst="rect">
            <a:avLst/>
          </a:prstGeom>
          <a:noFill/>
        </p:spPr>
        <p:txBody>
          <a:bodyPr wrap="square" rtlCol="0">
            <a:spAutoFit/>
          </a:bodyPr>
          <a:lstStyle/>
          <a:p>
            <a:r>
              <a:rPr lang="en-US" sz="1600" dirty="0">
                <a:solidFill>
                  <a:srgbClr val="D9D9D9"/>
                </a:solidFill>
                <a:latin typeface="Century Gothic"/>
                <a:cs typeface="Century Gothic"/>
              </a:rPr>
              <a:t>This is the </a:t>
            </a:r>
            <a:r>
              <a:rPr lang="en-US" sz="1600" dirty="0" smtClean="0">
                <a:solidFill>
                  <a:srgbClr val="D9D9D9"/>
                </a:solidFill>
                <a:latin typeface="Century Gothic"/>
                <a:cs typeface="Century Gothic"/>
              </a:rPr>
              <a:t>egg </a:t>
            </a:r>
            <a:r>
              <a:rPr lang="en-US" sz="1600" dirty="0">
                <a:solidFill>
                  <a:srgbClr val="D9D9D9"/>
                </a:solidFill>
                <a:latin typeface="Century Gothic"/>
                <a:cs typeface="Century Gothic"/>
              </a:rPr>
              <a:t>sound spelling card. </a:t>
            </a:r>
          </a:p>
          <a:p>
            <a:r>
              <a:rPr lang="en-US" sz="1600" dirty="0">
                <a:solidFill>
                  <a:srgbClr val="D9D9D9"/>
                </a:solidFill>
                <a:latin typeface="Century Gothic"/>
                <a:cs typeface="Century Gothic"/>
              </a:rPr>
              <a:t>The sound is </a:t>
            </a:r>
            <a:r>
              <a:rPr lang="en-US" sz="1600" dirty="0" smtClean="0">
                <a:solidFill>
                  <a:srgbClr val="D9D9D9"/>
                </a:solidFill>
                <a:latin typeface="Century Gothic"/>
                <a:cs typeface="Century Gothic"/>
              </a:rPr>
              <a:t>/e/.</a:t>
            </a:r>
            <a:endParaRPr lang="en-US" sz="1600" dirty="0">
              <a:solidFill>
                <a:srgbClr val="D9D9D9"/>
              </a:solidFill>
              <a:latin typeface="Century Gothic"/>
              <a:cs typeface="Century Gothic"/>
            </a:endParaRPr>
          </a:p>
          <a:p>
            <a:r>
              <a:rPr lang="en-US" sz="1600" dirty="0">
                <a:solidFill>
                  <a:srgbClr val="D9D9D9"/>
                </a:solidFill>
                <a:latin typeface="Century Gothic"/>
                <a:cs typeface="Century Gothic"/>
              </a:rPr>
              <a:t>The </a:t>
            </a:r>
            <a:r>
              <a:rPr lang="en-US" sz="1600" dirty="0" smtClean="0">
                <a:solidFill>
                  <a:srgbClr val="D9D9D9"/>
                </a:solidFill>
                <a:latin typeface="Century Gothic"/>
                <a:cs typeface="Century Gothic"/>
              </a:rPr>
              <a:t>/e/ </a:t>
            </a:r>
            <a:r>
              <a:rPr lang="en-US" sz="1600" dirty="0">
                <a:solidFill>
                  <a:srgbClr val="D9D9D9"/>
                </a:solidFill>
                <a:latin typeface="Century Gothic"/>
                <a:cs typeface="Century Gothic"/>
              </a:rPr>
              <a:t>sound is spelled with the letter </a:t>
            </a:r>
            <a:r>
              <a:rPr lang="en-US" sz="1600" dirty="0" smtClean="0">
                <a:solidFill>
                  <a:srgbClr val="D9D9D9"/>
                </a:solidFill>
                <a:latin typeface="Century Gothic"/>
                <a:cs typeface="Century Gothic"/>
              </a:rPr>
              <a:t>e.</a:t>
            </a:r>
            <a:endParaRPr lang="en-US" sz="1600" dirty="0">
              <a:solidFill>
                <a:srgbClr val="D9D9D9"/>
              </a:solidFill>
              <a:latin typeface="Century Gothic"/>
              <a:cs typeface="Century Gothic"/>
            </a:endParaRPr>
          </a:p>
          <a:p>
            <a:r>
              <a:rPr lang="en-US" sz="1600" dirty="0">
                <a:solidFill>
                  <a:srgbClr val="D9D9D9"/>
                </a:solidFill>
                <a:latin typeface="Century Gothic"/>
                <a:cs typeface="Century Gothic"/>
              </a:rPr>
              <a:t>Say it with me: </a:t>
            </a:r>
            <a:r>
              <a:rPr lang="en-US" sz="1600" dirty="0" smtClean="0">
                <a:solidFill>
                  <a:srgbClr val="D9D9D9"/>
                </a:solidFill>
                <a:latin typeface="Century Gothic"/>
                <a:cs typeface="Century Gothic"/>
              </a:rPr>
              <a:t>/</a:t>
            </a:r>
            <a:r>
              <a:rPr lang="en-US" sz="1600" dirty="0" err="1" smtClean="0">
                <a:solidFill>
                  <a:srgbClr val="D9D9D9"/>
                </a:solidFill>
                <a:latin typeface="Century Gothic"/>
                <a:cs typeface="Century Gothic"/>
              </a:rPr>
              <a:t>eee</a:t>
            </a:r>
            <a:r>
              <a:rPr lang="en-US" sz="1600" dirty="0" smtClean="0">
                <a:solidFill>
                  <a:srgbClr val="D9D9D9"/>
                </a:solidFill>
                <a:latin typeface="Century Gothic"/>
                <a:cs typeface="Century Gothic"/>
              </a:rPr>
              <a:t>/.</a:t>
            </a:r>
            <a:endParaRPr lang="en-US" sz="1600" dirty="0">
              <a:solidFill>
                <a:srgbClr val="D9D9D9"/>
              </a:solidFill>
              <a:latin typeface="Century Gothic"/>
              <a:cs typeface="Century Gothic"/>
            </a:endParaRPr>
          </a:p>
          <a:p>
            <a:r>
              <a:rPr lang="en-US" sz="1600" dirty="0">
                <a:solidFill>
                  <a:srgbClr val="D9D9D9"/>
                </a:solidFill>
                <a:latin typeface="Century Gothic"/>
                <a:cs typeface="Century Gothic"/>
              </a:rPr>
              <a:t>This is the sound at the beginning of the word </a:t>
            </a:r>
            <a:r>
              <a:rPr lang="en-US" sz="1600" dirty="0" smtClean="0">
                <a:solidFill>
                  <a:srgbClr val="D9D9D9"/>
                </a:solidFill>
                <a:latin typeface="Century Gothic"/>
                <a:cs typeface="Century Gothic"/>
              </a:rPr>
              <a:t>egg. </a:t>
            </a:r>
            <a:endParaRPr lang="en-US" sz="1600" dirty="0">
              <a:solidFill>
                <a:srgbClr val="D9D9D9"/>
              </a:solidFill>
              <a:latin typeface="Century Gothic"/>
              <a:cs typeface="Century Gothic"/>
            </a:endParaRPr>
          </a:p>
          <a:p>
            <a:r>
              <a:rPr lang="en-US" sz="1600" dirty="0">
                <a:solidFill>
                  <a:srgbClr val="D9D9D9"/>
                </a:solidFill>
                <a:latin typeface="Century Gothic"/>
                <a:cs typeface="Century Gothic"/>
              </a:rPr>
              <a:t>Listen: </a:t>
            </a:r>
            <a:r>
              <a:rPr lang="en-US" sz="1600" dirty="0" smtClean="0">
                <a:solidFill>
                  <a:srgbClr val="D9D9D9"/>
                </a:solidFill>
                <a:latin typeface="Century Gothic"/>
                <a:cs typeface="Century Gothic"/>
              </a:rPr>
              <a:t>/</a:t>
            </a:r>
            <a:r>
              <a:rPr lang="en-US" sz="1600" dirty="0" err="1" smtClean="0">
                <a:solidFill>
                  <a:srgbClr val="D9D9D9"/>
                </a:solidFill>
                <a:latin typeface="Century Gothic"/>
                <a:cs typeface="Century Gothic"/>
              </a:rPr>
              <a:t>eeeg</a:t>
            </a:r>
            <a:r>
              <a:rPr lang="en-US" sz="1600" dirty="0" smtClean="0">
                <a:solidFill>
                  <a:srgbClr val="D9D9D9"/>
                </a:solidFill>
                <a:latin typeface="Century Gothic"/>
                <a:cs typeface="Century Gothic"/>
              </a:rPr>
              <a:t>/</a:t>
            </a:r>
          </a:p>
          <a:p>
            <a:r>
              <a:rPr lang="en-US" sz="1600" dirty="0" smtClean="0">
                <a:solidFill>
                  <a:srgbClr val="D9D9D9"/>
                </a:solidFill>
                <a:latin typeface="Century Gothic"/>
                <a:cs typeface="Century Gothic"/>
              </a:rPr>
              <a:t>egg.</a:t>
            </a:r>
            <a:endParaRPr lang="en-US" sz="1600" dirty="0">
              <a:solidFill>
                <a:srgbClr val="D9D9D9"/>
              </a:solidFill>
              <a:latin typeface="Century Gothic"/>
              <a:cs typeface="Century Gothic"/>
            </a:endParaRPr>
          </a:p>
        </p:txBody>
      </p:sp>
      <p:pic>
        <p:nvPicPr>
          <p:cNvPr id="3" name="Picture 2"/>
          <p:cNvPicPr>
            <a:picLocks noChangeAspect="1"/>
          </p:cNvPicPr>
          <p:nvPr/>
        </p:nvPicPr>
        <p:blipFill>
          <a:blip r:embed="rId2"/>
          <a:stretch>
            <a:fillRect/>
          </a:stretch>
        </p:blipFill>
        <p:spPr>
          <a:xfrm>
            <a:off x="3768961" y="772528"/>
            <a:ext cx="4152900" cy="5505450"/>
          </a:xfrm>
          <a:prstGeom prst="rect">
            <a:avLst/>
          </a:prstGeom>
        </p:spPr>
      </p:pic>
    </p:spTree>
    <p:extLst>
      <p:ext uri="{BB962C8B-B14F-4D97-AF65-F5344CB8AC3E}">
        <p14:creationId xmlns:p14="http://schemas.microsoft.com/office/powerpoint/2010/main" val="1856337437"/>
      </p:ext>
    </p:extLst>
  </p:cSld>
  <p:clrMapOvr>
    <a:masterClrMapping/>
  </p:clrMapOvr>
  <p:timing>
    <p:tnLst>
      <p:par>
        <p:cTn xmlns:p14="http://schemas.microsoft.com/office/powerpoint/2010/mai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0305" y="196000"/>
            <a:ext cx="8553085" cy="307777"/>
          </a:xfrm>
          <a:prstGeom prst="rect">
            <a:avLst/>
          </a:prstGeom>
          <a:noFill/>
        </p:spPr>
        <p:txBody>
          <a:bodyPr wrap="square" rtlCol="0">
            <a:spAutoFit/>
          </a:bodyPr>
          <a:lstStyle/>
          <a:p>
            <a:pPr algn="ctr"/>
            <a:r>
              <a:rPr lang="en-US" sz="1400" dirty="0">
                <a:solidFill>
                  <a:srgbClr val="FF0000"/>
                </a:solidFill>
                <a:latin typeface="Century Gothic"/>
                <a:cs typeface="Century Gothic"/>
              </a:rPr>
              <a:t>Watch as I write the letter </a:t>
            </a:r>
            <a:r>
              <a:rPr lang="en-US" sz="1400" dirty="0" smtClean="0">
                <a:solidFill>
                  <a:srgbClr val="FF0000"/>
                </a:solidFill>
                <a:latin typeface="Century Gothic"/>
                <a:cs typeface="Century Gothic"/>
              </a:rPr>
              <a:t>e. </a:t>
            </a:r>
            <a:r>
              <a:rPr lang="en-US" sz="1400" dirty="0">
                <a:solidFill>
                  <a:srgbClr val="FF0000"/>
                </a:solidFill>
                <a:latin typeface="Century Gothic"/>
                <a:cs typeface="Century Gothic"/>
              </a:rPr>
              <a:t>I will say </a:t>
            </a:r>
            <a:r>
              <a:rPr lang="en-US" sz="1400" dirty="0" smtClean="0">
                <a:solidFill>
                  <a:srgbClr val="FF0000"/>
                </a:solidFill>
                <a:latin typeface="Century Gothic"/>
                <a:cs typeface="Century Gothic"/>
              </a:rPr>
              <a:t>/e/ </a:t>
            </a:r>
            <a:r>
              <a:rPr lang="en-US" sz="1400" dirty="0">
                <a:solidFill>
                  <a:srgbClr val="FF0000"/>
                </a:solidFill>
                <a:latin typeface="Century Gothic"/>
                <a:cs typeface="Century Gothic"/>
              </a:rPr>
              <a:t>as I write the letter several times.</a:t>
            </a:r>
          </a:p>
        </p:txBody>
      </p:sp>
      <p:pic>
        <p:nvPicPr>
          <p:cNvPr id="2" name="Picture 1"/>
          <p:cNvPicPr>
            <a:picLocks noChangeAspect="1"/>
          </p:cNvPicPr>
          <p:nvPr/>
        </p:nvPicPr>
        <p:blipFill>
          <a:blip r:embed="rId2"/>
          <a:stretch>
            <a:fillRect/>
          </a:stretch>
        </p:blipFill>
        <p:spPr>
          <a:xfrm>
            <a:off x="1457325" y="642937"/>
            <a:ext cx="9277350" cy="5572125"/>
          </a:xfrm>
          <a:prstGeom prst="rect">
            <a:avLst/>
          </a:prstGeom>
        </p:spPr>
      </p:pic>
    </p:spTree>
    <p:extLst>
      <p:ext uri="{BB962C8B-B14F-4D97-AF65-F5344CB8AC3E}">
        <p14:creationId xmlns:p14="http://schemas.microsoft.com/office/powerpoint/2010/main" val="2893416956"/>
      </p:ext>
    </p:extLst>
  </p:cSld>
  <p:clrMapOvr>
    <a:masterClrMapping/>
  </p:clrMapOvr>
  <p:timing>
    <p:tnLst>
      <p:par>
        <p:cTn xmlns:p14="http://schemas.microsoft.com/office/powerpoint/2010/mai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0184" y="246420"/>
            <a:ext cx="8553085" cy="307777"/>
          </a:xfrm>
          <a:prstGeom prst="rect">
            <a:avLst/>
          </a:prstGeom>
          <a:noFill/>
        </p:spPr>
        <p:txBody>
          <a:bodyPr wrap="square" rtlCol="0">
            <a:spAutoFit/>
          </a:bodyPr>
          <a:lstStyle/>
          <a:p>
            <a:pPr algn="ctr"/>
            <a:r>
              <a:rPr lang="en-US" sz="1400" dirty="0">
                <a:solidFill>
                  <a:srgbClr val="FF0000"/>
                </a:solidFill>
                <a:latin typeface="Century Gothic"/>
                <a:cs typeface="Century Gothic"/>
              </a:rPr>
              <a:t>Now do it with me. Say </a:t>
            </a:r>
            <a:r>
              <a:rPr lang="en-US" sz="1400" dirty="0" smtClean="0">
                <a:solidFill>
                  <a:srgbClr val="FF0000"/>
                </a:solidFill>
                <a:latin typeface="Century Gothic"/>
                <a:cs typeface="Century Gothic"/>
              </a:rPr>
              <a:t>/e/ </a:t>
            </a:r>
            <a:r>
              <a:rPr lang="en-US" sz="1400" dirty="0">
                <a:solidFill>
                  <a:srgbClr val="FF0000"/>
                </a:solidFill>
                <a:latin typeface="Century Gothic"/>
                <a:cs typeface="Century Gothic"/>
              </a:rPr>
              <a:t>as I write the letter </a:t>
            </a:r>
            <a:r>
              <a:rPr lang="en-US" sz="1400" dirty="0" smtClean="0">
                <a:solidFill>
                  <a:srgbClr val="FF0000"/>
                </a:solidFill>
                <a:latin typeface="Century Gothic"/>
                <a:cs typeface="Century Gothic"/>
              </a:rPr>
              <a:t>e. </a:t>
            </a:r>
            <a:r>
              <a:rPr lang="en-US" sz="1400" dirty="0" smtClean="0">
                <a:solidFill>
                  <a:srgbClr val="FF0000"/>
                </a:solidFill>
                <a:latin typeface="Century Gothic"/>
                <a:cs typeface="Century Gothic"/>
              </a:rPr>
              <a:t>Write </a:t>
            </a:r>
            <a:r>
              <a:rPr lang="en-US" sz="1400" dirty="0">
                <a:solidFill>
                  <a:srgbClr val="FF0000"/>
                </a:solidFill>
                <a:latin typeface="Century Gothic"/>
                <a:cs typeface="Century Gothic"/>
              </a:rPr>
              <a:t>the letter </a:t>
            </a:r>
            <a:r>
              <a:rPr lang="en-US" sz="1400" dirty="0" smtClean="0">
                <a:solidFill>
                  <a:srgbClr val="FF0000"/>
                </a:solidFill>
                <a:latin typeface="Century Gothic"/>
                <a:cs typeface="Century Gothic"/>
              </a:rPr>
              <a:t>e </a:t>
            </a:r>
            <a:r>
              <a:rPr lang="en-US" sz="1400" dirty="0">
                <a:solidFill>
                  <a:srgbClr val="FF0000"/>
                </a:solidFill>
                <a:latin typeface="Century Gothic"/>
                <a:cs typeface="Century Gothic"/>
              </a:rPr>
              <a:t>five times as you say </a:t>
            </a:r>
            <a:r>
              <a:rPr lang="en-US" sz="1400" dirty="0" smtClean="0">
                <a:solidFill>
                  <a:srgbClr val="FF0000"/>
                </a:solidFill>
                <a:latin typeface="Century Gothic"/>
                <a:cs typeface="Century Gothic"/>
              </a:rPr>
              <a:t>/e/.</a:t>
            </a:r>
            <a:endParaRPr lang="en-US" sz="1400" dirty="0" smtClean="0">
              <a:solidFill>
                <a:srgbClr val="FF0000"/>
              </a:solidFill>
              <a:latin typeface="Century Gothic"/>
              <a:cs typeface="Century Gothic"/>
            </a:endParaRPr>
          </a:p>
        </p:txBody>
      </p:sp>
      <p:sp>
        <p:nvSpPr>
          <p:cNvPr id="4" name="Rounded Rectangle 3"/>
          <p:cNvSpPr/>
          <p:nvPr/>
        </p:nvSpPr>
        <p:spPr>
          <a:xfrm>
            <a:off x="1991476" y="1620522"/>
            <a:ext cx="7752289" cy="40746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e   e   e   e   e</a:t>
            </a:r>
            <a:endParaRPr lang="en-US" sz="8000" dirty="0" smtClean="0">
              <a:latin typeface="Century Gothic"/>
              <a:cs typeface="Century Gothic"/>
            </a:endParaRPr>
          </a:p>
        </p:txBody>
      </p:sp>
    </p:spTree>
    <p:extLst>
      <p:ext uri="{BB962C8B-B14F-4D97-AF65-F5344CB8AC3E}">
        <p14:creationId xmlns:p14="http://schemas.microsoft.com/office/powerpoint/2010/main" val="1837651602"/>
      </p:ext>
    </p:extLst>
  </p:cSld>
  <p:clrMapOvr>
    <a:masterClrMapping/>
  </p:clrMapOvr>
  <p:timing>
    <p:tnLst>
      <p:par>
        <p:cTn xmlns:p14="http://schemas.microsoft.com/office/powerpoint/2010/mai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Build Fluency: Sound Spellings</a:t>
            </a:r>
          </a:p>
        </p:txBody>
      </p:sp>
      <p:sp>
        <p:nvSpPr>
          <p:cNvPr id="3" name="TextBox 2"/>
          <p:cNvSpPr txBox="1"/>
          <p:nvPr/>
        </p:nvSpPr>
        <p:spPr>
          <a:xfrm>
            <a:off x="1834651" y="5578088"/>
            <a:ext cx="8656073" cy="830997"/>
          </a:xfrm>
          <a:prstGeom prst="rect">
            <a:avLst/>
          </a:prstGeom>
          <a:noFill/>
        </p:spPr>
        <p:txBody>
          <a:bodyPr wrap="square" rtlCol="0">
            <a:spAutoFit/>
          </a:bodyPr>
          <a:lstStyle/>
          <a:p>
            <a:pPr algn="ctr"/>
            <a:r>
              <a:rPr lang="en-US" sz="1600" dirty="0">
                <a:solidFill>
                  <a:srgbClr val="FF0000"/>
                </a:solidFill>
                <a:latin typeface="Century Gothic"/>
                <a:cs typeface="Century Gothic"/>
              </a:rPr>
              <a:t>Each day you will review the sound-spellings you have learned as a warm-up.</a:t>
            </a:r>
          </a:p>
          <a:p>
            <a:pPr algn="ctr"/>
            <a:r>
              <a:rPr lang="en-US" sz="1600" dirty="0">
                <a:solidFill>
                  <a:srgbClr val="FF0000"/>
                </a:solidFill>
                <a:latin typeface="Century Gothic"/>
                <a:cs typeface="Century Gothic"/>
              </a:rPr>
              <a:t>Chorally say each sound. Repeat and vary the pace.</a:t>
            </a:r>
          </a:p>
          <a:p>
            <a:pPr algn="ctr"/>
            <a:endParaRPr lang="en-US" sz="1600" dirty="0">
              <a:solidFill>
                <a:srgbClr val="FF0000"/>
              </a:solidFill>
              <a:latin typeface="Century Gothic"/>
              <a:cs typeface="Century Gothic"/>
            </a:endParaRPr>
          </a:p>
        </p:txBody>
      </p:sp>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a</a:t>
            </a:r>
            <a:endParaRPr lang="en-US" sz="8000" dirty="0">
              <a:solidFill>
                <a:srgbClr val="FF0000"/>
              </a:solidFill>
              <a:latin typeface="Century Gothic"/>
              <a:cs typeface="Century Gothic"/>
            </a:endParaRPr>
          </a:p>
        </p:txBody>
      </p:sp>
    </p:spTree>
    <p:extLst>
      <p:ext uri="{BB962C8B-B14F-4D97-AF65-F5344CB8AC3E}">
        <p14:creationId xmlns:p14="http://schemas.microsoft.com/office/powerpoint/2010/main" val="781431522"/>
      </p:ext>
    </p:extLst>
  </p:cSld>
  <p:clrMapOvr>
    <a:masterClrMapping/>
  </p:clrMapOvr>
  <p:timing>
    <p:tnLst>
      <p:par>
        <p:cTn xmlns:p14="http://schemas.microsoft.com/office/powerpoint/2010/mai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c</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4199002314"/>
      </p:ext>
    </p:extLst>
  </p:cSld>
  <p:clrMapOvr>
    <a:masterClrMapping/>
  </p:clrMapOvr>
  <p:timing>
    <p:tnLst>
      <p:par>
        <p:cTn xmlns:p14="http://schemas.microsoft.com/office/powerpoint/2010/mai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d</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2758103712"/>
      </p:ext>
    </p:extLst>
  </p:cSld>
  <p:clrMapOvr>
    <a:masterClrMapping/>
  </p:clrMapOvr>
  <p:timing>
    <p:tnLst>
      <p:par>
        <p:cTn xmlns:p14="http://schemas.microsoft.com/office/powerpoint/2010/mai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e</a:t>
            </a:r>
            <a:endParaRPr lang="en-US" sz="8000" dirty="0">
              <a:solidFill>
                <a:srgbClr val="FF0000"/>
              </a:solidFill>
              <a:latin typeface="Century Gothic"/>
              <a:cs typeface="Century Gothic"/>
            </a:endParaRPr>
          </a:p>
        </p:txBody>
      </p:sp>
    </p:spTree>
    <p:extLst>
      <p:ext uri="{BB962C8B-B14F-4D97-AF65-F5344CB8AC3E}">
        <p14:creationId xmlns:p14="http://schemas.microsoft.com/office/powerpoint/2010/main" val="823321568"/>
      </p:ext>
    </p:extLst>
  </p:cSld>
  <p:clrMapOvr>
    <a:masterClrMapping/>
  </p:clrMapOvr>
  <p:timing>
    <p:tnLst>
      <p:par>
        <p:cTn xmlns:p14="http://schemas.microsoft.com/office/powerpoint/2010/mai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f</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206390674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/k/ c, /f/ f</a:t>
            </a:r>
            <a:endParaRPr lang="en-US" sz="2400" dirty="0">
              <a:latin typeface="Century Gothic"/>
              <a:cs typeface="Century Gothic"/>
            </a:endParaRPr>
          </a:p>
        </p:txBody>
      </p:sp>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f</a:t>
            </a:r>
            <a:endParaRPr lang="en-US" sz="8000" dirty="0">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83072977"/>
      </p:ext>
    </p:extLst>
  </p:cSld>
  <p:clrMapOvr>
    <a:masterClrMapping/>
  </p:clrMapOvr>
  <p:timing>
    <p:tnLst>
      <p:par>
        <p:cTn xmlns:p14="http://schemas.microsoft.com/office/powerpoint/2010/mai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h</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3473480545"/>
      </p:ext>
    </p:extLst>
  </p:cSld>
  <p:clrMapOvr>
    <a:masterClrMapping/>
  </p:clrMapOvr>
  <p:timing>
    <p:tnLst>
      <p:par>
        <p:cTn xmlns:p14="http://schemas.microsoft.com/office/powerpoint/2010/mai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smtClean="0">
                <a:solidFill>
                  <a:srgbClr val="FF0000"/>
                </a:solidFill>
                <a:latin typeface="Century Gothic"/>
                <a:cs typeface="Century Gothic"/>
              </a:rPr>
              <a:t>i</a:t>
            </a:r>
            <a:endParaRPr lang="en-US" sz="8000" dirty="0">
              <a:solidFill>
                <a:srgbClr val="FF0000"/>
              </a:solidFill>
              <a:latin typeface="Century Gothic"/>
              <a:cs typeface="Century Gothic"/>
            </a:endParaRPr>
          </a:p>
        </p:txBody>
      </p:sp>
    </p:spTree>
    <p:extLst>
      <p:ext uri="{BB962C8B-B14F-4D97-AF65-F5344CB8AC3E}">
        <p14:creationId xmlns:p14="http://schemas.microsoft.com/office/powerpoint/2010/main" val="2475248260"/>
      </p:ext>
    </p:extLst>
  </p:cSld>
  <p:clrMapOvr>
    <a:masterClrMapping/>
  </p:clrMapOvr>
  <p:timing>
    <p:tnLst>
      <p:par>
        <p:cTn xmlns:p14="http://schemas.microsoft.com/office/powerpoint/2010/mai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m</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3225558038"/>
      </p:ext>
    </p:extLst>
  </p:cSld>
  <p:clrMapOvr>
    <a:masterClrMapping/>
  </p:clrMapOvr>
  <p:timing>
    <p:tnLst>
      <p:par>
        <p:cTn xmlns:p14="http://schemas.microsoft.com/office/powerpoint/2010/mai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n</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3970784679"/>
      </p:ext>
    </p:extLst>
  </p:cSld>
  <p:clrMapOvr>
    <a:masterClrMapping/>
  </p:clrMapOvr>
  <p:timing>
    <p:tnLst>
      <p:par>
        <p:cTn xmlns:p14="http://schemas.microsoft.com/office/powerpoint/2010/mai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o</a:t>
            </a:r>
            <a:endParaRPr lang="en-US" sz="8000" dirty="0">
              <a:solidFill>
                <a:srgbClr val="FF0000"/>
              </a:solidFill>
              <a:latin typeface="Century Gothic"/>
              <a:cs typeface="Century Gothic"/>
            </a:endParaRPr>
          </a:p>
        </p:txBody>
      </p:sp>
    </p:spTree>
    <p:extLst>
      <p:ext uri="{BB962C8B-B14F-4D97-AF65-F5344CB8AC3E}">
        <p14:creationId xmlns:p14="http://schemas.microsoft.com/office/powerpoint/2010/main" val="3523607809"/>
      </p:ext>
    </p:extLst>
  </p:cSld>
  <p:clrMapOvr>
    <a:masterClrMapping/>
  </p:clrMapOvr>
  <p:timing>
    <p:tnLst>
      <p:par>
        <p:cTn xmlns:p14="http://schemas.microsoft.com/office/powerpoint/2010/mai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p</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1681220739"/>
      </p:ext>
    </p:extLst>
  </p:cSld>
  <p:clrMapOvr>
    <a:masterClrMapping/>
  </p:clrMapOvr>
  <p:timing>
    <p:tnLst>
      <p:par>
        <p:cTn xmlns:p14="http://schemas.microsoft.com/office/powerpoint/2010/mai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r</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1930718793"/>
      </p:ext>
    </p:extLst>
  </p:cSld>
  <p:clrMapOvr>
    <a:masterClrMapping/>
  </p:clrMapOvr>
  <p:timing>
    <p:tnLst>
      <p:par>
        <p:cTn xmlns:p14="http://schemas.microsoft.com/office/powerpoint/2010/mai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s</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1204234607"/>
      </p:ext>
    </p:extLst>
  </p:cSld>
  <p:clrMapOvr>
    <a:masterClrMapping/>
  </p:clrMapOvr>
  <p:timing>
    <p:tnLst>
      <p:par>
        <p:cTn xmlns:p14="http://schemas.microsoft.com/office/powerpoint/2010/mai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t</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923218564"/>
      </p:ext>
    </p:extLst>
  </p:cSld>
  <p:clrMapOvr>
    <a:masterClrMapping/>
  </p:clrMapOvr>
  <p:timing>
    <p:tnLst>
      <p:par>
        <p:cTn xmlns:p14="http://schemas.microsoft.com/office/powerpoint/2010/mai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short e</a:t>
            </a:r>
            <a:endParaRPr lang="en-US" sz="2400" dirty="0">
              <a:latin typeface="Century Gothic"/>
              <a:cs typeface="Century Gothic"/>
            </a:endParaRPr>
          </a:p>
        </p:txBody>
      </p:sp>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m</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440917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934" y="1405036"/>
            <a:ext cx="11214099" cy="39733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en-US" sz="5400" dirty="0">
                <a:latin typeface="Century Gothic"/>
                <a:cs typeface="Century Gothic"/>
              </a:rPr>
              <a:t>	</a:t>
            </a:r>
            <a:r>
              <a:rPr lang="en-US" sz="5400" dirty="0" smtClean="0">
                <a:latin typeface="Century Gothic"/>
                <a:cs typeface="Century Gothic"/>
              </a:rPr>
              <a:t>Let’s talk about colors.</a:t>
            </a:r>
            <a:endParaRPr lang="en-US" sz="5400" dirty="0">
              <a:latin typeface="Century Gothic"/>
              <a:cs typeface="Century Gothic"/>
            </a:endParaRPr>
          </a:p>
          <a:p>
            <a:pPr>
              <a:lnSpc>
                <a:spcPct val="150000"/>
              </a:lnSpc>
            </a:pPr>
            <a:r>
              <a:rPr lang="en-US" sz="5400" dirty="0">
                <a:latin typeface="Century Gothic"/>
                <a:cs typeface="Century Gothic"/>
              </a:rPr>
              <a:t>	</a:t>
            </a:r>
            <a:r>
              <a:rPr lang="en-US" sz="5400" dirty="0" smtClean="0">
                <a:latin typeface="Century Gothic"/>
                <a:cs typeface="Century Gothic"/>
              </a:rPr>
              <a:t>What color is grass?</a:t>
            </a:r>
            <a:endParaRPr lang="en-US" sz="5400" dirty="0">
              <a:latin typeface="Century Gothic"/>
              <a:cs typeface="Century Gothic"/>
            </a:endParaRPr>
          </a:p>
          <a:p>
            <a:pPr>
              <a:lnSpc>
                <a:spcPct val="150000"/>
              </a:lnSpc>
            </a:pPr>
            <a:r>
              <a:rPr lang="en-US" sz="5400" dirty="0">
                <a:latin typeface="Century Gothic"/>
                <a:cs typeface="Century Gothic"/>
              </a:rPr>
              <a:t>	</a:t>
            </a:r>
            <a:r>
              <a:rPr lang="en-US" sz="5400" dirty="0" smtClean="0">
                <a:latin typeface="Century Gothic"/>
                <a:cs typeface="Century Gothic"/>
              </a:rPr>
              <a:t>What color is the sun?</a:t>
            </a:r>
            <a:endParaRPr lang="en-US" sz="5400" dirty="0">
              <a:latin typeface="Century Gothic"/>
              <a:cs typeface="Century Gothic"/>
            </a:endParaRPr>
          </a:p>
        </p:txBody>
      </p:sp>
      <p:sp>
        <p:nvSpPr>
          <p:cNvPr id="3" name="TextBox 2"/>
          <p:cNvSpPr txBox="1"/>
          <p:nvPr/>
        </p:nvSpPr>
        <p:spPr>
          <a:xfrm>
            <a:off x="774700" y="5638801"/>
            <a:ext cx="10910333" cy="1169551"/>
          </a:xfrm>
          <a:prstGeom prst="rect">
            <a:avLst/>
          </a:prstGeom>
          <a:noFill/>
        </p:spPr>
        <p:txBody>
          <a:bodyPr wrap="square" rtlCol="0">
            <a:spAutoFit/>
          </a:bodyPr>
          <a:lstStyle/>
          <a:p>
            <a:pPr algn="ctr"/>
            <a:r>
              <a:rPr lang="en-US" sz="1400" dirty="0" smtClean="0">
                <a:solidFill>
                  <a:schemeClr val="bg1">
                    <a:lumMod val="85000"/>
                  </a:schemeClr>
                </a:solidFill>
                <a:latin typeface="Century Gothic"/>
                <a:cs typeface="Century Gothic"/>
              </a:rPr>
              <a:t>Review: We read words in sentences from left to right and top to bottom. Have children finger-point as they echo-read.</a:t>
            </a:r>
          </a:p>
          <a:p>
            <a:pPr algn="ctr"/>
            <a:endParaRPr lang="en-US" sz="1400" dirty="0">
              <a:solidFill>
                <a:schemeClr val="bg1">
                  <a:lumMod val="85000"/>
                </a:schemeClr>
              </a:solidFill>
              <a:latin typeface="Century Gothic"/>
              <a:cs typeface="Century Gothic"/>
            </a:endParaRPr>
          </a:p>
          <a:p>
            <a:pPr algn="ctr"/>
            <a:r>
              <a:rPr lang="en-US" sz="1400" dirty="0" smtClean="0">
                <a:solidFill>
                  <a:schemeClr val="bg1">
                    <a:lumMod val="85000"/>
                  </a:schemeClr>
                </a:solidFill>
                <a:latin typeface="Century Gothic"/>
                <a:cs typeface="Century Gothic"/>
              </a:rPr>
              <a:t>Reread sentences and emphasize the return sweep by moving your finger from the last word in a line to the first word in the next line. Have children model how to go from one sentence to the next. Help them use their fingers to move down the page as they come to the end of the last line. Remember that sentences begin with capital letters.  </a:t>
            </a:r>
            <a:endParaRPr lang="en-US" sz="1400" dirty="0">
              <a:solidFill>
                <a:schemeClr val="bg1">
                  <a:lumMod val="85000"/>
                </a:schemeClr>
              </a:solidFill>
              <a:latin typeface="Century Gothic"/>
              <a:cs typeface="Century Gothic"/>
            </a:endParaRPr>
          </a:p>
        </p:txBody>
      </p:sp>
      <p:sp>
        <p:nvSpPr>
          <p:cNvPr id="4" name="TextBox 3"/>
          <p:cNvSpPr txBox="1"/>
          <p:nvPr/>
        </p:nvSpPr>
        <p:spPr>
          <a:xfrm>
            <a:off x="2303126" y="350595"/>
            <a:ext cx="7549717" cy="461665"/>
          </a:xfrm>
          <a:prstGeom prst="rect">
            <a:avLst/>
          </a:prstGeom>
          <a:noFill/>
        </p:spPr>
        <p:txBody>
          <a:bodyPr wrap="square" rtlCol="0">
            <a:spAutoFit/>
          </a:bodyPr>
          <a:lstStyle/>
          <a:p>
            <a:pPr algn="ctr"/>
            <a:r>
              <a:rPr lang="en-US" sz="1200" dirty="0">
                <a:solidFill>
                  <a:schemeClr val="bg1">
                    <a:lumMod val="75000"/>
                  </a:schemeClr>
                </a:solidFill>
                <a:latin typeface="Century Gothic"/>
                <a:cs typeface="Century Gothic"/>
              </a:rPr>
              <a:t>Track the print as you read the Daily Warm-Up. </a:t>
            </a:r>
          </a:p>
          <a:p>
            <a:pPr algn="ctr"/>
            <a:r>
              <a:rPr lang="en-US" sz="1200" dirty="0">
                <a:solidFill>
                  <a:schemeClr val="bg1">
                    <a:lumMod val="75000"/>
                  </a:schemeClr>
                </a:solidFill>
                <a:latin typeface="Century Gothic"/>
                <a:cs typeface="Century Gothic"/>
              </a:rPr>
              <a:t>Explain to children that we read from left to right and from the top to the bottom of the page.</a:t>
            </a:r>
          </a:p>
        </p:txBody>
      </p:sp>
      <p:sp>
        <p:nvSpPr>
          <p:cNvPr id="5" name="Rectangle 4"/>
          <p:cNvSpPr/>
          <p:nvPr/>
        </p:nvSpPr>
        <p:spPr>
          <a:xfrm>
            <a:off x="8966200" y="990600"/>
            <a:ext cx="2501900" cy="8001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rgbClr val="FF0000"/>
                </a:solidFill>
                <a:latin typeface="Century Gothic" panose="020B0502020202020204" pitchFamily="34" charset="0"/>
              </a:rPr>
              <a:t>Point to the first word in each sentence</a:t>
            </a:r>
            <a:endParaRPr lang="en-US" dirty="0">
              <a:solidFill>
                <a:srgbClr val="FF0000"/>
              </a:solidFill>
              <a:latin typeface="Century Gothic" panose="020B0502020202020204" pitchFamily="34" charset="0"/>
            </a:endParaRPr>
          </a:p>
        </p:txBody>
      </p:sp>
      <p:sp>
        <p:nvSpPr>
          <p:cNvPr id="6" name="Rectangle 5"/>
          <p:cNvSpPr/>
          <p:nvPr/>
        </p:nvSpPr>
        <p:spPr>
          <a:xfrm>
            <a:off x="774700" y="874801"/>
            <a:ext cx="2501900" cy="8001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rgbClr val="FF0000"/>
                </a:solidFill>
                <a:latin typeface="Century Gothic" panose="020B0502020202020204" pitchFamily="34" charset="0"/>
              </a:rPr>
              <a:t>Circle the first letters and have children name the letters.</a:t>
            </a:r>
            <a:endParaRPr lang="en-US"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52037605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f</a:t>
            </a:r>
            <a:endParaRPr lang="en-US" sz="8000" dirty="0">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a</a:t>
            </a:r>
            <a:endParaRPr lang="en-US" sz="8000" dirty="0">
              <a:solidFill>
                <a:srgbClr val="FF0000"/>
              </a:solidFill>
              <a:latin typeface="Century Gothic"/>
              <a:cs typeface="Century Gothic"/>
            </a:endParaRPr>
          </a:p>
        </p:txBody>
      </p:sp>
      <p:sp>
        <p:nvSpPr>
          <p:cNvPr id="9" name="Rounded Rectangle 8"/>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/n/ n, /r/ r</a:t>
            </a:r>
            <a:endParaRPr lang="en-US" sz="2400" dirty="0">
              <a:latin typeface="Century Gothic"/>
              <a:cs typeface="Century Gothic"/>
            </a:endParaRPr>
          </a:p>
        </p:txBody>
      </p:sp>
    </p:spTree>
    <p:extLst>
      <p:ext uri="{BB962C8B-B14F-4D97-AF65-F5344CB8AC3E}">
        <p14:creationId xmlns:p14="http://schemas.microsoft.com/office/powerpoint/2010/main" val="2650816538"/>
      </p:ext>
    </p:extLst>
  </p:cSld>
  <p:clrMapOvr>
    <a:masterClrMapping/>
  </p:clrMapOvr>
  <p:timing>
    <p:tnLst>
      <p:par>
        <p:cTn xmlns:p14="http://schemas.microsoft.com/office/powerpoint/2010/mai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m</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e</a:t>
            </a:r>
            <a:endParaRPr lang="en-US" sz="8000" dirty="0">
              <a:solidFill>
                <a:srgbClr val="FF0000"/>
              </a:solidFill>
              <a:latin typeface="Century Gothic"/>
              <a:cs typeface="Century Gothic"/>
            </a:endParaRPr>
          </a:p>
        </p:txBody>
      </p:sp>
      <p:sp>
        <p:nvSpPr>
          <p:cNvPr id="9" name="Rounded Rectangle 8"/>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short e</a:t>
            </a:r>
            <a:endParaRPr lang="en-US" sz="2400" dirty="0">
              <a:latin typeface="Century Gothic"/>
              <a:cs typeface="Century Gothic"/>
            </a:endParaRPr>
          </a:p>
        </p:txBody>
      </p:sp>
    </p:spTree>
    <p:extLst>
      <p:ext uri="{BB962C8B-B14F-4D97-AF65-F5344CB8AC3E}">
        <p14:creationId xmlns:p14="http://schemas.microsoft.com/office/powerpoint/2010/main" val="3773033569"/>
      </p:ext>
    </p:extLst>
  </p:cSld>
  <p:clrMapOvr>
    <a:masterClrMapping/>
  </p:clrMapOvr>
  <p:timing>
    <p:tnLst>
      <p:par>
        <p:cTn xmlns:p14="http://schemas.microsoft.com/office/powerpoint/2010/mai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m</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e</a:t>
            </a:r>
            <a:endParaRPr lang="en-US" sz="8000" dirty="0">
              <a:solidFill>
                <a:srgbClr val="FF0000"/>
              </a:solidFill>
              <a:latin typeface="Century Gothic"/>
              <a:cs typeface="Century Gothic"/>
            </a:endParaRPr>
          </a:p>
        </p:txBody>
      </p:sp>
      <p:sp>
        <p:nvSpPr>
          <p:cNvPr id="10" name="Rectangle 9"/>
          <p:cNvSpPr/>
          <p:nvPr/>
        </p:nvSpPr>
        <p:spPr>
          <a:xfrm>
            <a:off x="7675190" y="1750049"/>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n</a:t>
            </a:r>
            <a:endParaRPr lang="en-US" sz="8000" dirty="0">
              <a:solidFill>
                <a:schemeClr val="tx1"/>
              </a:solidFill>
              <a:latin typeface="Century Gothic"/>
              <a:cs typeface="Century Gothic"/>
            </a:endParaRPr>
          </a:p>
        </p:txBody>
      </p:sp>
      <p:sp>
        <p:nvSpPr>
          <p:cNvPr id="9" name="Rounded Rectangle 8"/>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short e</a:t>
            </a:r>
            <a:endParaRPr lang="en-US" sz="2400" dirty="0">
              <a:latin typeface="Century Gothic"/>
              <a:cs typeface="Century Gothic"/>
            </a:endParaRPr>
          </a:p>
        </p:txBody>
      </p:sp>
    </p:spTree>
    <p:extLst>
      <p:ext uri="{BB962C8B-B14F-4D97-AF65-F5344CB8AC3E}">
        <p14:creationId xmlns:p14="http://schemas.microsoft.com/office/powerpoint/2010/main" val="4032119938"/>
      </p:ext>
    </p:extLst>
  </p:cSld>
  <p:clrMapOvr>
    <a:masterClrMapping/>
  </p:clrMapOvr>
  <p:timing>
    <p:tnLst>
      <p:par>
        <p:cTn xmlns:p14="http://schemas.microsoft.com/office/powerpoint/2010/mai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Word</a:t>
            </a:r>
          </a:p>
        </p:txBody>
      </p:sp>
      <p:sp>
        <p:nvSpPr>
          <p:cNvPr id="4" name="Rectangle 3"/>
          <p:cNvSpPr/>
          <p:nvPr/>
        </p:nvSpPr>
        <p:spPr>
          <a:xfrm>
            <a:off x="1985122"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m</a:t>
            </a:r>
            <a:endParaRPr lang="en-US" sz="8000" dirty="0">
              <a:solidFill>
                <a:schemeClr val="tx1"/>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e</a:t>
            </a:r>
            <a:endParaRPr lang="en-US" sz="8000" dirty="0">
              <a:solidFill>
                <a:srgbClr val="FF0000"/>
              </a:solidFill>
              <a:latin typeface="Century Gothic"/>
              <a:cs typeface="Century Gothic"/>
            </a:endParaRPr>
          </a:p>
        </p:txBody>
      </p:sp>
      <p:sp>
        <p:nvSpPr>
          <p:cNvPr id="10" name="Rectangle 9"/>
          <p:cNvSpPr/>
          <p:nvPr/>
        </p:nvSpPr>
        <p:spPr>
          <a:xfrm>
            <a:off x="7454321" y="1750050"/>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n</a:t>
            </a:r>
            <a:endParaRPr lang="en-US" sz="8000" dirty="0">
              <a:solidFill>
                <a:srgbClr val="000000"/>
              </a:solidFill>
              <a:latin typeface="Century Gothic"/>
              <a:cs typeface="Century Gothic"/>
            </a:endParaRPr>
          </a:p>
        </p:txBody>
      </p:sp>
      <p:sp>
        <p:nvSpPr>
          <p:cNvPr id="9" name="Rounded Rectangle 8"/>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short e</a:t>
            </a:r>
            <a:endParaRPr lang="en-US" sz="2400" dirty="0">
              <a:latin typeface="Century Gothic"/>
              <a:cs typeface="Century Gothic"/>
            </a:endParaRPr>
          </a:p>
        </p:txBody>
      </p:sp>
    </p:spTree>
    <p:extLst>
      <p:ext uri="{BB962C8B-B14F-4D97-AF65-F5344CB8AC3E}">
        <p14:creationId xmlns:p14="http://schemas.microsoft.com/office/powerpoint/2010/main" val="283872687"/>
      </p:ext>
    </p:extLst>
  </p:cSld>
  <p:clrMapOvr>
    <a:masterClrMapping/>
  </p:clrMapOvr>
  <p:timing>
    <p:tnLst>
      <p:par>
        <p:cTn xmlns:p14="http://schemas.microsoft.com/office/powerpoint/2010/mai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short e</a:t>
            </a:r>
            <a:endParaRPr lang="en-US" sz="2400" dirty="0">
              <a:latin typeface="Century Gothic"/>
              <a:cs typeface="Century Gothic"/>
            </a:endParaRPr>
          </a:p>
        </p:txBody>
      </p:sp>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m</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55850400"/>
      </p:ext>
    </p:extLst>
  </p:cSld>
  <p:clrMapOvr>
    <a:masterClrMapping/>
  </p:clrMapOvr>
  <p:timing>
    <p:tnLst>
      <p:par>
        <p:cTn xmlns:p14="http://schemas.microsoft.com/office/powerpoint/2010/mai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m</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e</a:t>
            </a:r>
            <a:endParaRPr lang="en-US" sz="8000" dirty="0">
              <a:solidFill>
                <a:srgbClr val="FF0000"/>
              </a:solidFill>
              <a:latin typeface="Century Gothic"/>
              <a:cs typeface="Century Gothic"/>
            </a:endParaRPr>
          </a:p>
        </p:txBody>
      </p:sp>
      <p:sp>
        <p:nvSpPr>
          <p:cNvPr id="9" name="Rounded Rectangle 8"/>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short e</a:t>
            </a:r>
            <a:endParaRPr lang="en-US" sz="2400" dirty="0">
              <a:latin typeface="Century Gothic"/>
              <a:cs typeface="Century Gothic"/>
            </a:endParaRPr>
          </a:p>
        </p:txBody>
      </p:sp>
    </p:spTree>
    <p:extLst>
      <p:ext uri="{BB962C8B-B14F-4D97-AF65-F5344CB8AC3E}">
        <p14:creationId xmlns:p14="http://schemas.microsoft.com/office/powerpoint/2010/main" val="2074912479"/>
      </p:ext>
    </p:extLst>
  </p:cSld>
  <p:clrMapOvr>
    <a:masterClrMapping/>
  </p:clrMapOvr>
  <p:timing>
    <p:tnLst>
      <p:par>
        <p:cTn xmlns:p14="http://schemas.microsoft.com/office/powerpoint/2010/mai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m</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e</a:t>
            </a:r>
            <a:endParaRPr lang="en-US" sz="8000" dirty="0">
              <a:solidFill>
                <a:srgbClr val="FF0000"/>
              </a:solidFill>
              <a:latin typeface="Century Gothic"/>
              <a:cs typeface="Century Gothic"/>
            </a:endParaRPr>
          </a:p>
        </p:txBody>
      </p:sp>
      <p:sp>
        <p:nvSpPr>
          <p:cNvPr id="10" name="Rectangle 9"/>
          <p:cNvSpPr/>
          <p:nvPr/>
        </p:nvSpPr>
        <p:spPr>
          <a:xfrm>
            <a:off x="7675190" y="1750049"/>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t</a:t>
            </a:r>
            <a:endParaRPr lang="en-US" sz="8000" dirty="0">
              <a:solidFill>
                <a:schemeClr val="tx1"/>
              </a:solidFill>
              <a:latin typeface="Century Gothic"/>
              <a:cs typeface="Century Gothic"/>
            </a:endParaRPr>
          </a:p>
        </p:txBody>
      </p:sp>
      <p:sp>
        <p:nvSpPr>
          <p:cNvPr id="9" name="Rounded Rectangle 8"/>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short e</a:t>
            </a:r>
            <a:endParaRPr lang="en-US" sz="2400" dirty="0">
              <a:latin typeface="Century Gothic"/>
              <a:cs typeface="Century Gothic"/>
            </a:endParaRPr>
          </a:p>
        </p:txBody>
      </p:sp>
    </p:spTree>
    <p:extLst>
      <p:ext uri="{BB962C8B-B14F-4D97-AF65-F5344CB8AC3E}">
        <p14:creationId xmlns:p14="http://schemas.microsoft.com/office/powerpoint/2010/main" val="2284151369"/>
      </p:ext>
    </p:extLst>
  </p:cSld>
  <p:clrMapOvr>
    <a:masterClrMapping/>
  </p:clrMapOvr>
  <p:timing>
    <p:tnLst>
      <p:par>
        <p:cTn xmlns:p14="http://schemas.microsoft.com/office/powerpoint/2010/mai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Word</a:t>
            </a:r>
          </a:p>
        </p:txBody>
      </p:sp>
      <p:sp>
        <p:nvSpPr>
          <p:cNvPr id="4" name="Rectangle 3"/>
          <p:cNvSpPr/>
          <p:nvPr/>
        </p:nvSpPr>
        <p:spPr>
          <a:xfrm>
            <a:off x="1985122"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m</a:t>
            </a:r>
            <a:endParaRPr lang="en-US" sz="8000" dirty="0">
              <a:solidFill>
                <a:schemeClr val="tx1"/>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e</a:t>
            </a:r>
            <a:endParaRPr lang="en-US" sz="8000" dirty="0">
              <a:solidFill>
                <a:srgbClr val="FF0000"/>
              </a:solidFill>
              <a:latin typeface="Century Gothic"/>
              <a:cs typeface="Century Gothic"/>
            </a:endParaRPr>
          </a:p>
        </p:txBody>
      </p:sp>
      <p:sp>
        <p:nvSpPr>
          <p:cNvPr id="10" name="Rectangle 9"/>
          <p:cNvSpPr/>
          <p:nvPr/>
        </p:nvSpPr>
        <p:spPr>
          <a:xfrm>
            <a:off x="7454321" y="1750050"/>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t</a:t>
            </a:r>
            <a:endParaRPr lang="en-US" sz="8000" dirty="0">
              <a:solidFill>
                <a:srgbClr val="000000"/>
              </a:solidFill>
              <a:latin typeface="Century Gothic"/>
              <a:cs typeface="Century Gothic"/>
            </a:endParaRPr>
          </a:p>
        </p:txBody>
      </p:sp>
      <p:sp>
        <p:nvSpPr>
          <p:cNvPr id="9" name="Rounded Rectangle 8"/>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short e</a:t>
            </a:r>
            <a:endParaRPr lang="en-US" sz="2400" dirty="0">
              <a:latin typeface="Century Gothic"/>
              <a:cs typeface="Century Gothic"/>
            </a:endParaRPr>
          </a:p>
        </p:txBody>
      </p:sp>
    </p:spTree>
    <p:extLst>
      <p:ext uri="{BB962C8B-B14F-4D97-AF65-F5344CB8AC3E}">
        <p14:creationId xmlns:p14="http://schemas.microsoft.com/office/powerpoint/2010/main" val="3054057401"/>
      </p:ext>
    </p:extLst>
  </p:cSld>
  <p:clrMapOvr>
    <a:masterClrMapping/>
  </p:clrMapOvr>
  <p:timing>
    <p:tnLst>
      <p:par>
        <p:cTn xmlns:p14="http://schemas.microsoft.com/office/powerpoint/2010/mai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short e</a:t>
            </a:r>
            <a:endParaRPr lang="en-US" sz="2400" dirty="0">
              <a:latin typeface="Century Gothic"/>
              <a:cs typeface="Century Gothic"/>
            </a:endParaRPr>
          </a:p>
        </p:txBody>
      </p:sp>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h</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77164784"/>
      </p:ext>
    </p:extLst>
  </p:cSld>
  <p:clrMapOvr>
    <a:masterClrMapping/>
  </p:clrMapOvr>
  <p:timing>
    <p:tnLst>
      <p:par>
        <p:cTn xmlns:p14="http://schemas.microsoft.com/office/powerpoint/2010/mai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h</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e</a:t>
            </a:r>
            <a:endParaRPr lang="en-US" sz="8000" dirty="0">
              <a:solidFill>
                <a:srgbClr val="FF0000"/>
              </a:solidFill>
              <a:latin typeface="Century Gothic"/>
              <a:cs typeface="Century Gothic"/>
            </a:endParaRPr>
          </a:p>
        </p:txBody>
      </p:sp>
      <p:sp>
        <p:nvSpPr>
          <p:cNvPr id="9" name="Rounded Rectangle 8"/>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short e</a:t>
            </a:r>
            <a:endParaRPr lang="en-US" sz="2400" dirty="0">
              <a:latin typeface="Century Gothic"/>
              <a:cs typeface="Century Gothic"/>
            </a:endParaRPr>
          </a:p>
        </p:txBody>
      </p:sp>
    </p:spTree>
    <p:extLst>
      <p:ext uri="{BB962C8B-B14F-4D97-AF65-F5344CB8AC3E}">
        <p14:creationId xmlns:p14="http://schemas.microsoft.com/office/powerpoint/2010/main" val="3880514447"/>
      </p:ext>
    </p:extLst>
  </p:cSld>
  <p:clrMapOvr>
    <a:masterClrMapping/>
  </p:clrMapOvr>
  <p:timing>
    <p:tnLst>
      <p:par>
        <p:cTn xmlns:p14="http://schemas.microsoft.com/office/powerpoint/2010/mai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h</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e</a:t>
            </a:r>
            <a:endParaRPr lang="en-US" sz="8000" dirty="0">
              <a:solidFill>
                <a:srgbClr val="FF0000"/>
              </a:solidFill>
              <a:latin typeface="Century Gothic"/>
              <a:cs typeface="Century Gothic"/>
            </a:endParaRPr>
          </a:p>
        </p:txBody>
      </p:sp>
      <p:sp>
        <p:nvSpPr>
          <p:cNvPr id="10" name="Rectangle 9"/>
          <p:cNvSpPr/>
          <p:nvPr/>
        </p:nvSpPr>
        <p:spPr>
          <a:xfrm>
            <a:off x="7675190" y="1750049"/>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n</a:t>
            </a:r>
            <a:endParaRPr lang="en-US" sz="8000" dirty="0">
              <a:solidFill>
                <a:schemeClr val="tx1"/>
              </a:solidFill>
              <a:latin typeface="Century Gothic"/>
              <a:cs typeface="Century Gothic"/>
            </a:endParaRPr>
          </a:p>
        </p:txBody>
      </p:sp>
      <p:sp>
        <p:nvSpPr>
          <p:cNvPr id="9" name="Rounded Rectangle 8"/>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short e</a:t>
            </a:r>
            <a:endParaRPr lang="en-US" sz="2400" dirty="0">
              <a:latin typeface="Century Gothic"/>
              <a:cs typeface="Century Gothic"/>
            </a:endParaRPr>
          </a:p>
        </p:txBody>
      </p:sp>
    </p:spTree>
    <p:extLst>
      <p:ext uri="{BB962C8B-B14F-4D97-AF65-F5344CB8AC3E}">
        <p14:creationId xmlns:p14="http://schemas.microsoft.com/office/powerpoint/2010/main" val="276325082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f</a:t>
            </a:r>
            <a:endParaRPr lang="en-US" sz="8000" dirty="0">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a</a:t>
            </a:r>
            <a:endParaRPr lang="en-US" sz="8000" dirty="0">
              <a:solidFill>
                <a:srgbClr val="FF0000"/>
              </a:solidFill>
              <a:latin typeface="Century Gothic"/>
              <a:cs typeface="Century Gothic"/>
            </a:endParaRPr>
          </a:p>
        </p:txBody>
      </p:sp>
      <p:sp>
        <p:nvSpPr>
          <p:cNvPr id="9" name="Rectangle 8"/>
          <p:cNvSpPr/>
          <p:nvPr/>
        </p:nvSpPr>
        <p:spPr>
          <a:xfrm>
            <a:off x="7662222"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t</a:t>
            </a:r>
            <a:endParaRPr lang="en-US" sz="8000" dirty="0">
              <a:latin typeface="Century Gothic"/>
              <a:cs typeface="Century Gothic"/>
            </a:endParaRPr>
          </a:p>
        </p:txBody>
      </p:sp>
      <p:sp>
        <p:nvSpPr>
          <p:cNvPr id="10" name="Rounded Rectangle 9"/>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/n/ n, /r/ r</a:t>
            </a:r>
            <a:endParaRPr lang="en-US" sz="2400" dirty="0">
              <a:latin typeface="Century Gothic"/>
              <a:cs typeface="Century Gothic"/>
            </a:endParaRPr>
          </a:p>
        </p:txBody>
      </p:sp>
    </p:spTree>
    <p:extLst>
      <p:ext uri="{BB962C8B-B14F-4D97-AF65-F5344CB8AC3E}">
        <p14:creationId xmlns:p14="http://schemas.microsoft.com/office/powerpoint/2010/main" val="3849457198"/>
      </p:ext>
    </p:extLst>
  </p:cSld>
  <p:clrMapOvr>
    <a:masterClrMapping/>
  </p:clrMapOvr>
  <p:timing>
    <p:tnLst>
      <p:par>
        <p:cTn xmlns:p14="http://schemas.microsoft.com/office/powerpoint/2010/mai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Word</a:t>
            </a:r>
          </a:p>
        </p:txBody>
      </p:sp>
      <p:sp>
        <p:nvSpPr>
          <p:cNvPr id="4" name="Rectangle 3"/>
          <p:cNvSpPr/>
          <p:nvPr/>
        </p:nvSpPr>
        <p:spPr>
          <a:xfrm>
            <a:off x="1985122"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h</a:t>
            </a:r>
            <a:endParaRPr lang="en-US" sz="8000" dirty="0">
              <a:solidFill>
                <a:schemeClr val="tx1"/>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e</a:t>
            </a:r>
            <a:endParaRPr lang="en-US" sz="8000" dirty="0">
              <a:solidFill>
                <a:srgbClr val="FF0000"/>
              </a:solidFill>
              <a:latin typeface="Century Gothic"/>
              <a:cs typeface="Century Gothic"/>
            </a:endParaRPr>
          </a:p>
        </p:txBody>
      </p:sp>
      <p:sp>
        <p:nvSpPr>
          <p:cNvPr id="10" name="Rectangle 9"/>
          <p:cNvSpPr/>
          <p:nvPr/>
        </p:nvSpPr>
        <p:spPr>
          <a:xfrm>
            <a:off x="7454321" y="1750050"/>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n</a:t>
            </a:r>
            <a:endParaRPr lang="en-US" sz="8000" dirty="0">
              <a:solidFill>
                <a:srgbClr val="000000"/>
              </a:solidFill>
              <a:latin typeface="Century Gothic"/>
              <a:cs typeface="Century Gothic"/>
            </a:endParaRPr>
          </a:p>
        </p:txBody>
      </p:sp>
      <p:sp>
        <p:nvSpPr>
          <p:cNvPr id="9" name="Rounded Rectangle 8"/>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short e</a:t>
            </a:r>
            <a:endParaRPr lang="en-US" sz="2400" dirty="0">
              <a:latin typeface="Century Gothic"/>
              <a:cs typeface="Century Gothic"/>
            </a:endParaRPr>
          </a:p>
        </p:txBody>
      </p:sp>
    </p:spTree>
    <p:extLst>
      <p:ext uri="{BB962C8B-B14F-4D97-AF65-F5344CB8AC3E}">
        <p14:creationId xmlns:p14="http://schemas.microsoft.com/office/powerpoint/2010/main" val="105012911"/>
      </p:ext>
    </p:extLst>
  </p:cSld>
  <p:clrMapOvr>
    <a:masterClrMapping/>
  </p:clrMapOvr>
  <p:timing>
    <p:tnLst>
      <p:par>
        <p:cTn xmlns:p14="http://schemas.microsoft.com/office/powerpoint/2010/mai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short e</a:t>
            </a:r>
            <a:endParaRPr lang="en-US" sz="2400" dirty="0">
              <a:latin typeface="Century Gothic"/>
              <a:cs typeface="Century Gothic"/>
            </a:endParaRPr>
          </a:p>
        </p:txBody>
      </p:sp>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t</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52950115"/>
      </p:ext>
    </p:extLst>
  </p:cSld>
  <p:clrMapOvr>
    <a:masterClrMapping/>
  </p:clrMapOvr>
  <p:timing>
    <p:tnLst>
      <p:par>
        <p:cTn xmlns:p14="http://schemas.microsoft.com/office/powerpoint/2010/mai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t</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e</a:t>
            </a:r>
            <a:endParaRPr lang="en-US" sz="8000" dirty="0">
              <a:solidFill>
                <a:srgbClr val="FF0000"/>
              </a:solidFill>
              <a:latin typeface="Century Gothic"/>
              <a:cs typeface="Century Gothic"/>
            </a:endParaRPr>
          </a:p>
        </p:txBody>
      </p:sp>
      <p:sp>
        <p:nvSpPr>
          <p:cNvPr id="9" name="Rounded Rectangle 8"/>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short e</a:t>
            </a:r>
            <a:endParaRPr lang="en-US" sz="2400" dirty="0">
              <a:latin typeface="Century Gothic"/>
              <a:cs typeface="Century Gothic"/>
            </a:endParaRPr>
          </a:p>
        </p:txBody>
      </p:sp>
    </p:spTree>
    <p:extLst>
      <p:ext uri="{BB962C8B-B14F-4D97-AF65-F5344CB8AC3E}">
        <p14:creationId xmlns:p14="http://schemas.microsoft.com/office/powerpoint/2010/main" val="720942115"/>
      </p:ext>
    </p:extLst>
  </p:cSld>
  <p:clrMapOvr>
    <a:masterClrMapping/>
  </p:clrMapOvr>
  <p:timing>
    <p:tnLst>
      <p:par>
        <p:cTn xmlns:p14="http://schemas.microsoft.com/office/powerpoint/2010/mai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t</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e</a:t>
            </a:r>
            <a:endParaRPr lang="en-US" sz="8000" dirty="0">
              <a:solidFill>
                <a:srgbClr val="FF0000"/>
              </a:solidFill>
              <a:latin typeface="Century Gothic"/>
              <a:cs typeface="Century Gothic"/>
            </a:endParaRPr>
          </a:p>
        </p:txBody>
      </p:sp>
      <p:sp>
        <p:nvSpPr>
          <p:cNvPr id="10" name="Rectangle 9"/>
          <p:cNvSpPr/>
          <p:nvPr/>
        </p:nvSpPr>
        <p:spPr>
          <a:xfrm>
            <a:off x="7675190" y="1750049"/>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n</a:t>
            </a:r>
            <a:endParaRPr lang="en-US" sz="8000" dirty="0">
              <a:solidFill>
                <a:schemeClr val="tx1"/>
              </a:solidFill>
              <a:latin typeface="Century Gothic"/>
              <a:cs typeface="Century Gothic"/>
            </a:endParaRPr>
          </a:p>
        </p:txBody>
      </p:sp>
      <p:sp>
        <p:nvSpPr>
          <p:cNvPr id="9" name="Rounded Rectangle 8"/>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short e</a:t>
            </a:r>
            <a:endParaRPr lang="en-US" sz="2400" dirty="0">
              <a:latin typeface="Century Gothic"/>
              <a:cs typeface="Century Gothic"/>
            </a:endParaRPr>
          </a:p>
        </p:txBody>
      </p:sp>
    </p:spTree>
    <p:extLst>
      <p:ext uri="{BB962C8B-B14F-4D97-AF65-F5344CB8AC3E}">
        <p14:creationId xmlns:p14="http://schemas.microsoft.com/office/powerpoint/2010/main" val="864520565"/>
      </p:ext>
    </p:extLst>
  </p:cSld>
  <p:clrMapOvr>
    <a:masterClrMapping/>
  </p:clrMapOvr>
  <p:timing>
    <p:tnLst>
      <p:par>
        <p:cTn xmlns:p14="http://schemas.microsoft.com/office/powerpoint/2010/mai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Word</a:t>
            </a:r>
          </a:p>
        </p:txBody>
      </p:sp>
      <p:sp>
        <p:nvSpPr>
          <p:cNvPr id="4" name="Rectangle 3"/>
          <p:cNvSpPr/>
          <p:nvPr/>
        </p:nvSpPr>
        <p:spPr>
          <a:xfrm>
            <a:off x="1985122"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t</a:t>
            </a:r>
            <a:endParaRPr lang="en-US" sz="8000" dirty="0">
              <a:solidFill>
                <a:schemeClr val="tx1"/>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e</a:t>
            </a:r>
            <a:endParaRPr lang="en-US" sz="8000" dirty="0">
              <a:solidFill>
                <a:srgbClr val="FF0000"/>
              </a:solidFill>
              <a:latin typeface="Century Gothic"/>
              <a:cs typeface="Century Gothic"/>
            </a:endParaRPr>
          </a:p>
        </p:txBody>
      </p:sp>
      <p:sp>
        <p:nvSpPr>
          <p:cNvPr id="10" name="Rectangle 9"/>
          <p:cNvSpPr/>
          <p:nvPr/>
        </p:nvSpPr>
        <p:spPr>
          <a:xfrm>
            <a:off x="7454321" y="1750050"/>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n</a:t>
            </a:r>
            <a:endParaRPr lang="en-US" sz="8000" dirty="0">
              <a:solidFill>
                <a:srgbClr val="000000"/>
              </a:solidFill>
              <a:latin typeface="Century Gothic"/>
              <a:cs typeface="Century Gothic"/>
            </a:endParaRPr>
          </a:p>
        </p:txBody>
      </p:sp>
      <p:sp>
        <p:nvSpPr>
          <p:cNvPr id="9" name="Rounded Rectangle 8"/>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short e</a:t>
            </a:r>
            <a:endParaRPr lang="en-US" sz="2400" dirty="0">
              <a:latin typeface="Century Gothic"/>
              <a:cs typeface="Century Gothic"/>
            </a:endParaRPr>
          </a:p>
        </p:txBody>
      </p:sp>
    </p:spTree>
    <p:extLst>
      <p:ext uri="{BB962C8B-B14F-4D97-AF65-F5344CB8AC3E}">
        <p14:creationId xmlns:p14="http://schemas.microsoft.com/office/powerpoint/2010/main" val="2389286940"/>
      </p:ext>
    </p:extLst>
  </p:cSld>
  <p:clrMapOvr>
    <a:masterClrMapping/>
  </p:clrMapOvr>
  <p:timing>
    <p:tnLst>
      <p:par>
        <p:cTn xmlns:p14="http://schemas.microsoft.com/office/powerpoint/2010/mai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E</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273293837"/>
      </p:ext>
    </p:extLst>
  </p:cSld>
  <p:clrMapOvr>
    <a:masterClrMapping/>
  </p:clrMapOvr>
  <p:timing>
    <p:tnLst>
      <p:par>
        <p:cTn xmlns:p14="http://schemas.microsoft.com/office/powerpoint/2010/mai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E</a:t>
            </a:r>
            <a:r>
              <a:rPr lang="en-US" sz="7000" dirty="0" smtClean="0">
                <a:latin typeface="Century Gothic" panose="020B0502020202020204" pitchFamily="34" charset="0"/>
              </a:rPr>
              <a:t>d</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522202273"/>
      </p:ext>
    </p:extLst>
  </p:cSld>
  <p:clrMapOvr>
    <a:masterClrMapping/>
  </p:clrMapOvr>
  <p:timing>
    <p:tnLst>
      <p:par>
        <p:cTn xmlns:p14="http://schemas.microsoft.com/office/powerpoint/2010/mai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E</a:t>
            </a:r>
            <a:r>
              <a:rPr lang="en-US" sz="7000" dirty="0" smtClean="0">
                <a:latin typeface="Century Gothic" panose="020B0502020202020204" pitchFamily="34" charset="0"/>
              </a:rPr>
              <a:t>d      r</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848006907"/>
      </p:ext>
    </p:extLst>
  </p:cSld>
  <p:clrMapOvr>
    <a:masterClrMapping/>
  </p:clrMapOvr>
  <p:timing>
    <p:tnLst>
      <p:par>
        <p:cTn xmlns:p14="http://schemas.microsoft.com/office/powerpoint/2010/mai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5478423"/>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E</a:t>
            </a:r>
            <a:r>
              <a:rPr lang="en-US" sz="7000" dirty="0" smtClean="0">
                <a:latin typeface="Century Gothic" panose="020B0502020202020204" pitchFamily="34" charset="0"/>
              </a:rPr>
              <a:t>d      r</a:t>
            </a:r>
            <a:r>
              <a:rPr lang="en-US" sz="7000" dirty="0" smtClean="0">
                <a:solidFill>
                  <a:srgbClr val="FF0000"/>
                </a:solidFill>
                <a:latin typeface="Century Gothic" panose="020B0502020202020204" pitchFamily="34" charset="0"/>
              </a:rPr>
              <a:t>e</a:t>
            </a:r>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867419772"/>
      </p:ext>
    </p:extLst>
  </p:cSld>
  <p:clrMapOvr>
    <a:masterClrMapping/>
  </p:clrMapOvr>
  <p:timing>
    <p:tnLst>
      <p:par>
        <p:cTn xmlns:p14="http://schemas.microsoft.com/office/powerpoint/2010/mai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E</a:t>
            </a:r>
            <a:r>
              <a:rPr lang="en-US" sz="7000" dirty="0" smtClean="0">
                <a:latin typeface="Century Gothic" panose="020B0502020202020204" pitchFamily="34" charset="0"/>
              </a:rPr>
              <a:t>d      r</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90943196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Word</a:t>
            </a:r>
          </a:p>
        </p:txBody>
      </p:sp>
      <p:sp>
        <p:nvSpPr>
          <p:cNvPr id="4" name="Rectangle 3"/>
          <p:cNvSpPr/>
          <p:nvPr/>
        </p:nvSpPr>
        <p:spPr>
          <a:xfrm>
            <a:off x="20005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f</a:t>
            </a:r>
            <a:endParaRPr lang="en-US" sz="8000" dirty="0">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a</a:t>
            </a:r>
            <a:endParaRPr lang="en-US" sz="8000" dirty="0">
              <a:solidFill>
                <a:srgbClr val="FF0000"/>
              </a:solidFill>
              <a:latin typeface="Century Gothic"/>
              <a:cs typeface="Century Gothic"/>
            </a:endParaRPr>
          </a:p>
        </p:txBody>
      </p:sp>
      <p:sp>
        <p:nvSpPr>
          <p:cNvPr id="9" name="Rectangle 8"/>
          <p:cNvSpPr/>
          <p:nvPr/>
        </p:nvSpPr>
        <p:spPr>
          <a:xfrm>
            <a:off x="7456997"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t</a:t>
            </a:r>
            <a:endParaRPr lang="en-US" sz="8000" dirty="0">
              <a:latin typeface="Century Gothic"/>
              <a:cs typeface="Century Gothic"/>
            </a:endParaRPr>
          </a:p>
        </p:txBody>
      </p:sp>
      <p:sp>
        <p:nvSpPr>
          <p:cNvPr id="10" name="Rounded Rectangle 9"/>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/n/ n, /r/ r</a:t>
            </a:r>
            <a:endParaRPr lang="en-US" sz="2400" dirty="0">
              <a:latin typeface="Century Gothic"/>
              <a:cs typeface="Century Gothic"/>
            </a:endParaRPr>
          </a:p>
        </p:txBody>
      </p:sp>
    </p:spTree>
    <p:extLst>
      <p:ext uri="{BB962C8B-B14F-4D97-AF65-F5344CB8AC3E}">
        <p14:creationId xmlns:p14="http://schemas.microsoft.com/office/powerpoint/2010/main" val="2518317185"/>
      </p:ext>
    </p:extLst>
  </p:cSld>
  <p:clrMapOvr>
    <a:masterClrMapping/>
  </p:clrMapOvr>
  <p:timing>
    <p:tnLst>
      <p:par>
        <p:cTn xmlns:p14="http://schemas.microsoft.com/office/powerpoint/2010/mai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E</a:t>
            </a:r>
            <a:r>
              <a:rPr lang="en-US" sz="7000" dirty="0" smtClean="0">
                <a:latin typeface="Century Gothic" panose="020B0502020202020204" pitchFamily="34" charset="0"/>
              </a:rPr>
              <a:t>d      r</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       f</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522210605"/>
      </p:ext>
    </p:extLst>
  </p:cSld>
  <p:clrMapOvr>
    <a:masterClrMapping/>
  </p:clrMapOvr>
  <p:timing>
    <p:tnLst>
      <p:par>
        <p:cTn xmlns:p14="http://schemas.microsoft.com/office/powerpoint/2010/mai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E</a:t>
            </a:r>
            <a:r>
              <a:rPr lang="en-US" sz="7000" dirty="0" smtClean="0">
                <a:latin typeface="Century Gothic" panose="020B0502020202020204" pitchFamily="34" charset="0"/>
              </a:rPr>
              <a:t>d      r</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       </a:t>
            </a:r>
            <a:r>
              <a:rPr lang="en-US" sz="7000" dirty="0" err="1" smtClean="0">
                <a:latin typeface="Century Gothic" panose="020B0502020202020204" pitchFamily="34" charset="0"/>
              </a:rPr>
              <a:t>f</a:t>
            </a:r>
            <a:r>
              <a:rPr lang="en-US" sz="7000" dirty="0" err="1" smtClean="0">
                <a:solidFill>
                  <a:srgbClr val="FF0000"/>
                </a:solidFill>
                <a:latin typeface="Century Gothic" panose="020B0502020202020204" pitchFamily="34" charset="0"/>
              </a:rPr>
              <a:t>e</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530938077"/>
      </p:ext>
    </p:extLst>
  </p:cSld>
  <p:clrMapOvr>
    <a:masterClrMapping/>
  </p:clrMapOvr>
  <p:timing>
    <p:tnLst>
      <p:par>
        <p:cTn xmlns:p14="http://schemas.microsoft.com/office/powerpoint/2010/mai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E</a:t>
            </a:r>
            <a:r>
              <a:rPr lang="en-US" sz="7000" dirty="0" smtClean="0">
                <a:latin typeface="Century Gothic" panose="020B0502020202020204" pitchFamily="34" charset="0"/>
              </a:rPr>
              <a:t>d      r</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       f</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198420767"/>
      </p:ext>
    </p:extLst>
  </p:cSld>
  <p:clrMapOvr>
    <a:masterClrMapping/>
  </p:clrMapOvr>
  <p:timing>
    <p:tnLst>
      <p:par>
        <p:cTn xmlns:p14="http://schemas.microsoft.com/office/powerpoint/2010/mai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E</a:t>
            </a:r>
            <a:r>
              <a:rPr lang="en-US" sz="7000" dirty="0" smtClean="0">
                <a:latin typeface="Century Gothic" panose="020B0502020202020204" pitchFamily="34" charset="0"/>
              </a:rPr>
              <a:t>d      r</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       f</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      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558950275"/>
      </p:ext>
    </p:extLst>
  </p:cSld>
  <p:clrMapOvr>
    <a:masterClrMapping/>
  </p:clrMapOvr>
  <p:timing>
    <p:tnLst>
      <p:par>
        <p:cTn xmlns:p14="http://schemas.microsoft.com/office/powerpoint/2010/mai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E</a:t>
            </a:r>
            <a:r>
              <a:rPr lang="en-US" sz="7000" dirty="0" smtClean="0">
                <a:latin typeface="Century Gothic" panose="020B0502020202020204" pitchFamily="34" charset="0"/>
              </a:rPr>
              <a:t>d      r</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       f</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      </a:t>
            </a:r>
            <a:r>
              <a:rPr lang="en-US" sz="7000" dirty="0" err="1" smtClean="0">
                <a:latin typeface="Century Gothic" panose="020B0502020202020204" pitchFamily="34" charset="0"/>
              </a:rPr>
              <a:t>T</a:t>
            </a:r>
            <a:r>
              <a:rPr lang="en-US" sz="7000" dirty="0" err="1" smtClean="0">
                <a:solidFill>
                  <a:srgbClr val="FF0000"/>
                </a:solidFill>
                <a:latin typeface="Century Gothic" panose="020B0502020202020204" pitchFamily="34" charset="0"/>
              </a:rPr>
              <a:t>e</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799848003"/>
      </p:ext>
    </p:extLst>
  </p:cSld>
  <p:clrMapOvr>
    <a:masterClrMapping/>
  </p:clrMapOvr>
  <p:timing>
    <p:tnLst>
      <p:par>
        <p:cTn xmlns:p14="http://schemas.microsoft.com/office/powerpoint/2010/mai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E</a:t>
            </a:r>
            <a:r>
              <a:rPr lang="en-US" sz="7000" dirty="0" smtClean="0">
                <a:latin typeface="Century Gothic" panose="020B0502020202020204" pitchFamily="34" charset="0"/>
              </a:rPr>
              <a:t>d      r</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       f</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      T</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769600853"/>
      </p:ext>
    </p:extLst>
  </p:cSld>
  <p:clrMapOvr>
    <a:masterClrMapping/>
  </p:clrMapOvr>
  <p:timing>
    <p:tnLst>
      <p:par>
        <p:cTn xmlns:p14="http://schemas.microsoft.com/office/powerpoint/2010/mai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E</a:t>
            </a:r>
            <a:r>
              <a:rPr lang="en-US" sz="7000" dirty="0" smtClean="0">
                <a:latin typeface="Century Gothic" panose="020B0502020202020204" pitchFamily="34" charset="0"/>
              </a:rPr>
              <a:t>d      r</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       f</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      T</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m</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252576490"/>
      </p:ext>
    </p:extLst>
  </p:cSld>
  <p:clrMapOvr>
    <a:masterClrMapping/>
  </p:clrMapOvr>
  <p:timing>
    <p:tnLst>
      <p:par>
        <p:cTn xmlns:p14="http://schemas.microsoft.com/office/powerpoint/2010/mai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E</a:t>
            </a:r>
            <a:r>
              <a:rPr lang="en-US" sz="7000" dirty="0" smtClean="0">
                <a:latin typeface="Century Gothic" panose="020B0502020202020204" pitchFamily="34" charset="0"/>
              </a:rPr>
              <a:t>d      r</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       f</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      T</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m</a:t>
            </a:r>
            <a:r>
              <a:rPr lang="en-US" sz="7000" dirty="0" smtClean="0">
                <a:solidFill>
                  <a:srgbClr val="FF0000"/>
                </a:solidFill>
                <a:latin typeface="Century Gothic" panose="020B0502020202020204" pitchFamily="34" charset="0"/>
              </a:rPr>
              <a:t>e</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378986075"/>
      </p:ext>
    </p:extLst>
  </p:cSld>
  <p:clrMapOvr>
    <a:masterClrMapping/>
  </p:clrMapOvr>
  <p:timing>
    <p:tnLst>
      <p:par>
        <p:cTn xmlns:p14="http://schemas.microsoft.com/office/powerpoint/2010/mai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E</a:t>
            </a:r>
            <a:r>
              <a:rPr lang="en-US" sz="7000" dirty="0" smtClean="0">
                <a:latin typeface="Century Gothic" panose="020B0502020202020204" pitchFamily="34" charset="0"/>
              </a:rPr>
              <a:t>d      r</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       f</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      T</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m</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610424656"/>
      </p:ext>
    </p:extLst>
  </p:cSld>
  <p:clrMapOvr>
    <a:masterClrMapping/>
  </p:clrMapOvr>
  <p:timing>
    <p:tnLst>
      <p:par>
        <p:cTn xmlns:p14="http://schemas.microsoft.com/office/powerpoint/2010/mai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E</a:t>
            </a:r>
            <a:r>
              <a:rPr lang="en-US" sz="7000" dirty="0" smtClean="0">
                <a:latin typeface="Century Gothic" panose="020B0502020202020204" pitchFamily="34" charset="0"/>
              </a:rPr>
              <a:t>d      r</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       f</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      T</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m</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m</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47504547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/k/ c, /f/ f</a:t>
            </a:r>
            <a:endParaRPr lang="en-US" sz="2400" dirty="0">
              <a:latin typeface="Century Gothic"/>
              <a:cs typeface="Century Gothic"/>
            </a:endParaRPr>
          </a:p>
        </p:txBody>
      </p:sp>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c</a:t>
            </a:r>
            <a:endParaRPr lang="en-US" sz="8000" dirty="0">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83072977"/>
      </p:ext>
    </p:extLst>
  </p:cSld>
  <p:clrMapOvr>
    <a:masterClrMapping/>
  </p:clrMapOvr>
  <p:timing>
    <p:tnLst>
      <p:par>
        <p:cTn xmlns:p14="http://schemas.microsoft.com/office/powerpoint/2010/mai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E</a:t>
            </a:r>
            <a:r>
              <a:rPr lang="en-US" sz="7000" dirty="0" smtClean="0">
                <a:latin typeface="Century Gothic" panose="020B0502020202020204" pitchFamily="34" charset="0"/>
              </a:rPr>
              <a:t>d      r</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       f</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      T</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m</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m</a:t>
            </a:r>
            <a:r>
              <a:rPr lang="en-US" sz="7000" dirty="0"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415691800"/>
      </p:ext>
    </p:extLst>
  </p:cSld>
  <p:clrMapOvr>
    <a:masterClrMapping/>
  </p:clrMapOvr>
  <p:timing>
    <p:tnLst>
      <p:par>
        <p:cTn xmlns:p14="http://schemas.microsoft.com/office/powerpoint/2010/mai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E</a:t>
            </a:r>
            <a:r>
              <a:rPr lang="en-US" sz="7000" dirty="0" smtClean="0">
                <a:latin typeface="Century Gothic" panose="020B0502020202020204" pitchFamily="34" charset="0"/>
              </a:rPr>
              <a:t>d      r</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       f</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      T</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m</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868006066"/>
      </p:ext>
    </p:extLst>
  </p:cSld>
  <p:clrMapOvr>
    <a:masterClrMapping/>
  </p:clrMapOvr>
  <p:timing>
    <p:tnLst>
      <p:par>
        <p:cTn xmlns:p14="http://schemas.microsoft.com/office/powerpoint/2010/mai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E</a:t>
            </a:r>
            <a:r>
              <a:rPr lang="en-US" sz="7000" dirty="0" smtClean="0">
                <a:latin typeface="Century Gothic" panose="020B0502020202020204" pitchFamily="34" charset="0"/>
              </a:rPr>
              <a:t>d      r</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       f</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      T</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m</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p</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582210377"/>
      </p:ext>
    </p:extLst>
  </p:cSld>
  <p:clrMapOvr>
    <a:masterClrMapping/>
  </p:clrMapOvr>
  <p:timing>
    <p:tnLst>
      <p:par>
        <p:cTn xmlns:p14="http://schemas.microsoft.com/office/powerpoint/2010/mai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E</a:t>
            </a:r>
            <a:r>
              <a:rPr lang="en-US" sz="7000" dirty="0" smtClean="0">
                <a:latin typeface="Century Gothic" panose="020B0502020202020204" pitchFamily="34" charset="0"/>
              </a:rPr>
              <a:t>d      r</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       f</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      T</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m</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a:t>
            </a:r>
            <a:r>
              <a:rPr lang="en-US" sz="7000" dirty="0" err="1" smtClean="0">
                <a:latin typeface="Century Gothic" panose="020B0502020202020204" pitchFamily="34" charset="0"/>
              </a:rPr>
              <a:t>p</a:t>
            </a:r>
            <a:r>
              <a:rPr lang="en-US" sz="7000" dirty="0" err="1" smtClean="0">
                <a:solidFill>
                  <a:srgbClr val="FF0000"/>
                </a:solidFill>
                <a:latin typeface="Century Gothic" panose="020B0502020202020204" pitchFamily="34" charset="0"/>
              </a:rPr>
              <a:t>e</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986630236"/>
      </p:ext>
    </p:extLst>
  </p:cSld>
  <p:clrMapOvr>
    <a:masterClrMapping/>
  </p:clrMapOvr>
  <p:timing>
    <p:tnLst>
      <p:par>
        <p:cTn xmlns:p14="http://schemas.microsoft.com/office/powerpoint/2010/mai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E</a:t>
            </a:r>
            <a:r>
              <a:rPr lang="en-US" sz="7000" dirty="0" smtClean="0">
                <a:latin typeface="Century Gothic" panose="020B0502020202020204" pitchFamily="34" charset="0"/>
              </a:rPr>
              <a:t>d      r</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       f</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      T</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m</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p</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569990680"/>
      </p:ext>
    </p:extLst>
  </p:cSld>
  <p:clrMapOvr>
    <a:masterClrMapping/>
  </p:clrMapOvr>
  <p:timing>
    <p:tnLst>
      <p:par>
        <p:cTn xmlns:p14="http://schemas.microsoft.com/office/powerpoint/2010/mai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E</a:t>
            </a:r>
            <a:r>
              <a:rPr lang="en-US" sz="7000" dirty="0" smtClean="0">
                <a:latin typeface="Century Gothic" panose="020B0502020202020204" pitchFamily="34" charset="0"/>
              </a:rPr>
              <a:t>d      r</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       f</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      T</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m</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p</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t </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52318482"/>
      </p:ext>
    </p:extLst>
  </p:cSld>
  <p:clrMapOvr>
    <a:masterClrMapping/>
  </p:clrMapOvr>
  <p:timing>
    <p:tnLst>
      <p:par>
        <p:cTn xmlns:p14="http://schemas.microsoft.com/office/powerpoint/2010/mai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E</a:t>
            </a:r>
            <a:r>
              <a:rPr lang="en-US" sz="7000" dirty="0" smtClean="0">
                <a:latin typeface="Century Gothic" panose="020B0502020202020204" pitchFamily="34" charset="0"/>
              </a:rPr>
              <a:t>d      r</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       f</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      T</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m</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p</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a:t>
            </a:r>
            <a:r>
              <a:rPr lang="en-US" sz="7000" dirty="0" err="1" smtClean="0">
                <a:latin typeface="Century Gothic" panose="020B0502020202020204" pitchFamily="34" charset="0"/>
              </a:rPr>
              <a:t>t</a:t>
            </a:r>
            <a:r>
              <a:rPr lang="en-US" sz="7000" dirty="0" err="1" smtClean="0">
                <a:solidFill>
                  <a:srgbClr val="FF0000"/>
                </a:solidFill>
                <a:latin typeface="Century Gothic" panose="020B0502020202020204" pitchFamily="34" charset="0"/>
              </a:rPr>
              <a:t>e</a:t>
            </a:r>
            <a:r>
              <a:rPr lang="en-US" sz="7000" dirty="0" smtClean="0">
                <a:latin typeface="Century Gothic" panose="020B0502020202020204" pitchFamily="34" charset="0"/>
              </a:rPr>
              <a:t> </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4293451835"/>
      </p:ext>
    </p:extLst>
  </p:cSld>
  <p:clrMapOvr>
    <a:masterClrMapping/>
  </p:clrMapOvr>
  <p:timing>
    <p:tnLst>
      <p:par>
        <p:cTn xmlns:p14="http://schemas.microsoft.com/office/powerpoint/2010/mai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E</a:t>
            </a:r>
            <a:r>
              <a:rPr lang="en-US" sz="7000" dirty="0" smtClean="0">
                <a:latin typeface="Century Gothic" panose="020B0502020202020204" pitchFamily="34" charset="0"/>
              </a:rPr>
              <a:t>d      r</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       f</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      T</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d</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m</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p</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t</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n </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767782689"/>
      </p:ext>
    </p:extLst>
  </p:cSld>
  <p:clrMapOvr>
    <a:masterClrMapping/>
  </p:clrMapOvr>
  <p:timing>
    <p:tnLst>
      <p:par>
        <p:cTn xmlns:p14="http://schemas.microsoft.com/office/powerpoint/2010/mai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5478423"/>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n</a:t>
            </a: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399617807"/>
      </p:ext>
    </p:extLst>
  </p:cSld>
  <p:clrMapOvr>
    <a:masterClrMapping/>
  </p:clrMapOvr>
  <p:timing>
    <p:tnLst>
      <p:par>
        <p:cTn xmlns:p14="http://schemas.microsoft.com/office/powerpoint/2010/mai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n</a:t>
            </a:r>
            <a:r>
              <a:rPr lang="en-US" sz="7000" dirty="0" smtClean="0">
                <a:solidFill>
                  <a:srgbClr val="FF0000"/>
                </a:solidFill>
                <a:latin typeface="Century Gothic" panose="020B0502020202020204" pitchFamily="34" charset="0"/>
              </a:rPr>
              <a:t>e</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16522465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c</a:t>
            </a:r>
            <a:endParaRPr lang="en-US" sz="8000" dirty="0">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a</a:t>
            </a:r>
            <a:endParaRPr lang="en-US" sz="8000" dirty="0">
              <a:solidFill>
                <a:srgbClr val="FF0000"/>
              </a:solidFill>
              <a:latin typeface="Century Gothic"/>
              <a:cs typeface="Century Gothic"/>
            </a:endParaRPr>
          </a:p>
        </p:txBody>
      </p:sp>
      <p:sp>
        <p:nvSpPr>
          <p:cNvPr id="9" name="Rounded Rectangle 8"/>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/n/ n, /r/ r</a:t>
            </a:r>
            <a:endParaRPr lang="en-US" sz="2400" dirty="0">
              <a:latin typeface="Century Gothic"/>
              <a:cs typeface="Century Gothic"/>
            </a:endParaRPr>
          </a:p>
        </p:txBody>
      </p:sp>
    </p:spTree>
    <p:extLst>
      <p:ext uri="{BB962C8B-B14F-4D97-AF65-F5344CB8AC3E}">
        <p14:creationId xmlns:p14="http://schemas.microsoft.com/office/powerpoint/2010/main" val="2650816538"/>
      </p:ext>
    </p:extLst>
  </p:cSld>
  <p:clrMapOvr>
    <a:masterClrMapping/>
  </p:clrMapOvr>
  <p:timing>
    <p:tnLst>
      <p:par>
        <p:cTn xmlns:p14="http://schemas.microsoft.com/office/powerpoint/2010/mai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n</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524150358"/>
      </p:ext>
    </p:extLst>
  </p:cSld>
  <p:clrMapOvr>
    <a:masterClrMapping/>
  </p:clrMapOvr>
  <p:timing>
    <p:tnLst>
      <p:par>
        <p:cTn xmlns:p14="http://schemas.microsoft.com/office/powerpoint/2010/mai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n</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n</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770270012"/>
      </p:ext>
    </p:extLst>
  </p:cSld>
  <p:clrMapOvr>
    <a:masterClrMapping/>
  </p:clrMapOvr>
  <p:timing>
    <p:tnLst>
      <p:par>
        <p:cTn xmlns:p14="http://schemas.microsoft.com/office/powerpoint/2010/mai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n</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n</a:t>
            </a:r>
            <a:r>
              <a:rPr lang="en-US" sz="7000" dirty="0" smtClean="0">
                <a:solidFill>
                  <a:srgbClr val="FF0000"/>
                </a:solidFill>
                <a:latin typeface="Century Gothic" panose="020B0502020202020204" pitchFamily="34" charset="0"/>
              </a:rPr>
              <a:t>o</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25318890"/>
      </p:ext>
    </p:extLst>
  </p:cSld>
  <p:clrMapOvr>
    <a:masterClrMapping/>
  </p:clrMapOvr>
  <p:timing>
    <p:tnLst>
      <p:par>
        <p:cTn xmlns:p14="http://schemas.microsoft.com/office/powerpoint/2010/mai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n</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n</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508912066"/>
      </p:ext>
    </p:extLst>
  </p:cSld>
  <p:clrMapOvr>
    <a:masterClrMapping/>
  </p:clrMapOvr>
  <p:timing>
    <p:tnLst>
      <p:par>
        <p:cTn xmlns:p14="http://schemas.microsoft.com/office/powerpoint/2010/mai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n</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n</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m</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060097103"/>
      </p:ext>
    </p:extLst>
  </p:cSld>
  <p:clrMapOvr>
    <a:masterClrMapping/>
  </p:clrMapOvr>
  <p:timing>
    <p:tnLst>
      <p:par>
        <p:cTn xmlns:p14="http://schemas.microsoft.com/office/powerpoint/2010/mai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n</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n</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m</a:t>
            </a:r>
            <a:r>
              <a:rPr lang="en-US" sz="7000" dirty="0" smtClean="0">
                <a:solidFill>
                  <a:srgbClr val="FF0000"/>
                </a:solidFill>
                <a:latin typeface="Century Gothic" panose="020B0502020202020204" pitchFamily="34" charset="0"/>
              </a:rPr>
              <a:t>e</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426466479"/>
      </p:ext>
    </p:extLst>
  </p:cSld>
  <p:clrMapOvr>
    <a:masterClrMapping/>
  </p:clrMapOvr>
  <p:timing>
    <p:tnLst>
      <p:par>
        <p:cTn xmlns:p14="http://schemas.microsoft.com/office/powerpoint/2010/mai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n</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n</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m</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112565482"/>
      </p:ext>
    </p:extLst>
  </p:cSld>
  <p:clrMapOvr>
    <a:masterClrMapping/>
  </p:clrMapOvr>
  <p:timing>
    <p:tnLst>
      <p:par>
        <p:cTn xmlns:p14="http://schemas.microsoft.com/office/powerpoint/2010/mai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n</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n</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m</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n      m</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396665063"/>
      </p:ext>
    </p:extLst>
  </p:cSld>
  <p:clrMapOvr>
    <a:masterClrMapping/>
  </p:clrMapOvr>
  <p:timing>
    <p:tnLst>
      <p:par>
        <p:cTn xmlns:p14="http://schemas.microsoft.com/office/powerpoint/2010/mai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n</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n</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m</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210216441"/>
      </p:ext>
    </p:extLst>
  </p:cSld>
  <p:clrMapOvr>
    <a:masterClrMapping/>
  </p:clrMapOvr>
  <p:timing>
    <p:tnLst>
      <p:par>
        <p:cTn xmlns:p14="http://schemas.microsoft.com/office/powerpoint/2010/mai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n</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n</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m</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11930603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c</a:t>
            </a:r>
            <a:endParaRPr lang="en-US" sz="8000" dirty="0">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a</a:t>
            </a:r>
            <a:endParaRPr lang="en-US" sz="8000" dirty="0">
              <a:solidFill>
                <a:srgbClr val="FF0000"/>
              </a:solidFill>
              <a:latin typeface="Century Gothic"/>
              <a:cs typeface="Century Gothic"/>
            </a:endParaRPr>
          </a:p>
        </p:txBody>
      </p:sp>
      <p:sp>
        <p:nvSpPr>
          <p:cNvPr id="9" name="Rectangle 8"/>
          <p:cNvSpPr/>
          <p:nvPr/>
        </p:nvSpPr>
        <p:spPr>
          <a:xfrm>
            <a:off x="7662222"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t</a:t>
            </a:r>
            <a:endParaRPr lang="en-US" sz="8000" dirty="0">
              <a:latin typeface="Century Gothic"/>
              <a:cs typeface="Century Gothic"/>
            </a:endParaRPr>
          </a:p>
        </p:txBody>
      </p:sp>
      <p:sp>
        <p:nvSpPr>
          <p:cNvPr id="10" name="Rounded Rectangle 9"/>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/n/ n, /r/ r</a:t>
            </a:r>
            <a:endParaRPr lang="en-US" sz="2400" dirty="0">
              <a:latin typeface="Century Gothic"/>
              <a:cs typeface="Century Gothic"/>
            </a:endParaRPr>
          </a:p>
        </p:txBody>
      </p:sp>
    </p:spTree>
    <p:extLst>
      <p:ext uri="{BB962C8B-B14F-4D97-AF65-F5344CB8AC3E}">
        <p14:creationId xmlns:p14="http://schemas.microsoft.com/office/powerpoint/2010/main" val="3849457198"/>
      </p:ext>
    </p:extLst>
  </p:cSld>
  <p:clrMapOvr>
    <a:masterClrMapping/>
  </p:clrMapOvr>
  <p:timing>
    <p:tnLst>
      <p:par>
        <p:cTn xmlns:p14="http://schemas.microsoft.com/office/powerpoint/2010/mai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n</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n</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m</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s</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769450544"/>
      </p:ext>
    </p:extLst>
  </p:cSld>
  <p:clrMapOvr>
    <a:masterClrMapping/>
  </p:clrMapOvr>
  <p:timing>
    <p:tnLst>
      <p:par>
        <p:cTn xmlns:p14="http://schemas.microsoft.com/office/powerpoint/2010/mai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n</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n</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m</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s</a:t>
            </a:r>
            <a:r>
              <a:rPr lang="en-US" sz="7000" dirty="0" smtClean="0">
                <a:solidFill>
                  <a:srgbClr val="FF0000"/>
                </a:solidFill>
                <a:latin typeface="Century Gothic" panose="020B0502020202020204" pitchFamily="34" charset="0"/>
              </a:rPr>
              <a:t>e</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25015735"/>
      </p:ext>
    </p:extLst>
  </p:cSld>
  <p:clrMapOvr>
    <a:masterClrMapping/>
  </p:clrMapOvr>
  <p:timing>
    <p:tnLst>
      <p:par>
        <p:cTn xmlns:p14="http://schemas.microsoft.com/office/powerpoint/2010/mai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n</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n</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m</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s</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400804858"/>
      </p:ext>
    </p:extLst>
  </p:cSld>
  <p:clrMapOvr>
    <a:masterClrMapping/>
  </p:clrMapOvr>
  <p:timing>
    <p:tnLst>
      <p:par>
        <p:cTn xmlns:p14="http://schemas.microsoft.com/office/powerpoint/2010/mai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n</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n</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m</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s</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s</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217201015"/>
      </p:ext>
    </p:extLst>
  </p:cSld>
  <p:clrMapOvr>
    <a:masterClrMapping/>
  </p:clrMapOvr>
  <p:timing>
    <p:tnLst>
      <p:par>
        <p:cTn xmlns:p14="http://schemas.microsoft.com/office/powerpoint/2010/mai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n</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n</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m</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s</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a:t>
            </a:r>
            <a:r>
              <a:rPr lang="en-US" sz="7000" dirty="0" err="1" smtClean="0">
                <a:latin typeface="Century Gothic" panose="020B0502020202020204" pitchFamily="34" charset="0"/>
              </a:rPr>
              <a:t>s</a:t>
            </a:r>
            <a:r>
              <a:rPr lang="en-US" sz="7000" dirty="0" err="1"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766553678"/>
      </p:ext>
    </p:extLst>
  </p:cSld>
  <p:clrMapOvr>
    <a:masterClrMapping/>
  </p:clrMapOvr>
  <p:timing>
    <p:tnLst>
      <p:par>
        <p:cTn xmlns:p14="http://schemas.microsoft.com/office/powerpoint/2010/mai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n</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n</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m</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s</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874684906"/>
      </p:ext>
    </p:extLst>
  </p:cSld>
  <p:clrMapOvr>
    <a:masterClrMapping/>
  </p:clrMapOvr>
  <p:timing>
    <p:tnLst>
      <p:par>
        <p:cTn xmlns:p14="http://schemas.microsoft.com/office/powerpoint/2010/mai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n</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n</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m</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s</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p</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458930739"/>
      </p:ext>
    </p:extLst>
  </p:cSld>
  <p:clrMapOvr>
    <a:masterClrMapping/>
  </p:clrMapOvr>
  <p:timing>
    <p:tnLst>
      <p:par>
        <p:cTn xmlns:p14="http://schemas.microsoft.com/office/powerpoint/2010/mai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n</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n</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m</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s</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p</a:t>
            </a:r>
            <a:r>
              <a:rPr lang="en-US" sz="7000" dirty="0" smtClean="0">
                <a:solidFill>
                  <a:srgbClr val="FF0000"/>
                </a:solidFill>
                <a:latin typeface="Century Gothic" panose="020B0502020202020204" pitchFamily="34" charset="0"/>
              </a:rPr>
              <a:t>i</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548880946"/>
      </p:ext>
    </p:extLst>
  </p:cSld>
  <p:clrMapOvr>
    <a:masterClrMapping/>
  </p:clrMapOvr>
  <p:timing>
    <p:tnLst>
      <p:par>
        <p:cTn xmlns:p14="http://schemas.microsoft.com/office/powerpoint/2010/mai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n</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n</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m</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s</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p</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812778359"/>
      </p:ext>
    </p:extLst>
  </p:cSld>
  <p:clrMapOvr>
    <a:masterClrMapping/>
  </p:clrMapOvr>
  <p:timing>
    <p:tnLst>
      <p:par>
        <p:cTn xmlns:p14="http://schemas.microsoft.com/office/powerpoint/2010/mai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n</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n</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m</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s</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p</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n        p </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46388654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Word</a:t>
            </a:r>
          </a:p>
        </p:txBody>
      </p:sp>
      <p:sp>
        <p:nvSpPr>
          <p:cNvPr id="4" name="Rectangle 3"/>
          <p:cNvSpPr/>
          <p:nvPr/>
        </p:nvSpPr>
        <p:spPr>
          <a:xfrm>
            <a:off x="20005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c</a:t>
            </a:r>
            <a:endParaRPr lang="en-US" sz="8000" dirty="0">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a</a:t>
            </a:r>
            <a:endParaRPr lang="en-US" sz="8000" dirty="0">
              <a:solidFill>
                <a:srgbClr val="FF0000"/>
              </a:solidFill>
              <a:latin typeface="Century Gothic"/>
              <a:cs typeface="Century Gothic"/>
            </a:endParaRPr>
          </a:p>
        </p:txBody>
      </p:sp>
      <p:sp>
        <p:nvSpPr>
          <p:cNvPr id="9" name="Rectangle 8"/>
          <p:cNvSpPr/>
          <p:nvPr/>
        </p:nvSpPr>
        <p:spPr>
          <a:xfrm>
            <a:off x="7456997"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t</a:t>
            </a:r>
            <a:endParaRPr lang="en-US" sz="8000" dirty="0">
              <a:latin typeface="Century Gothic"/>
              <a:cs typeface="Century Gothic"/>
            </a:endParaRPr>
          </a:p>
        </p:txBody>
      </p:sp>
      <p:sp>
        <p:nvSpPr>
          <p:cNvPr id="10" name="Rounded Rectangle 9"/>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/n/ n, /r/ r</a:t>
            </a:r>
            <a:endParaRPr lang="en-US" sz="2400" dirty="0">
              <a:latin typeface="Century Gothic"/>
              <a:cs typeface="Century Gothic"/>
            </a:endParaRPr>
          </a:p>
        </p:txBody>
      </p:sp>
    </p:spTree>
    <p:extLst>
      <p:ext uri="{BB962C8B-B14F-4D97-AF65-F5344CB8AC3E}">
        <p14:creationId xmlns:p14="http://schemas.microsoft.com/office/powerpoint/2010/main" val="2518317185"/>
      </p:ext>
    </p:extLst>
  </p:cSld>
  <p:clrMapOvr>
    <a:masterClrMapping/>
  </p:clrMapOvr>
  <p:timing>
    <p:tnLst>
      <p:par>
        <p:cTn xmlns:p14="http://schemas.microsoft.com/office/powerpoint/2010/mai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n</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n</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m</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s</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p</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n        </a:t>
            </a:r>
            <a:r>
              <a:rPr lang="en-US" sz="7000" dirty="0" err="1" smtClean="0">
                <a:latin typeface="Century Gothic" panose="020B0502020202020204" pitchFamily="34" charset="0"/>
              </a:rPr>
              <a:t>p</a:t>
            </a:r>
            <a:r>
              <a:rPr lang="en-US" sz="7000" dirty="0" err="1" smtClean="0">
                <a:solidFill>
                  <a:srgbClr val="FF0000"/>
                </a:solidFill>
                <a:latin typeface="Century Gothic" panose="020B0502020202020204" pitchFamily="34" charset="0"/>
              </a:rPr>
              <a:t>e</a:t>
            </a:r>
            <a:r>
              <a:rPr lang="en-US" sz="7000" dirty="0" smtClean="0">
                <a:latin typeface="Century Gothic" panose="020B0502020202020204" pitchFamily="34" charset="0"/>
              </a:rPr>
              <a:t> </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11544964"/>
      </p:ext>
    </p:extLst>
  </p:cSld>
  <p:clrMapOvr>
    <a:masterClrMapping/>
  </p:clrMapOvr>
  <p:timing>
    <p:tnLst>
      <p:par>
        <p:cTn xmlns:p14="http://schemas.microsoft.com/office/powerpoint/2010/mai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n</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n</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m</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n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s</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t     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p</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n </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324905016"/>
      </p:ext>
    </p:extLst>
  </p:cSld>
  <p:clrMapOvr>
    <a:masterClrMapping/>
  </p:clrMapOvr>
  <p:timing>
    <p:tnLst>
      <p:par>
        <p:cTn xmlns:p14="http://schemas.microsoft.com/office/powerpoint/2010/mai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The</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202012953"/>
      </p:ext>
    </p:extLst>
  </p:cSld>
  <p:clrMapOvr>
    <a:masterClrMapping/>
  </p:clrMapOvr>
  <p:timing>
    <p:tnLst>
      <p:par>
        <p:cTn xmlns:p14="http://schemas.microsoft.com/office/powerpoint/2010/mai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The  hen</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4078744859"/>
      </p:ext>
    </p:extLst>
  </p:cSld>
  <p:clrMapOvr>
    <a:masterClrMapping/>
  </p:clrMapOvr>
  <p:timing>
    <p:tnLst>
      <p:par>
        <p:cTn xmlns:p14="http://schemas.microsoft.com/office/powerpoint/2010/mai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The  hen  is</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318682182"/>
      </p:ext>
    </p:extLst>
  </p:cSld>
  <p:clrMapOvr>
    <a:masterClrMapping/>
  </p:clrMapOvr>
  <p:timing>
    <p:tnLst>
      <p:par>
        <p:cTn xmlns:p14="http://schemas.microsoft.com/office/powerpoint/2010/mai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The  hen  is  red.</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726649642"/>
      </p:ext>
    </p:extLst>
  </p:cSld>
  <p:clrMapOvr>
    <a:masterClrMapping/>
  </p:clrMapOvr>
  <p:timing>
    <p:tnLst>
      <p:par>
        <p:cTn xmlns:p14="http://schemas.microsoft.com/office/powerpoint/2010/mai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7632859"/>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The  hen  is  red.</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I</a:t>
            </a:r>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792978457"/>
      </p:ext>
    </p:extLst>
  </p:cSld>
  <p:clrMapOvr>
    <a:masterClrMapping/>
  </p:clrMapOvr>
  <p:timing>
    <p:tnLst>
      <p:par>
        <p:cTn xmlns:p14="http://schemas.microsoft.com/office/powerpoint/2010/mai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The  hen  is  red.</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I  like</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521650401"/>
      </p:ext>
    </p:extLst>
  </p:cSld>
  <p:clrMapOvr>
    <a:masterClrMapping/>
  </p:clrMapOvr>
  <p:timing>
    <p:tnLst>
      <p:par>
        <p:cTn xmlns:p14="http://schemas.microsoft.com/office/powerpoint/2010/mai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The  hen  is  red.</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I  like  my</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951302928"/>
      </p:ext>
    </p:extLst>
  </p:cSld>
  <p:clrMapOvr>
    <a:masterClrMapping/>
  </p:clrMapOvr>
  <p:timing>
    <p:tnLst>
      <p:par>
        <p:cTn xmlns:p14="http://schemas.microsoft.com/office/powerpoint/2010/mai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The  hen  is  red.</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I  like  my  pet</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09238021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389066223"/>
      </p:ext>
    </p:extLst>
  </p:cSld>
  <p:clrMapOvr>
    <a:masterClrMapping/>
  </p:clrMapOvr>
  <p:timing>
    <p:tnLst>
      <p:par>
        <p:cTn xmlns:p14="http://schemas.microsoft.com/office/powerpoint/2010/mai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The  hen  is  red.</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I  like  my  pet  cat.</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475762823"/>
      </p:ext>
    </p:extLst>
  </p:cSld>
  <p:clrMapOvr>
    <a:masterClrMapping/>
  </p:clrMapOvr>
  <p:timing>
    <p:tnLst>
      <p:par>
        <p:cTn xmlns:p14="http://schemas.microsoft.com/office/powerpoint/2010/mai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3780" y="155819"/>
            <a:ext cx="5807075"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High-Frequency Words</a:t>
            </a:r>
            <a:endParaRPr lang="en-US" sz="2400" dirty="0">
              <a:latin typeface="Century Gothic"/>
              <a:cs typeface="Century Gothic"/>
            </a:endParaRPr>
          </a:p>
        </p:txBody>
      </p:sp>
      <p:sp>
        <p:nvSpPr>
          <p:cNvPr id="3" name="Rectangle 2"/>
          <p:cNvSpPr/>
          <p:nvPr/>
        </p:nvSpPr>
        <p:spPr>
          <a:xfrm>
            <a:off x="3802129" y="2805702"/>
            <a:ext cx="4363097"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the</a:t>
            </a:r>
            <a:endParaRPr lang="en-US" sz="8800" dirty="0">
              <a:latin typeface="Century Gothic"/>
              <a:cs typeface="Century Gothic"/>
            </a:endParaRPr>
          </a:p>
        </p:txBody>
      </p:sp>
      <p:sp>
        <p:nvSpPr>
          <p:cNvPr id="4" name="Rectangle 3"/>
          <p:cNvSpPr/>
          <p:nvPr/>
        </p:nvSpPr>
        <p:spPr>
          <a:xfrm>
            <a:off x="3802129" y="1070133"/>
            <a:ext cx="4363097"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play</a:t>
            </a:r>
            <a:endParaRPr lang="en-US" sz="8800" dirty="0">
              <a:latin typeface="Century Gothic"/>
              <a:cs typeface="Century Gothic"/>
            </a:endParaRPr>
          </a:p>
        </p:txBody>
      </p:sp>
      <p:sp>
        <p:nvSpPr>
          <p:cNvPr id="6" name="TextBox 5"/>
          <p:cNvSpPr txBox="1"/>
          <p:nvPr/>
        </p:nvSpPr>
        <p:spPr>
          <a:xfrm>
            <a:off x="166213" y="1503657"/>
            <a:ext cx="3386595" cy="1323439"/>
          </a:xfrm>
          <a:prstGeom prst="rect">
            <a:avLst/>
          </a:prstGeom>
          <a:noFill/>
        </p:spPr>
        <p:txBody>
          <a:bodyPr wrap="square" rtlCol="0">
            <a:spAutoFit/>
          </a:bodyPr>
          <a:lstStyle/>
          <a:p>
            <a:r>
              <a:rPr lang="en-US" sz="1600" b="1" dirty="0" smtClean="0">
                <a:solidFill>
                  <a:schemeClr val="bg1">
                    <a:lumMod val="85000"/>
                  </a:schemeClr>
                </a:solidFill>
                <a:latin typeface="Century Gothic"/>
                <a:cs typeface="Century Gothic"/>
              </a:rPr>
              <a:t>Read</a:t>
            </a:r>
            <a:r>
              <a:rPr lang="en-US" sz="1600" dirty="0" smtClean="0">
                <a:solidFill>
                  <a:schemeClr val="bg1">
                    <a:lumMod val="85000"/>
                  </a:schemeClr>
                </a:solidFill>
                <a:latin typeface="Century Gothic"/>
                <a:cs typeface="Century Gothic"/>
              </a:rPr>
              <a:t>: </a:t>
            </a:r>
          </a:p>
          <a:p>
            <a:r>
              <a:rPr lang="en-US" sz="1600" dirty="0" smtClean="0">
                <a:solidFill>
                  <a:schemeClr val="bg1">
                    <a:lumMod val="85000"/>
                  </a:schemeClr>
                </a:solidFill>
                <a:latin typeface="Century Gothic"/>
                <a:cs typeface="Century Gothic"/>
              </a:rPr>
              <a:t>Point to and say the word play. </a:t>
            </a:r>
          </a:p>
          <a:p>
            <a:r>
              <a:rPr lang="en-US" sz="1600" dirty="0" smtClean="0">
                <a:solidFill>
                  <a:schemeClr val="bg1">
                    <a:lumMod val="85000"/>
                  </a:schemeClr>
                </a:solidFill>
                <a:latin typeface="Century Gothic"/>
                <a:cs typeface="Century Gothic"/>
              </a:rPr>
              <a:t>This is the word play. </a:t>
            </a:r>
          </a:p>
          <a:p>
            <a:r>
              <a:rPr lang="en-US" sz="1600" dirty="0" smtClean="0">
                <a:solidFill>
                  <a:schemeClr val="bg1">
                    <a:lumMod val="85000"/>
                  </a:schemeClr>
                </a:solidFill>
                <a:latin typeface="Century Gothic"/>
                <a:cs typeface="Century Gothic"/>
              </a:rPr>
              <a:t>Say it with me: play.</a:t>
            </a:r>
          </a:p>
          <a:p>
            <a:r>
              <a:rPr lang="en-US" sz="1600" dirty="0" smtClean="0">
                <a:solidFill>
                  <a:schemeClr val="bg1">
                    <a:lumMod val="85000"/>
                  </a:schemeClr>
                </a:solidFill>
                <a:latin typeface="Century Gothic"/>
                <a:cs typeface="Century Gothic"/>
              </a:rPr>
              <a:t>Will you play with me?</a:t>
            </a:r>
            <a:endParaRPr lang="en-US" sz="1600" dirty="0">
              <a:solidFill>
                <a:schemeClr val="bg1">
                  <a:lumMod val="85000"/>
                </a:schemeClr>
              </a:solidFill>
              <a:latin typeface="Century Gothic"/>
              <a:cs typeface="Century Gothic"/>
            </a:endParaRPr>
          </a:p>
        </p:txBody>
      </p:sp>
      <p:sp>
        <p:nvSpPr>
          <p:cNvPr id="7" name="TextBox 6"/>
          <p:cNvSpPr txBox="1"/>
          <p:nvPr/>
        </p:nvSpPr>
        <p:spPr>
          <a:xfrm>
            <a:off x="255141" y="3569217"/>
            <a:ext cx="3386595" cy="830997"/>
          </a:xfrm>
          <a:prstGeom prst="rect">
            <a:avLst/>
          </a:prstGeom>
          <a:noFill/>
        </p:spPr>
        <p:txBody>
          <a:bodyPr wrap="square" rtlCol="0">
            <a:spAutoFit/>
          </a:bodyPr>
          <a:lstStyle/>
          <a:p>
            <a:r>
              <a:rPr lang="en-US" sz="1600" b="1" dirty="0" smtClean="0">
                <a:solidFill>
                  <a:schemeClr val="bg1">
                    <a:lumMod val="85000"/>
                  </a:schemeClr>
                </a:solidFill>
                <a:latin typeface="Century Gothic"/>
                <a:cs typeface="Century Gothic"/>
              </a:rPr>
              <a:t>Spell</a:t>
            </a:r>
            <a:r>
              <a:rPr lang="en-US" sz="1600" dirty="0" smtClean="0">
                <a:solidFill>
                  <a:schemeClr val="bg1">
                    <a:lumMod val="85000"/>
                  </a:schemeClr>
                </a:solidFill>
                <a:latin typeface="Century Gothic"/>
                <a:cs typeface="Century Gothic"/>
              </a:rPr>
              <a:t>: </a:t>
            </a:r>
          </a:p>
          <a:p>
            <a:r>
              <a:rPr lang="en-US" sz="1600" dirty="0" smtClean="0">
                <a:solidFill>
                  <a:schemeClr val="bg1">
                    <a:lumMod val="85000"/>
                  </a:schemeClr>
                </a:solidFill>
                <a:latin typeface="Century Gothic"/>
                <a:cs typeface="Century Gothic"/>
              </a:rPr>
              <a:t>The word is play spelled p-l-a-y.</a:t>
            </a:r>
          </a:p>
          <a:p>
            <a:r>
              <a:rPr lang="en-US" sz="1600" dirty="0" smtClean="0">
                <a:solidFill>
                  <a:schemeClr val="bg1">
                    <a:lumMod val="85000"/>
                  </a:schemeClr>
                </a:solidFill>
                <a:latin typeface="Century Gothic"/>
                <a:cs typeface="Century Gothic"/>
              </a:rPr>
              <a:t>Spell it with me.</a:t>
            </a:r>
            <a:endParaRPr lang="en-US" sz="1600" dirty="0">
              <a:solidFill>
                <a:schemeClr val="bg1">
                  <a:lumMod val="85000"/>
                </a:schemeClr>
              </a:solidFill>
              <a:latin typeface="Century Gothic"/>
              <a:cs typeface="Century Gothic"/>
            </a:endParaRPr>
          </a:p>
        </p:txBody>
      </p:sp>
      <p:sp>
        <p:nvSpPr>
          <p:cNvPr id="8" name="TextBox 7"/>
          <p:cNvSpPr txBox="1"/>
          <p:nvPr/>
        </p:nvSpPr>
        <p:spPr>
          <a:xfrm>
            <a:off x="255141" y="5272020"/>
            <a:ext cx="3386595" cy="830997"/>
          </a:xfrm>
          <a:prstGeom prst="rect">
            <a:avLst/>
          </a:prstGeom>
          <a:noFill/>
        </p:spPr>
        <p:txBody>
          <a:bodyPr wrap="square" rtlCol="0">
            <a:spAutoFit/>
          </a:bodyPr>
          <a:lstStyle/>
          <a:p>
            <a:r>
              <a:rPr lang="en-US" sz="1600" b="1" dirty="0" smtClean="0">
                <a:solidFill>
                  <a:schemeClr val="bg1">
                    <a:lumMod val="85000"/>
                  </a:schemeClr>
                </a:solidFill>
                <a:latin typeface="Century Gothic"/>
                <a:cs typeface="Century Gothic"/>
              </a:rPr>
              <a:t>Write</a:t>
            </a:r>
            <a:r>
              <a:rPr lang="en-US" sz="1600" dirty="0" smtClean="0">
                <a:solidFill>
                  <a:schemeClr val="bg1">
                    <a:lumMod val="85000"/>
                  </a:schemeClr>
                </a:solidFill>
                <a:latin typeface="Century Gothic"/>
                <a:cs typeface="Century Gothic"/>
              </a:rPr>
              <a:t>: </a:t>
            </a:r>
          </a:p>
          <a:p>
            <a:r>
              <a:rPr lang="en-US" sz="1600" dirty="0" smtClean="0">
                <a:solidFill>
                  <a:schemeClr val="bg1">
                    <a:lumMod val="85000"/>
                  </a:schemeClr>
                </a:solidFill>
                <a:latin typeface="Century Gothic"/>
                <a:cs typeface="Century Gothic"/>
              </a:rPr>
              <a:t>Let’s write the word in the air as we say each letter: p-l-a-y...</a:t>
            </a:r>
            <a:endParaRPr lang="en-US" sz="1600" dirty="0">
              <a:solidFill>
                <a:schemeClr val="bg1">
                  <a:lumMod val="85000"/>
                </a:schemeClr>
              </a:solidFill>
              <a:latin typeface="Century Gothic"/>
              <a:cs typeface="Century Gothic"/>
            </a:endParaRPr>
          </a:p>
        </p:txBody>
      </p:sp>
      <p:sp>
        <p:nvSpPr>
          <p:cNvPr id="9" name="TextBox 8"/>
          <p:cNvSpPr txBox="1"/>
          <p:nvPr/>
        </p:nvSpPr>
        <p:spPr>
          <a:xfrm>
            <a:off x="8487263" y="1656057"/>
            <a:ext cx="3386595" cy="1323439"/>
          </a:xfrm>
          <a:prstGeom prst="rect">
            <a:avLst/>
          </a:prstGeom>
          <a:noFill/>
        </p:spPr>
        <p:txBody>
          <a:bodyPr wrap="square" rtlCol="0">
            <a:spAutoFit/>
          </a:bodyPr>
          <a:lstStyle/>
          <a:p>
            <a:r>
              <a:rPr lang="en-US" sz="1600" b="1" dirty="0" smtClean="0">
                <a:solidFill>
                  <a:schemeClr val="bg1">
                    <a:lumMod val="85000"/>
                  </a:schemeClr>
                </a:solidFill>
                <a:latin typeface="Century Gothic"/>
                <a:cs typeface="Century Gothic"/>
              </a:rPr>
              <a:t>Read</a:t>
            </a:r>
            <a:r>
              <a:rPr lang="en-US" sz="1600" dirty="0" smtClean="0">
                <a:solidFill>
                  <a:schemeClr val="bg1">
                    <a:lumMod val="85000"/>
                  </a:schemeClr>
                </a:solidFill>
                <a:latin typeface="Century Gothic"/>
                <a:cs typeface="Century Gothic"/>
              </a:rPr>
              <a:t>: </a:t>
            </a:r>
          </a:p>
          <a:p>
            <a:r>
              <a:rPr lang="en-US" sz="1600" dirty="0" smtClean="0">
                <a:solidFill>
                  <a:schemeClr val="bg1">
                    <a:lumMod val="85000"/>
                  </a:schemeClr>
                </a:solidFill>
                <a:latin typeface="Century Gothic"/>
                <a:cs typeface="Century Gothic"/>
              </a:rPr>
              <a:t>Point to and say the word the. </a:t>
            </a:r>
          </a:p>
          <a:p>
            <a:r>
              <a:rPr lang="en-US" sz="1600" dirty="0" smtClean="0">
                <a:solidFill>
                  <a:schemeClr val="bg1">
                    <a:lumMod val="85000"/>
                  </a:schemeClr>
                </a:solidFill>
                <a:latin typeface="Century Gothic"/>
                <a:cs typeface="Century Gothic"/>
              </a:rPr>
              <a:t>This is the word the. </a:t>
            </a:r>
          </a:p>
          <a:p>
            <a:r>
              <a:rPr lang="en-US" sz="1600" dirty="0" smtClean="0">
                <a:solidFill>
                  <a:schemeClr val="bg1">
                    <a:lumMod val="85000"/>
                  </a:schemeClr>
                </a:solidFill>
                <a:latin typeface="Century Gothic"/>
                <a:cs typeface="Century Gothic"/>
              </a:rPr>
              <a:t>Say it with me: the.</a:t>
            </a:r>
          </a:p>
          <a:p>
            <a:r>
              <a:rPr lang="en-US" sz="1600" dirty="0" smtClean="0">
                <a:solidFill>
                  <a:schemeClr val="bg1">
                    <a:lumMod val="85000"/>
                  </a:schemeClr>
                </a:solidFill>
                <a:latin typeface="Century Gothic"/>
                <a:cs typeface="Century Gothic"/>
              </a:rPr>
              <a:t>The book is mine.</a:t>
            </a:r>
          </a:p>
        </p:txBody>
      </p:sp>
      <p:sp>
        <p:nvSpPr>
          <p:cNvPr id="10" name="TextBox 9"/>
          <p:cNvSpPr txBox="1"/>
          <p:nvPr/>
        </p:nvSpPr>
        <p:spPr>
          <a:xfrm>
            <a:off x="8487263" y="3734734"/>
            <a:ext cx="3386595" cy="830997"/>
          </a:xfrm>
          <a:prstGeom prst="rect">
            <a:avLst/>
          </a:prstGeom>
          <a:noFill/>
        </p:spPr>
        <p:txBody>
          <a:bodyPr wrap="square" rtlCol="0">
            <a:spAutoFit/>
          </a:bodyPr>
          <a:lstStyle/>
          <a:p>
            <a:r>
              <a:rPr lang="en-US" sz="1600" b="1" dirty="0" smtClean="0">
                <a:solidFill>
                  <a:schemeClr val="bg1">
                    <a:lumMod val="85000"/>
                  </a:schemeClr>
                </a:solidFill>
                <a:latin typeface="Century Gothic"/>
                <a:cs typeface="Century Gothic"/>
              </a:rPr>
              <a:t>Spell</a:t>
            </a:r>
            <a:r>
              <a:rPr lang="en-US" sz="1600" dirty="0" smtClean="0">
                <a:solidFill>
                  <a:schemeClr val="bg1">
                    <a:lumMod val="85000"/>
                  </a:schemeClr>
                </a:solidFill>
                <a:latin typeface="Century Gothic"/>
                <a:cs typeface="Century Gothic"/>
              </a:rPr>
              <a:t>: </a:t>
            </a:r>
          </a:p>
          <a:p>
            <a:r>
              <a:rPr lang="en-US" sz="1600" dirty="0" smtClean="0">
                <a:solidFill>
                  <a:schemeClr val="bg1">
                    <a:lumMod val="85000"/>
                  </a:schemeClr>
                </a:solidFill>
                <a:latin typeface="Century Gothic"/>
                <a:cs typeface="Century Gothic"/>
              </a:rPr>
              <a:t>The word the is spelled t-h-e.</a:t>
            </a:r>
          </a:p>
          <a:p>
            <a:r>
              <a:rPr lang="en-US" sz="1600" dirty="0" smtClean="0">
                <a:solidFill>
                  <a:schemeClr val="bg1">
                    <a:lumMod val="85000"/>
                  </a:schemeClr>
                </a:solidFill>
                <a:latin typeface="Century Gothic"/>
                <a:cs typeface="Century Gothic"/>
              </a:rPr>
              <a:t>Spell it with me.</a:t>
            </a:r>
          </a:p>
        </p:txBody>
      </p:sp>
      <p:sp>
        <p:nvSpPr>
          <p:cNvPr id="11" name="TextBox 10"/>
          <p:cNvSpPr txBox="1"/>
          <p:nvPr/>
        </p:nvSpPr>
        <p:spPr>
          <a:xfrm>
            <a:off x="8487263" y="5272020"/>
            <a:ext cx="3386595" cy="830997"/>
          </a:xfrm>
          <a:prstGeom prst="rect">
            <a:avLst/>
          </a:prstGeom>
          <a:noFill/>
        </p:spPr>
        <p:txBody>
          <a:bodyPr wrap="square" rtlCol="0">
            <a:spAutoFit/>
          </a:bodyPr>
          <a:lstStyle/>
          <a:p>
            <a:r>
              <a:rPr lang="en-US" sz="1600" b="1" dirty="0" smtClean="0">
                <a:solidFill>
                  <a:schemeClr val="bg1">
                    <a:lumMod val="85000"/>
                  </a:schemeClr>
                </a:solidFill>
                <a:latin typeface="Century Gothic"/>
                <a:cs typeface="Century Gothic"/>
              </a:rPr>
              <a:t>Write</a:t>
            </a:r>
            <a:r>
              <a:rPr lang="en-US" sz="1600" dirty="0" smtClean="0">
                <a:solidFill>
                  <a:schemeClr val="bg1">
                    <a:lumMod val="85000"/>
                  </a:schemeClr>
                </a:solidFill>
                <a:latin typeface="Century Gothic"/>
                <a:cs typeface="Century Gothic"/>
              </a:rPr>
              <a:t>: </a:t>
            </a:r>
          </a:p>
          <a:p>
            <a:r>
              <a:rPr lang="en-US" sz="1600" dirty="0" smtClean="0">
                <a:solidFill>
                  <a:schemeClr val="bg1">
                    <a:lumMod val="85000"/>
                  </a:schemeClr>
                </a:solidFill>
                <a:latin typeface="Century Gothic"/>
                <a:cs typeface="Century Gothic"/>
              </a:rPr>
              <a:t>Let’s write the word in the air as we say each letter: t-h-e.</a:t>
            </a:r>
            <a:endParaRPr lang="en-US" sz="1600" dirty="0">
              <a:solidFill>
                <a:schemeClr val="bg1">
                  <a:lumMod val="85000"/>
                </a:schemeClr>
              </a:solidFill>
              <a:latin typeface="Century Gothic"/>
              <a:cs typeface="Century Gothic"/>
            </a:endParaRPr>
          </a:p>
        </p:txBody>
      </p:sp>
      <p:sp>
        <p:nvSpPr>
          <p:cNvPr id="12" name="Rectangle 11"/>
          <p:cNvSpPr/>
          <p:nvPr/>
        </p:nvSpPr>
        <p:spPr>
          <a:xfrm>
            <a:off x="3802129" y="4583683"/>
            <a:ext cx="4363097"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we</a:t>
            </a:r>
            <a:endParaRPr lang="en-US" sz="8800" dirty="0">
              <a:latin typeface="Century Gothic"/>
              <a:cs typeface="Century Gothic"/>
            </a:endParaRPr>
          </a:p>
        </p:txBody>
      </p:sp>
    </p:spTree>
    <p:extLst>
      <p:ext uri="{BB962C8B-B14F-4D97-AF65-F5344CB8AC3E}">
        <p14:creationId xmlns:p14="http://schemas.microsoft.com/office/powerpoint/2010/main" val="1371132095"/>
      </p:ext>
    </p:extLst>
  </p:cSld>
  <p:clrMapOvr>
    <a:masterClrMapping/>
  </p:clrMapOvr>
  <p:timing>
    <p:tnLst>
      <p:par>
        <p:cTn xmlns:p14="http://schemas.microsoft.com/office/powerpoint/2010/mai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332869" y="44756"/>
            <a:ext cx="5807075" cy="3070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High-Frequency Words</a:t>
            </a:r>
            <a:endParaRPr lang="en-US" sz="2400" dirty="0">
              <a:latin typeface="Century Gothic"/>
              <a:cs typeface="Century Gothic"/>
            </a:endParaRPr>
          </a:p>
        </p:txBody>
      </p:sp>
      <p:sp>
        <p:nvSpPr>
          <p:cNvPr id="3" name="Rectangle 2"/>
          <p:cNvSpPr/>
          <p:nvPr/>
        </p:nvSpPr>
        <p:spPr>
          <a:xfrm>
            <a:off x="148967" y="2033588"/>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like</a:t>
            </a:r>
            <a:endParaRPr lang="en-US" sz="8800" dirty="0">
              <a:latin typeface="Century Gothic"/>
              <a:cs typeface="Century Gothic"/>
            </a:endParaRPr>
          </a:p>
        </p:txBody>
      </p:sp>
      <p:sp>
        <p:nvSpPr>
          <p:cNvPr id="4" name="Rectangle 3"/>
          <p:cNvSpPr/>
          <p:nvPr/>
        </p:nvSpPr>
        <p:spPr>
          <a:xfrm>
            <a:off x="148967" y="451242"/>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I</a:t>
            </a:r>
            <a:endParaRPr lang="en-US" sz="8800" dirty="0">
              <a:latin typeface="Century Gothic"/>
              <a:cs typeface="Century Gothic"/>
            </a:endParaRPr>
          </a:p>
        </p:txBody>
      </p:sp>
      <p:sp>
        <p:nvSpPr>
          <p:cNvPr id="13" name="Rectangle 12"/>
          <p:cNvSpPr/>
          <p:nvPr/>
        </p:nvSpPr>
        <p:spPr>
          <a:xfrm>
            <a:off x="148965" y="3615934"/>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do</a:t>
            </a:r>
            <a:endParaRPr lang="en-US" sz="8800" dirty="0">
              <a:latin typeface="Century Gothic"/>
              <a:cs typeface="Century Gothic"/>
            </a:endParaRPr>
          </a:p>
        </p:txBody>
      </p:sp>
      <p:sp>
        <p:nvSpPr>
          <p:cNvPr id="12" name="Rectangle 11"/>
          <p:cNvSpPr/>
          <p:nvPr/>
        </p:nvSpPr>
        <p:spPr>
          <a:xfrm>
            <a:off x="146693" y="5233068"/>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to</a:t>
            </a:r>
            <a:endParaRPr lang="en-US" sz="8800" dirty="0">
              <a:latin typeface="Century Gothic"/>
              <a:cs typeface="Century Gothic"/>
            </a:endParaRPr>
          </a:p>
        </p:txBody>
      </p:sp>
      <p:sp>
        <p:nvSpPr>
          <p:cNvPr id="14" name="Rectangle 13"/>
          <p:cNvSpPr/>
          <p:nvPr/>
        </p:nvSpPr>
        <p:spPr>
          <a:xfrm>
            <a:off x="4083627" y="453856"/>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you</a:t>
            </a:r>
            <a:endParaRPr lang="en-US" sz="8800" dirty="0">
              <a:latin typeface="Century Gothic"/>
              <a:cs typeface="Century Gothic"/>
            </a:endParaRPr>
          </a:p>
        </p:txBody>
      </p:sp>
      <p:sp>
        <p:nvSpPr>
          <p:cNvPr id="9" name="Rectangle 8"/>
          <p:cNvSpPr/>
          <p:nvPr/>
        </p:nvSpPr>
        <p:spPr>
          <a:xfrm>
            <a:off x="4089215" y="2025673"/>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he</a:t>
            </a:r>
            <a:endParaRPr lang="en-US" sz="8800" dirty="0">
              <a:latin typeface="Century Gothic"/>
              <a:cs typeface="Century Gothic"/>
            </a:endParaRPr>
          </a:p>
        </p:txBody>
      </p:sp>
      <p:sp>
        <p:nvSpPr>
          <p:cNvPr id="10" name="Rectangle 9"/>
          <p:cNvSpPr/>
          <p:nvPr/>
        </p:nvSpPr>
        <p:spPr>
          <a:xfrm>
            <a:off x="4081353" y="3609676"/>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can</a:t>
            </a:r>
            <a:endParaRPr lang="en-US" sz="8800" dirty="0">
              <a:latin typeface="Century Gothic"/>
              <a:cs typeface="Century Gothic"/>
            </a:endParaRPr>
          </a:p>
        </p:txBody>
      </p:sp>
      <p:sp>
        <p:nvSpPr>
          <p:cNvPr id="11" name="Rectangle 10"/>
          <p:cNvSpPr/>
          <p:nvPr/>
        </p:nvSpPr>
        <p:spPr>
          <a:xfrm>
            <a:off x="4086809" y="5200935"/>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go</a:t>
            </a:r>
            <a:endParaRPr lang="en-US" sz="8800" dirty="0">
              <a:latin typeface="Century Gothic"/>
              <a:cs typeface="Century Gothic"/>
            </a:endParaRPr>
          </a:p>
        </p:txBody>
      </p:sp>
      <p:sp>
        <p:nvSpPr>
          <p:cNvPr id="15" name="Rectangle 14"/>
          <p:cNvSpPr/>
          <p:nvPr/>
        </p:nvSpPr>
        <p:spPr>
          <a:xfrm>
            <a:off x="8051552" y="433281"/>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a</a:t>
            </a:r>
            <a:endParaRPr lang="en-US" sz="8800" dirty="0">
              <a:latin typeface="Century Gothic"/>
              <a:cs typeface="Century Gothic"/>
            </a:endParaRPr>
          </a:p>
        </p:txBody>
      </p:sp>
      <p:sp>
        <p:nvSpPr>
          <p:cNvPr id="16" name="Rectangle 15"/>
          <p:cNvSpPr/>
          <p:nvPr/>
        </p:nvSpPr>
        <p:spPr>
          <a:xfrm>
            <a:off x="8057005" y="2020753"/>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has</a:t>
            </a:r>
            <a:endParaRPr lang="en-US" sz="8800" dirty="0">
              <a:latin typeface="Century Gothic"/>
              <a:cs typeface="Century Gothic"/>
            </a:endParaRPr>
          </a:p>
        </p:txBody>
      </p:sp>
      <p:sp>
        <p:nvSpPr>
          <p:cNvPr id="17" name="Rectangle 16"/>
          <p:cNvSpPr/>
          <p:nvPr/>
        </p:nvSpPr>
        <p:spPr>
          <a:xfrm>
            <a:off x="8051552" y="3608225"/>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this</a:t>
            </a:r>
            <a:endParaRPr lang="en-US" sz="8800" dirty="0">
              <a:latin typeface="Century Gothic"/>
              <a:cs typeface="Century Gothic"/>
            </a:endParaRPr>
          </a:p>
        </p:txBody>
      </p:sp>
      <p:sp>
        <p:nvSpPr>
          <p:cNvPr id="18" name="Rectangle 17"/>
          <p:cNvSpPr/>
          <p:nvPr/>
        </p:nvSpPr>
        <p:spPr>
          <a:xfrm>
            <a:off x="8051552" y="5195697"/>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is</a:t>
            </a:r>
            <a:endParaRPr lang="en-US" sz="8800" dirty="0">
              <a:latin typeface="Century Gothic"/>
              <a:cs typeface="Century Gothic"/>
            </a:endParaRPr>
          </a:p>
        </p:txBody>
      </p:sp>
    </p:spTree>
    <p:extLst>
      <p:ext uri="{BB962C8B-B14F-4D97-AF65-F5344CB8AC3E}">
        <p14:creationId xmlns:p14="http://schemas.microsoft.com/office/powerpoint/2010/main" val="171935551"/>
      </p:ext>
    </p:extLst>
  </p:cSld>
  <p:clrMapOvr>
    <a:masterClrMapping/>
  </p:clrMapOvr>
  <p:timing>
    <p:tnLst>
      <p:par>
        <p:cTn xmlns:p14="http://schemas.microsoft.com/office/powerpoint/2010/mai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332869" y="44756"/>
            <a:ext cx="5807075" cy="3070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High-Frequency Words</a:t>
            </a:r>
            <a:endParaRPr lang="en-US" sz="2400" dirty="0">
              <a:latin typeface="Century Gothic"/>
              <a:cs typeface="Century Gothic"/>
            </a:endParaRPr>
          </a:p>
        </p:txBody>
      </p:sp>
      <p:sp>
        <p:nvSpPr>
          <p:cNvPr id="3" name="Rectangle 2"/>
          <p:cNvSpPr/>
          <p:nvPr/>
        </p:nvSpPr>
        <p:spPr>
          <a:xfrm>
            <a:off x="148967" y="2033588"/>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look</a:t>
            </a:r>
            <a:endParaRPr lang="en-US" sz="8800" dirty="0">
              <a:latin typeface="Century Gothic"/>
              <a:cs typeface="Century Gothic"/>
            </a:endParaRPr>
          </a:p>
        </p:txBody>
      </p:sp>
      <p:sp>
        <p:nvSpPr>
          <p:cNvPr id="4" name="Rectangle 3"/>
          <p:cNvSpPr/>
          <p:nvPr/>
        </p:nvSpPr>
        <p:spPr>
          <a:xfrm>
            <a:off x="148967" y="451242"/>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my</a:t>
            </a:r>
            <a:endParaRPr lang="en-US" sz="8800" dirty="0">
              <a:latin typeface="Century Gothic"/>
              <a:cs typeface="Century Gothic"/>
            </a:endParaRPr>
          </a:p>
        </p:txBody>
      </p:sp>
      <p:sp>
        <p:nvSpPr>
          <p:cNvPr id="13" name="Rectangle 12"/>
          <p:cNvSpPr/>
          <p:nvPr/>
        </p:nvSpPr>
        <p:spPr>
          <a:xfrm>
            <a:off x="148965" y="3615934"/>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little</a:t>
            </a:r>
            <a:endParaRPr lang="en-US" sz="8800" dirty="0">
              <a:latin typeface="Century Gothic"/>
              <a:cs typeface="Century Gothic"/>
            </a:endParaRPr>
          </a:p>
        </p:txBody>
      </p:sp>
      <p:sp>
        <p:nvSpPr>
          <p:cNvPr id="12" name="Rectangle 11"/>
          <p:cNvSpPr/>
          <p:nvPr/>
        </p:nvSpPr>
        <p:spPr>
          <a:xfrm>
            <a:off x="146693" y="5233068"/>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where</a:t>
            </a:r>
            <a:endParaRPr lang="en-US" sz="8800" dirty="0">
              <a:latin typeface="Century Gothic"/>
              <a:cs typeface="Century Gothic"/>
            </a:endParaRPr>
          </a:p>
        </p:txBody>
      </p:sp>
      <p:sp>
        <p:nvSpPr>
          <p:cNvPr id="14" name="Rectangle 13"/>
          <p:cNvSpPr/>
          <p:nvPr/>
        </p:nvSpPr>
        <p:spPr>
          <a:xfrm>
            <a:off x="4083627" y="453856"/>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here</a:t>
            </a:r>
            <a:endParaRPr lang="en-US" sz="8800" dirty="0">
              <a:latin typeface="Century Gothic"/>
              <a:cs typeface="Century Gothic"/>
            </a:endParaRPr>
          </a:p>
        </p:txBody>
      </p:sp>
      <p:sp>
        <p:nvSpPr>
          <p:cNvPr id="9" name="Rectangle 8"/>
          <p:cNvSpPr/>
          <p:nvPr/>
        </p:nvSpPr>
        <p:spPr>
          <a:xfrm>
            <a:off x="4089215" y="2025673"/>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a:latin typeface="Century Gothic"/>
              <a:cs typeface="Century Gothic"/>
            </a:endParaRPr>
          </a:p>
        </p:txBody>
      </p:sp>
      <p:sp>
        <p:nvSpPr>
          <p:cNvPr id="10" name="Rectangle 9"/>
          <p:cNvSpPr/>
          <p:nvPr/>
        </p:nvSpPr>
        <p:spPr>
          <a:xfrm>
            <a:off x="4081353" y="3609676"/>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a:latin typeface="Century Gothic"/>
              <a:cs typeface="Century Gothic"/>
            </a:endParaRPr>
          </a:p>
        </p:txBody>
      </p:sp>
      <p:sp>
        <p:nvSpPr>
          <p:cNvPr id="11" name="Rectangle 10"/>
          <p:cNvSpPr/>
          <p:nvPr/>
        </p:nvSpPr>
        <p:spPr>
          <a:xfrm>
            <a:off x="4086809" y="5200935"/>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a:latin typeface="Century Gothic"/>
              <a:cs typeface="Century Gothic"/>
            </a:endParaRPr>
          </a:p>
        </p:txBody>
      </p:sp>
      <p:sp>
        <p:nvSpPr>
          <p:cNvPr id="15" name="Rectangle 14"/>
          <p:cNvSpPr/>
          <p:nvPr/>
        </p:nvSpPr>
        <p:spPr>
          <a:xfrm>
            <a:off x="8051552" y="433281"/>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a:latin typeface="Century Gothic"/>
              <a:cs typeface="Century Gothic"/>
            </a:endParaRPr>
          </a:p>
        </p:txBody>
      </p:sp>
      <p:sp>
        <p:nvSpPr>
          <p:cNvPr id="16" name="Rectangle 15"/>
          <p:cNvSpPr/>
          <p:nvPr/>
        </p:nvSpPr>
        <p:spPr>
          <a:xfrm>
            <a:off x="8057005" y="2020753"/>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a:latin typeface="Century Gothic"/>
              <a:cs typeface="Century Gothic"/>
            </a:endParaRPr>
          </a:p>
        </p:txBody>
      </p:sp>
      <p:sp>
        <p:nvSpPr>
          <p:cNvPr id="17" name="Rectangle 16"/>
          <p:cNvSpPr/>
          <p:nvPr/>
        </p:nvSpPr>
        <p:spPr>
          <a:xfrm>
            <a:off x="8051552" y="3608225"/>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a:latin typeface="Century Gothic"/>
              <a:cs typeface="Century Gothic"/>
            </a:endParaRPr>
          </a:p>
        </p:txBody>
      </p:sp>
      <p:sp>
        <p:nvSpPr>
          <p:cNvPr id="18" name="Rectangle 17"/>
          <p:cNvSpPr/>
          <p:nvPr/>
        </p:nvSpPr>
        <p:spPr>
          <a:xfrm>
            <a:off x="8051552" y="5195697"/>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a:latin typeface="Century Gothic"/>
              <a:cs typeface="Century Gothic"/>
            </a:endParaRPr>
          </a:p>
        </p:txBody>
      </p:sp>
    </p:spTree>
    <p:extLst>
      <p:ext uri="{BB962C8B-B14F-4D97-AF65-F5344CB8AC3E}">
        <p14:creationId xmlns:p14="http://schemas.microsoft.com/office/powerpoint/2010/main" val="713584799"/>
      </p:ext>
    </p:extLst>
  </p:cSld>
  <p:clrMapOvr>
    <a:masterClrMapping/>
  </p:clrMapOvr>
  <p:timing>
    <p:tnLst>
      <p:par>
        <p:cTn xmlns:p14="http://schemas.microsoft.com/office/powerpoint/2010/mai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16200000">
            <a:off x="399549" y="1169644"/>
            <a:ext cx="6724650" cy="4410075"/>
          </a:xfrm>
          <a:prstGeom prst="rect">
            <a:avLst/>
          </a:prstGeom>
        </p:spPr>
        <p:style>
          <a:lnRef idx="2">
            <a:schemeClr val="dk1"/>
          </a:lnRef>
          <a:fillRef idx="1">
            <a:schemeClr val="lt1"/>
          </a:fillRef>
          <a:effectRef idx="0">
            <a:schemeClr val="dk1"/>
          </a:effectRef>
          <a:fontRef idx="minor">
            <a:schemeClr val="dk1"/>
          </a:fontRef>
        </p:style>
      </p:pic>
      <p:pic>
        <p:nvPicPr>
          <p:cNvPr id="3" name="Picture 2"/>
          <p:cNvPicPr>
            <a:picLocks noChangeAspect="1"/>
          </p:cNvPicPr>
          <p:nvPr/>
        </p:nvPicPr>
        <p:blipFill>
          <a:blip r:embed="rId3"/>
          <a:stretch>
            <a:fillRect/>
          </a:stretch>
        </p:blipFill>
        <p:spPr>
          <a:xfrm rot="5400000">
            <a:off x="4885787" y="1081125"/>
            <a:ext cx="6737007" cy="4574758"/>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748869456"/>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638927" y="1085596"/>
            <a:ext cx="6486525" cy="4638675"/>
          </a:xfrm>
          <a:prstGeom prst="rect">
            <a:avLst/>
          </a:prstGeom>
        </p:spPr>
        <p:style>
          <a:lnRef idx="2">
            <a:schemeClr val="dk1"/>
          </a:lnRef>
          <a:fillRef idx="1">
            <a:schemeClr val="lt1"/>
          </a:fillRef>
          <a:effectRef idx="0">
            <a:schemeClr val="dk1"/>
          </a:effectRef>
          <a:fontRef idx="minor">
            <a:schemeClr val="dk1"/>
          </a:fontRef>
        </p:style>
      </p:pic>
      <p:pic>
        <p:nvPicPr>
          <p:cNvPr id="3" name="Picture 2"/>
          <p:cNvPicPr>
            <a:picLocks noChangeAspect="1"/>
          </p:cNvPicPr>
          <p:nvPr/>
        </p:nvPicPr>
        <p:blipFill>
          <a:blip r:embed="rId3"/>
          <a:stretch>
            <a:fillRect/>
          </a:stretch>
        </p:blipFill>
        <p:spPr>
          <a:xfrm rot="16200000">
            <a:off x="5228733" y="1134465"/>
            <a:ext cx="6450151" cy="4504563"/>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028411039"/>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3780" y="155819"/>
            <a:ext cx="5807075"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Listening Comprehension</a:t>
            </a:r>
            <a:endParaRPr lang="en-US" sz="2400" dirty="0">
              <a:latin typeface="Century Gothic"/>
              <a:cs typeface="Century Gothic"/>
            </a:endParaRPr>
          </a:p>
        </p:txBody>
      </p:sp>
      <p:pic>
        <p:nvPicPr>
          <p:cNvPr id="3" name="Picture 2"/>
          <p:cNvPicPr>
            <a:picLocks noChangeAspect="1"/>
          </p:cNvPicPr>
          <p:nvPr/>
        </p:nvPicPr>
        <p:blipFill>
          <a:blip r:embed="rId2"/>
          <a:stretch>
            <a:fillRect/>
          </a:stretch>
        </p:blipFill>
        <p:spPr>
          <a:xfrm>
            <a:off x="1568281" y="782053"/>
            <a:ext cx="8758072" cy="5835066"/>
          </a:xfrm>
          <a:prstGeom prst="rect">
            <a:avLst/>
          </a:prstGeom>
        </p:spPr>
        <p:style>
          <a:lnRef idx="2">
            <a:schemeClr val="dk1"/>
          </a:lnRef>
          <a:fillRef idx="1">
            <a:schemeClr val="lt1"/>
          </a:fillRef>
          <a:effectRef idx="0">
            <a:schemeClr val="dk1"/>
          </a:effectRef>
          <a:fontRef idx="minor">
            <a:schemeClr val="dk1"/>
          </a:fontRef>
        </p:style>
      </p:pic>
      <p:sp>
        <p:nvSpPr>
          <p:cNvPr id="4" name="Rectangle 3"/>
          <p:cNvSpPr/>
          <p:nvPr/>
        </p:nvSpPr>
        <p:spPr>
          <a:xfrm>
            <a:off x="136064" y="5080419"/>
            <a:ext cx="4047937" cy="13608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latin typeface="Century Gothic"/>
                <a:cs typeface="Century Gothic"/>
              </a:rPr>
              <a:t>Informational Text:</a:t>
            </a:r>
          </a:p>
          <a:p>
            <a:pPr marL="342900" indent="-342900">
              <a:buFont typeface="+mj-lt"/>
              <a:buAutoNum type="arabicPeriod"/>
            </a:pPr>
            <a:r>
              <a:rPr lang="en-US" sz="1600" dirty="0" smtClean="0">
                <a:latin typeface="Century Gothic"/>
                <a:cs typeface="Century Gothic"/>
              </a:rPr>
              <a:t>Gives facts about real people, places, animals, or events.</a:t>
            </a:r>
          </a:p>
          <a:p>
            <a:pPr marL="342900" indent="-342900">
              <a:buFont typeface="+mj-lt"/>
              <a:buAutoNum type="arabicPeriod"/>
            </a:pPr>
            <a:r>
              <a:rPr lang="en-US" sz="1600" dirty="0" smtClean="0">
                <a:latin typeface="Century Gothic"/>
                <a:cs typeface="Century Gothic"/>
              </a:rPr>
              <a:t>Includes details that give important information.</a:t>
            </a:r>
            <a:endParaRPr lang="en-US" sz="1600" dirty="0">
              <a:latin typeface="Century Gothic"/>
              <a:cs typeface="Century Gothic"/>
            </a:endParaRPr>
          </a:p>
        </p:txBody>
      </p:sp>
    </p:spTree>
    <p:extLst>
      <p:ext uri="{BB962C8B-B14F-4D97-AF65-F5344CB8AC3E}">
        <p14:creationId xmlns:p14="http://schemas.microsoft.com/office/powerpoint/2010/main" val="3291003475"/>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87287" y="216568"/>
            <a:ext cx="9098888" cy="6641432"/>
          </a:xfrm>
          <a:prstGeom prst="rect">
            <a:avLst/>
          </a:prstGeom>
        </p:spPr>
        <p:style>
          <a:lnRef idx="2">
            <a:schemeClr val="dk1"/>
          </a:lnRef>
          <a:fillRef idx="1">
            <a:schemeClr val="lt1"/>
          </a:fillRef>
          <a:effectRef idx="0">
            <a:schemeClr val="dk1"/>
          </a:effectRef>
          <a:fontRef idx="minor">
            <a:schemeClr val="dk1"/>
          </a:fontRef>
        </p:style>
      </p:pic>
      <p:sp>
        <p:nvSpPr>
          <p:cNvPr id="3" name="Rectangle 2"/>
          <p:cNvSpPr/>
          <p:nvPr/>
        </p:nvSpPr>
        <p:spPr>
          <a:xfrm>
            <a:off x="1474039" y="147423"/>
            <a:ext cx="9558573" cy="5783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bg1">
                    <a:lumMod val="75000"/>
                  </a:schemeClr>
                </a:solidFill>
                <a:latin typeface="Century Gothic"/>
                <a:cs typeface="Century Gothic"/>
              </a:rPr>
              <a:t>The title of a selection can help us figure out what the selection might be about.</a:t>
            </a:r>
          </a:p>
          <a:p>
            <a:pPr algn="ctr"/>
            <a:r>
              <a:rPr lang="en-US" sz="1600" dirty="0" smtClean="0">
                <a:solidFill>
                  <a:schemeClr val="bg1">
                    <a:lumMod val="75000"/>
                  </a:schemeClr>
                </a:solidFill>
                <a:latin typeface="Century Gothic"/>
                <a:cs typeface="Century Gothic"/>
              </a:rPr>
              <a:t>I think we will explore, or find out more about, something or some place in this selection.</a:t>
            </a:r>
            <a:endParaRPr lang="en-US" sz="1600" dirty="0">
              <a:solidFill>
                <a:schemeClr val="bg1">
                  <a:lumMod val="75000"/>
                </a:schemeClr>
              </a:solidFill>
              <a:latin typeface="Century Gothic"/>
              <a:cs typeface="Century Gothic"/>
            </a:endParaRPr>
          </a:p>
        </p:txBody>
      </p:sp>
      <p:sp>
        <p:nvSpPr>
          <p:cNvPr id="4" name="Rectangle 3"/>
          <p:cNvSpPr/>
          <p:nvPr/>
        </p:nvSpPr>
        <p:spPr>
          <a:xfrm>
            <a:off x="90710" y="4468049"/>
            <a:ext cx="1984283" cy="21659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smtClean="0">
                <a:solidFill>
                  <a:srgbClr val="FF979C"/>
                </a:solidFill>
                <a:latin typeface="Century Gothic"/>
                <a:cs typeface="Century Gothic"/>
              </a:rPr>
              <a:t>Rereading</a:t>
            </a:r>
            <a:r>
              <a:rPr lang="en-US" sz="1400" dirty="0" smtClean="0">
                <a:solidFill>
                  <a:srgbClr val="FF979C"/>
                </a:solidFill>
                <a:latin typeface="Century Gothic"/>
                <a:cs typeface="Century Gothic"/>
              </a:rPr>
              <a:t> can help you understand details in a text.</a:t>
            </a:r>
          </a:p>
          <a:p>
            <a:pPr algn="ctr"/>
            <a:r>
              <a:rPr lang="en-US" sz="1400" dirty="0" smtClean="0">
                <a:solidFill>
                  <a:srgbClr val="FF979C"/>
                </a:solidFill>
                <a:latin typeface="Century Gothic"/>
                <a:cs typeface="Century Gothic"/>
              </a:rPr>
              <a:t>As you listen to me read, you can ask me to stop, go back, and reread to help you remember or understand details.</a:t>
            </a:r>
            <a:endParaRPr lang="en-US" sz="1400" dirty="0">
              <a:solidFill>
                <a:srgbClr val="FF979C"/>
              </a:solidFill>
              <a:latin typeface="Century Gothic"/>
              <a:cs typeface="Century Gothic"/>
            </a:endParaRPr>
          </a:p>
        </p:txBody>
      </p:sp>
      <p:sp>
        <p:nvSpPr>
          <p:cNvPr id="5" name="Rectangle 4"/>
          <p:cNvSpPr/>
          <p:nvPr/>
        </p:nvSpPr>
        <p:spPr>
          <a:xfrm>
            <a:off x="95706" y="1207042"/>
            <a:ext cx="1984283" cy="21659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smtClean="0">
                <a:solidFill>
                  <a:srgbClr val="FF979C"/>
                </a:solidFill>
                <a:latin typeface="Century Gothic"/>
                <a:cs typeface="Century Gothic"/>
              </a:rPr>
              <a:t>Details </a:t>
            </a:r>
            <a:r>
              <a:rPr lang="en-US" sz="1400" dirty="0" smtClean="0">
                <a:solidFill>
                  <a:srgbClr val="FF979C"/>
                </a:solidFill>
                <a:latin typeface="Century Gothic"/>
                <a:cs typeface="Century Gothic"/>
              </a:rPr>
              <a:t>give important information. They can describe a place and what grows or lives in that place. Listen for important details about places.</a:t>
            </a:r>
            <a:endParaRPr lang="en-US" sz="1400" b="1" dirty="0">
              <a:solidFill>
                <a:srgbClr val="FF979C"/>
              </a:solidFill>
              <a:latin typeface="Century Gothic"/>
              <a:cs typeface="Century Gothic"/>
            </a:endParaRPr>
          </a:p>
        </p:txBody>
      </p:sp>
      <p:sp>
        <p:nvSpPr>
          <p:cNvPr id="6" name="Rectangle 5"/>
          <p:cNvSpPr/>
          <p:nvPr/>
        </p:nvSpPr>
        <p:spPr>
          <a:xfrm>
            <a:off x="10465674" y="883152"/>
            <a:ext cx="1726326" cy="29725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smtClean="0">
                <a:solidFill>
                  <a:schemeClr val="tx1"/>
                </a:solidFill>
                <a:latin typeface="Century Gothic"/>
                <a:cs typeface="Century Gothic"/>
              </a:rPr>
              <a:t>What is the land in a prairie covered with?</a:t>
            </a:r>
          </a:p>
          <a:p>
            <a:pPr algn="ctr"/>
            <a:endParaRPr lang="en-US" sz="1400" b="1" dirty="0">
              <a:solidFill>
                <a:schemeClr val="tx1"/>
              </a:solidFill>
              <a:latin typeface="Century Gothic"/>
              <a:cs typeface="Century Gothic"/>
            </a:endParaRPr>
          </a:p>
          <a:p>
            <a:pPr algn="ctr"/>
            <a:r>
              <a:rPr lang="en-US" sz="1400" b="1" dirty="0" smtClean="0">
                <a:solidFill>
                  <a:schemeClr val="tx1"/>
                </a:solidFill>
                <a:latin typeface="Century Gothic"/>
                <a:cs typeface="Century Gothic"/>
              </a:rPr>
              <a:t>Is the summer hot or cold?</a:t>
            </a:r>
          </a:p>
          <a:p>
            <a:pPr algn="ctr"/>
            <a:endParaRPr lang="en-US" sz="1400" b="1" dirty="0">
              <a:solidFill>
                <a:schemeClr val="tx1"/>
              </a:solidFill>
              <a:latin typeface="Century Gothic"/>
              <a:cs typeface="Century Gothic"/>
            </a:endParaRPr>
          </a:p>
          <a:p>
            <a:pPr algn="ctr"/>
            <a:r>
              <a:rPr lang="en-US" sz="1400" b="1" dirty="0" smtClean="0">
                <a:solidFill>
                  <a:schemeClr val="tx1"/>
                </a:solidFill>
                <a:latin typeface="Century Gothic"/>
                <a:cs typeface="Century Gothic"/>
              </a:rPr>
              <a:t>Do wheat and corn grow in a prairie?</a:t>
            </a:r>
          </a:p>
          <a:p>
            <a:pPr algn="ctr"/>
            <a:endParaRPr lang="en-US" sz="1400" b="1" dirty="0">
              <a:solidFill>
                <a:schemeClr val="tx1"/>
              </a:solidFill>
              <a:latin typeface="Century Gothic"/>
              <a:cs typeface="Century Gothic"/>
            </a:endParaRPr>
          </a:p>
          <a:p>
            <a:pPr algn="ctr"/>
            <a:r>
              <a:rPr lang="en-US" sz="1400" b="1" dirty="0" smtClean="0">
                <a:solidFill>
                  <a:schemeClr val="tx1"/>
                </a:solidFill>
                <a:latin typeface="Century Gothic"/>
                <a:cs typeface="Century Gothic"/>
              </a:rPr>
              <a:t>What animals live there?</a:t>
            </a:r>
            <a:endParaRPr lang="en-US" sz="1400" b="1" dirty="0">
              <a:solidFill>
                <a:schemeClr val="tx1"/>
              </a:solidFill>
              <a:latin typeface="Century Gothic"/>
              <a:cs typeface="Century Gothic"/>
            </a:endParaRPr>
          </a:p>
        </p:txBody>
      </p:sp>
    </p:spTree>
    <p:extLst>
      <p:ext uri="{BB962C8B-B14F-4D97-AF65-F5344CB8AC3E}">
        <p14:creationId xmlns:p14="http://schemas.microsoft.com/office/powerpoint/2010/main" val="1747807915"/>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3780" y="155819"/>
            <a:ext cx="5807075"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Respond to Literature</a:t>
            </a:r>
            <a:endParaRPr lang="en-US" sz="2400" dirty="0">
              <a:latin typeface="Century Gothic"/>
              <a:cs typeface="Century Gothic"/>
            </a:endParaRPr>
          </a:p>
        </p:txBody>
      </p:sp>
      <p:pic>
        <p:nvPicPr>
          <p:cNvPr id="3" name="Picture 2"/>
          <p:cNvPicPr>
            <a:picLocks noChangeAspect="1"/>
          </p:cNvPicPr>
          <p:nvPr/>
        </p:nvPicPr>
        <p:blipFill>
          <a:blip r:embed="rId2"/>
          <a:stretch>
            <a:fillRect/>
          </a:stretch>
        </p:blipFill>
        <p:spPr>
          <a:xfrm>
            <a:off x="1568281" y="782053"/>
            <a:ext cx="8758072" cy="5835066"/>
          </a:xfrm>
          <a:prstGeom prst="rect">
            <a:avLst/>
          </a:prstGeom>
        </p:spPr>
        <p:style>
          <a:lnRef idx="2">
            <a:schemeClr val="dk1"/>
          </a:lnRef>
          <a:fillRef idx="1">
            <a:schemeClr val="lt1"/>
          </a:fillRef>
          <a:effectRef idx="0">
            <a:schemeClr val="dk1"/>
          </a:effectRef>
          <a:fontRef idx="minor">
            <a:schemeClr val="dk1"/>
          </a:fontRef>
        </p:style>
      </p:pic>
      <p:sp>
        <p:nvSpPr>
          <p:cNvPr id="5" name="TextBox 4"/>
          <p:cNvSpPr txBox="1"/>
          <p:nvPr/>
        </p:nvSpPr>
        <p:spPr>
          <a:xfrm>
            <a:off x="2347123" y="1247425"/>
            <a:ext cx="7494919" cy="4308871"/>
          </a:xfrm>
          <a:prstGeom prst="rect">
            <a:avLst/>
          </a:prstGeom>
          <a:noFill/>
        </p:spPr>
        <p:txBody>
          <a:bodyPr wrap="square" rtlCol="0">
            <a:spAutoFit/>
          </a:bodyPr>
          <a:lstStyle/>
          <a:p>
            <a:pPr algn="ctr">
              <a:lnSpc>
                <a:spcPct val="150000"/>
              </a:lnSpc>
            </a:pPr>
            <a:r>
              <a:rPr lang="en-US" sz="2000" dirty="0" smtClean="0">
                <a:solidFill>
                  <a:schemeClr val="bg1"/>
                </a:solidFill>
                <a:latin typeface="Century Gothic"/>
                <a:cs typeface="Century Gothic"/>
              </a:rPr>
              <a:t>Discuss selection details with children.</a:t>
            </a:r>
          </a:p>
          <a:p>
            <a:pPr algn="ctr">
              <a:lnSpc>
                <a:spcPct val="150000"/>
              </a:lnSpc>
            </a:pPr>
            <a:endParaRPr lang="en-US" sz="2000" dirty="0">
              <a:solidFill>
                <a:schemeClr val="bg1"/>
              </a:solidFill>
              <a:latin typeface="Century Gothic"/>
              <a:cs typeface="Century Gothic"/>
            </a:endParaRPr>
          </a:p>
          <a:p>
            <a:pPr algn="ctr">
              <a:lnSpc>
                <a:spcPct val="150000"/>
              </a:lnSpc>
            </a:pPr>
            <a:r>
              <a:rPr lang="en-US" sz="2400" dirty="0" smtClean="0">
                <a:solidFill>
                  <a:schemeClr val="bg1"/>
                </a:solidFill>
                <a:latin typeface="Century Gothic"/>
                <a:cs typeface="Century Gothic"/>
              </a:rPr>
              <a:t>What three places did we explore?</a:t>
            </a:r>
          </a:p>
          <a:p>
            <a:pPr algn="ctr">
              <a:lnSpc>
                <a:spcPct val="150000"/>
              </a:lnSpc>
            </a:pPr>
            <a:endParaRPr lang="en-US" sz="2400" dirty="0">
              <a:solidFill>
                <a:schemeClr val="bg1"/>
              </a:solidFill>
              <a:latin typeface="Century Gothic"/>
              <a:cs typeface="Century Gothic"/>
            </a:endParaRPr>
          </a:p>
          <a:p>
            <a:pPr algn="ctr">
              <a:lnSpc>
                <a:spcPct val="150000"/>
              </a:lnSpc>
            </a:pPr>
            <a:r>
              <a:rPr lang="en-US" sz="2400" dirty="0" smtClean="0">
                <a:solidFill>
                  <a:schemeClr val="bg1"/>
                </a:solidFill>
                <a:latin typeface="Century Gothic"/>
                <a:cs typeface="Century Gothic"/>
              </a:rPr>
              <a:t>What is one important detail you learned about each place?</a:t>
            </a:r>
          </a:p>
          <a:p>
            <a:pPr algn="ctr">
              <a:lnSpc>
                <a:spcPct val="150000"/>
              </a:lnSpc>
            </a:pPr>
            <a:endParaRPr lang="en-US" sz="2400" dirty="0">
              <a:solidFill>
                <a:schemeClr val="bg1"/>
              </a:solidFill>
              <a:latin typeface="Century Gothic"/>
              <a:cs typeface="Century Gothic"/>
            </a:endParaRPr>
          </a:p>
          <a:p>
            <a:pPr algn="ctr">
              <a:lnSpc>
                <a:spcPct val="150000"/>
              </a:lnSpc>
            </a:pPr>
            <a:r>
              <a:rPr lang="en-US" sz="2400" dirty="0" smtClean="0">
                <a:solidFill>
                  <a:schemeClr val="bg1"/>
                </a:solidFill>
                <a:latin typeface="Century Gothic"/>
                <a:cs typeface="Century Gothic"/>
              </a:rPr>
              <a:t>Which place would you like to visit? Why?</a:t>
            </a:r>
            <a:endParaRPr lang="en-US" sz="2400" dirty="0">
              <a:solidFill>
                <a:schemeClr val="bg1"/>
              </a:solidFill>
              <a:latin typeface="Century Gothic"/>
              <a:cs typeface="Century Gothic"/>
            </a:endParaRPr>
          </a:p>
        </p:txBody>
      </p:sp>
    </p:spTree>
    <p:extLst>
      <p:ext uri="{BB962C8B-B14F-4D97-AF65-F5344CB8AC3E}">
        <p14:creationId xmlns:p14="http://schemas.microsoft.com/office/powerpoint/2010/main" val="443908584"/>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02523" y="445625"/>
            <a:ext cx="5807075" cy="6271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Shared Writing</a:t>
            </a:r>
          </a:p>
        </p:txBody>
      </p:sp>
      <p:sp>
        <p:nvSpPr>
          <p:cNvPr id="3" name="Rectangle 2"/>
          <p:cNvSpPr/>
          <p:nvPr/>
        </p:nvSpPr>
        <p:spPr>
          <a:xfrm>
            <a:off x="181420" y="1492448"/>
            <a:ext cx="6542464" cy="52199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30000"/>
              </a:lnSpc>
            </a:pPr>
            <a:endParaRPr lang="en-US" sz="2800" dirty="0">
              <a:latin typeface="Century Gothic"/>
              <a:cs typeface="Century Gothic"/>
            </a:endParaRPr>
          </a:p>
        </p:txBody>
      </p:sp>
      <p:sp>
        <p:nvSpPr>
          <p:cNvPr id="5" name="Rectangle 4"/>
          <p:cNvSpPr/>
          <p:nvPr/>
        </p:nvSpPr>
        <p:spPr>
          <a:xfrm>
            <a:off x="6923131" y="1492448"/>
            <a:ext cx="4924067" cy="52199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30000"/>
              </a:lnSpc>
            </a:pPr>
            <a:endParaRPr lang="en-US" sz="2800" dirty="0" smtClean="0">
              <a:latin typeface="Century Gothic"/>
              <a:cs typeface="Century Gothic"/>
            </a:endParaRPr>
          </a:p>
          <a:p>
            <a:pPr>
              <a:lnSpc>
                <a:spcPct val="130000"/>
              </a:lnSpc>
            </a:pPr>
            <a:r>
              <a:rPr lang="en-US" sz="2800" dirty="0" smtClean="0">
                <a:latin typeface="Century Gothic"/>
                <a:cs typeface="Century Gothic"/>
              </a:rPr>
              <a:t>An animal in the __________ is __________. A plant in the ___________ is ____________.</a:t>
            </a:r>
          </a:p>
          <a:p>
            <a:pPr>
              <a:lnSpc>
                <a:spcPct val="130000"/>
              </a:lnSpc>
            </a:pPr>
            <a:r>
              <a:rPr lang="en-US" sz="2800" dirty="0">
                <a:latin typeface="Century Gothic"/>
                <a:cs typeface="Century Gothic"/>
              </a:rPr>
              <a:t>An animal in the __________ is __________. A plant in the ___________ is ____________.</a:t>
            </a:r>
          </a:p>
          <a:p>
            <a:pPr>
              <a:lnSpc>
                <a:spcPct val="130000"/>
              </a:lnSpc>
            </a:pPr>
            <a:endParaRPr lang="en-US" sz="2800" dirty="0">
              <a:latin typeface="Century Gothic"/>
              <a:cs typeface="Century Gothic"/>
            </a:endParaRPr>
          </a:p>
          <a:p>
            <a:pPr>
              <a:lnSpc>
                <a:spcPct val="130000"/>
              </a:lnSpc>
            </a:pPr>
            <a:endParaRPr lang="en-US" sz="2800" dirty="0" smtClean="0">
              <a:latin typeface="Century Gothic"/>
              <a:cs typeface="Century Gothic"/>
            </a:endParaRPr>
          </a:p>
          <a:p>
            <a:pPr>
              <a:lnSpc>
                <a:spcPct val="130000"/>
              </a:lnSpc>
            </a:pPr>
            <a:endParaRPr lang="en-US" sz="2800" dirty="0">
              <a:latin typeface="Century Gothic"/>
              <a:cs typeface="Century Gothic"/>
            </a:endParaRPr>
          </a:p>
        </p:txBody>
      </p:sp>
      <p:sp>
        <p:nvSpPr>
          <p:cNvPr id="6" name="Rounded Rectangle 5"/>
          <p:cNvSpPr/>
          <p:nvPr/>
        </p:nvSpPr>
        <p:spPr>
          <a:xfrm>
            <a:off x="10369276" y="420712"/>
            <a:ext cx="1629241" cy="9821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latin typeface="Century Gothic"/>
                <a:cs typeface="Century Gothic"/>
              </a:rPr>
              <a:t>Write the sentences and reread them together.</a:t>
            </a:r>
            <a:endParaRPr lang="en-US" sz="1200" dirty="0">
              <a:latin typeface="Century Gothic"/>
              <a:cs typeface="Century Gothic"/>
            </a:endParaRPr>
          </a:p>
        </p:txBody>
      </p:sp>
      <p:sp>
        <p:nvSpPr>
          <p:cNvPr id="13" name="Rectangle 12"/>
          <p:cNvSpPr/>
          <p:nvPr/>
        </p:nvSpPr>
        <p:spPr>
          <a:xfrm>
            <a:off x="1027043" y="1579217"/>
            <a:ext cx="4693479" cy="4638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latin typeface="Century Gothic"/>
                <a:cs typeface="Century Gothic"/>
              </a:rPr>
              <a:t>Name plants and animals that live in each place, according to “Let’s Explore”</a:t>
            </a:r>
            <a:endParaRPr lang="en-US" sz="1400" dirty="0">
              <a:latin typeface="Century Gothic"/>
              <a:cs typeface="Century Gothic"/>
            </a:endParaRPr>
          </a:p>
        </p:txBody>
      </p:sp>
      <p:cxnSp>
        <p:nvCxnSpPr>
          <p:cNvPr id="9" name="Straight Connector 8"/>
          <p:cNvCxnSpPr/>
          <p:nvPr/>
        </p:nvCxnSpPr>
        <p:spPr>
          <a:xfrm flipV="1">
            <a:off x="374179" y="2778355"/>
            <a:ext cx="6202301" cy="113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flipV="1">
            <a:off x="2256414" y="2392788"/>
            <a:ext cx="34015" cy="424124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flipV="1">
            <a:off x="4642549" y="2420446"/>
            <a:ext cx="34015" cy="424124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21583" y="2426808"/>
            <a:ext cx="1621442" cy="369332"/>
          </a:xfrm>
          <a:prstGeom prst="rect">
            <a:avLst/>
          </a:prstGeom>
          <a:noFill/>
        </p:spPr>
        <p:txBody>
          <a:bodyPr wrap="square" rtlCol="0">
            <a:spAutoFit/>
          </a:bodyPr>
          <a:lstStyle/>
          <a:p>
            <a:pPr algn="ctr"/>
            <a:r>
              <a:rPr lang="en-US" dirty="0" smtClean="0">
                <a:latin typeface="Century Gothic"/>
                <a:cs typeface="Century Gothic"/>
              </a:rPr>
              <a:t>Prairie</a:t>
            </a:r>
            <a:endParaRPr lang="en-US" dirty="0">
              <a:latin typeface="Century Gothic"/>
              <a:cs typeface="Century Gothic"/>
            </a:endParaRPr>
          </a:p>
        </p:txBody>
      </p:sp>
      <p:sp>
        <p:nvSpPr>
          <p:cNvPr id="20" name="TextBox 19"/>
          <p:cNvSpPr txBox="1"/>
          <p:nvPr/>
        </p:nvSpPr>
        <p:spPr>
          <a:xfrm>
            <a:off x="2646927" y="2397765"/>
            <a:ext cx="1621442" cy="369332"/>
          </a:xfrm>
          <a:prstGeom prst="rect">
            <a:avLst/>
          </a:prstGeom>
          <a:noFill/>
        </p:spPr>
        <p:txBody>
          <a:bodyPr wrap="square" rtlCol="0">
            <a:spAutoFit/>
          </a:bodyPr>
          <a:lstStyle/>
          <a:p>
            <a:pPr algn="ctr"/>
            <a:r>
              <a:rPr lang="en-US" dirty="0" smtClean="0">
                <a:latin typeface="Century Gothic"/>
                <a:cs typeface="Century Gothic"/>
              </a:rPr>
              <a:t>Tundra</a:t>
            </a:r>
            <a:endParaRPr lang="en-US" dirty="0">
              <a:latin typeface="Century Gothic"/>
              <a:cs typeface="Century Gothic"/>
            </a:endParaRPr>
          </a:p>
        </p:txBody>
      </p:sp>
      <p:sp>
        <p:nvSpPr>
          <p:cNvPr id="21" name="TextBox 20"/>
          <p:cNvSpPr txBox="1"/>
          <p:nvPr/>
        </p:nvSpPr>
        <p:spPr>
          <a:xfrm>
            <a:off x="4903340" y="2386424"/>
            <a:ext cx="1621442" cy="369332"/>
          </a:xfrm>
          <a:prstGeom prst="rect">
            <a:avLst/>
          </a:prstGeom>
          <a:noFill/>
        </p:spPr>
        <p:txBody>
          <a:bodyPr wrap="square" rtlCol="0">
            <a:spAutoFit/>
          </a:bodyPr>
          <a:lstStyle/>
          <a:p>
            <a:pPr algn="ctr"/>
            <a:r>
              <a:rPr lang="en-US" dirty="0" smtClean="0">
                <a:latin typeface="Century Gothic"/>
                <a:cs typeface="Century Gothic"/>
              </a:rPr>
              <a:t>Rain Forest</a:t>
            </a:r>
            <a:endParaRPr lang="en-US" dirty="0">
              <a:latin typeface="Century Gothic"/>
              <a:cs typeface="Century Gothic"/>
            </a:endParaRPr>
          </a:p>
        </p:txBody>
      </p:sp>
    </p:spTree>
    <p:extLst>
      <p:ext uri="{BB962C8B-B14F-4D97-AF65-F5344CB8AC3E}">
        <p14:creationId xmlns:p14="http://schemas.microsoft.com/office/powerpoint/2010/main" val="193832941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5478423"/>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a:t>
            </a: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643976847"/>
      </p:ext>
    </p:extLst>
  </p:cSld>
  <p:clrMapOvr>
    <a:masterClrMapping/>
  </p:clrMapOvr>
  <p:timing>
    <p:tnLst>
      <p:par>
        <p:cTn xmlns:p14="http://schemas.microsoft.com/office/powerpoint/2010/mai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3151" y="1778002"/>
            <a:ext cx="7400925" cy="2554545"/>
          </a:xfrm>
          <a:prstGeom prst="rect">
            <a:avLst/>
          </a:prstGeom>
          <a:noFill/>
        </p:spPr>
        <p:txBody>
          <a:bodyPr wrap="square" rtlCol="0">
            <a:spAutoFit/>
          </a:bodyPr>
          <a:lstStyle/>
          <a:p>
            <a:pPr algn="ctr"/>
            <a:r>
              <a:rPr lang="en-US" sz="8000" dirty="0">
                <a:latin typeface="Century Gothic" panose="020B0502020202020204" pitchFamily="34" charset="0"/>
              </a:rPr>
              <a:t>Start Smart</a:t>
            </a:r>
          </a:p>
          <a:p>
            <a:pPr algn="ctr"/>
            <a:r>
              <a:rPr lang="en-US" sz="8000" dirty="0">
                <a:latin typeface="Century Gothic" panose="020B0502020202020204" pitchFamily="34" charset="0"/>
              </a:rPr>
              <a:t>Day </a:t>
            </a:r>
            <a:r>
              <a:rPr lang="en-US" sz="8000" dirty="0" smtClean="0">
                <a:latin typeface="Century Gothic" panose="020B0502020202020204" pitchFamily="34" charset="0"/>
              </a:rPr>
              <a:t>5 </a:t>
            </a:r>
            <a:endParaRPr lang="en-US" sz="8000" dirty="0">
              <a:latin typeface="Century Gothic" panose="020B0502020202020204" pitchFamily="34" charset="0"/>
            </a:endParaRPr>
          </a:p>
        </p:txBody>
      </p:sp>
    </p:spTree>
    <p:extLst>
      <p:ext uri="{BB962C8B-B14F-4D97-AF65-F5344CB8AC3E}">
        <p14:creationId xmlns:p14="http://schemas.microsoft.com/office/powerpoint/2010/main" val="1930322990"/>
      </p:ext>
    </p:extLst>
  </p:cSld>
  <p:clrMapOvr>
    <a:masterClrMapping/>
  </p:clrMapOvr>
  <p:timing>
    <p:tnLst>
      <p:par>
        <p:cTn xmlns:p14="http://schemas.microsoft.com/office/powerpoint/2010/mai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934" y="1405036"/>
            <a:ext cx="11214099" cy="39733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en-US" sz="5400" dirty="0">
                <a:latin typeface="Century Gothic"/>
                <a:cs typeface="Century Gothic"/>
              </a:rPr>
              <a:t>	</a:t>
            </a:r>
            <a:r>
              <a:rPr lang="en-US" sz="6000" dirty="0" smtClean="0">
                <a:latin typeface="Century Gothic"/>
                <a:cs typeface="Century Gothic"/>
              </a:rPr>
              <a:t>Jack saw a giant!</a:t>
            </a:r>
          </a:p>
          <a:p>
            <a:pPr>
              <a:lnSpc>
                <a:spcPct val="150000"/>
              </a:lnSpc>
            </a:pPr>
            <a:r>
              <a:rPr lang="en-US" sz="6000" dirty="0" smtClean="0">
                <a:latin typeface="Century Gothic"/>
                <a:cs typeface="Century Gothic"/>
              </a:rPr>
              <a:t> </a:t>
            </a:r>
            <a:r>
              <a:rPr lang="en-US" sz="6000" dirty="0">
                <a:latin typeface="Century Gothic"/>
                <a:cs typeface="Century Gothic"/>
              </a:rPr>
              <a:t>	</a:t>
            </a:r>
            <a:r>
              <a:rPr lang="en-US" sz="6000" dirty="0" smtClean="0">
                <a:latin typeface="Century Gothic"/>
                <a:cs typeface="Century Gothic"/>
              </a:rPr>
              <a:t>Prairie dogs are </a:t>
            </a:r>
            <a:r>
              <a:rPr lang="en-US" sz="6000" i="1" dirty="0" smtClean="0">
                <a:latin typeface="Century Gothic"/>
                <a:cs typeface="Century Gothic"/>
              </a:rPr>
              <a:t>not</a:t>
            </a:r>
            <a:r>
              <a:rPr lang="en-US" sz="6000" dirty="0" smtClean="0">
                <a:latin typeface="Century Gothic"/>
                <a:cs typeface="Century Gothic"/>
              </a:rPr>
              <a:t> dogs!</a:t>
            </a:r>
            <a:endParaRPr lang="en-US" sz="6000" dirty="0">
              <a:latin typeface="Century Gothic"/>
              <a:cs typeface="Century Gothic"/>
            </a:endParaRPr>
          </a:p>
          <a:p>
            <a:pPr>
              <a:lnSpc>
                <a:spcPct val="150000"/>
              </a:lnSpc>
            </a:pPr>
            <a:r>
              <a:rPr lang="en-US" sz="6000" dirty="0">
                <a:latin typeface="Century Gothic"/>
                <a:cs typeface="Century Gothic"/>
              </a:rPr>
              <a:t>	</a:t>
            </a:r>
            <a:r>
              <a:rPr lang="en-US" sz="6000" dirty="0" smtClean="0">
                <a:latin typeface="Century Gothic"/>
                <a:cs typeface="Century Gothic"/>
              </a:rPr>
              <a:t>Hmmm</a:t>
            </a:r>
            <a:r>
              <a:rPr lang="is-IS" sz="6000" dirty="0" smtClean="0">
                <a:latin typeface="Century Gothic"/>
                <a:cs typeface="Century Gothic"/>
              </a:rPr>
              <a:t>…</a:t>
            </a:r>
            <a:endParaRPr lang="en-US" sz="6000" dirty="0">
              <a:latin typeface="Century Gothic"/>
              <a:cs typeface="Century Gothic"/>
            </a:endParaRPr>
          </a:p>
        </p:txBody>
      </p:sp>
      <p:sp>
        <p:nvSpPr>
          <p:cNvPr id="3" name="TextBox 2"/>
          <p:cNvSpPr txBox="1"/>
          <p:nvPr/>
        </p:nvSpPr>
        <p:spPr>
          <a:xfrm>
            <a:off x="774700" y="5638801"/>
            <a:ext cx="10910333" cy="984885"/>
          </a:xfrm>
          <a:prstGeom prst="rect">
            <a:avLst/>
          </a:prstGeom>
          <a:noFill/>
        </p:spPr>
        <p:txBody>
          <a:bodyPr wrap="square" rtlCol="0">
            <a:spAutoFit/>
          </a:bodyPr>
          <a:lstStyle/>
          <a:p>
            <a:pPr algn="ctr"/>
            <a:r>
              <a:rPr lang="en-US" sz="1400" dirty="0" smtClean="0">
                <a:solidFill>
                  <a:schemeClr val="bg1">
                    <a:lumMod val="85000"/>
                  </a:schemeClr>
                </a:solidFill>
                <a:latin typeface="Century Gothic"/>
                <a:cs typeface="Century Gothic"/>
              </a:rPr>
              <a:t>Remember that a sentence is made up of a group of related words </a:t>
            </a:r>
          </a:p>
          <a:p>
            <a:pPr algn="ctr"/>
            <a:r>
              <a:rPr lang="en-US" sz="1400" dirty="0" smtClean="0">
                <a:solidFill>
                  <a:schemeClr val="bg1">
                    <a:lumMod val="85000"/>
                  </a:schemeClr>
                </a:solidFill>
                <a:latin typeface="Century Gothic"/>
                <a:cs typeface="Century Gothic"/>
              </a:rPr>
              <a:t>and that it starts with a capital letter and ends with a punctuation mark.</a:t>
            </a:r>
          </a:p>
          <a:p>
            <a:pPr algn="ctr"/>
            <a:endParaRPr lang="en-US" sz="1400" dirty="0">
              <a:solidFill>
                <a:schemeClr val="bg1">
                  <a:lumMod val="85000"/>
                </a:schemeClr>
              </a:solidFill>
              <a:latin typeface="Century Gothic"/>
              <a:cs typeface="Century Gothic"/>
            </a:endParaRPr>
          </a:p>
          <a:p>
            <a:pPr algn="ctr"/>
            <a:r>
              <a:rPr lang="en-US" sz="1600" dirty="0" smtClean="0">
                <a:solidFill>
                  <a:srgbClr val="FF0000"/>
                </a:solidFill>
                <a:latin typeface="Century Gothic"/>
                <a:cs typeface="Century Gothic"/>
              </a:rPr>
              <a:t>Have partners discuss: What surprised you when you heard the selections?</a:t>
            </a:r>
            <a:endParaRPr lang="en-US" sz="1600" dirty="0">
              <a:solidFill>
                <a:srgbClr val="FF0000"/>
              </a:solidFill>
              <a:latin typeface="Century Gothic"/>
              <a:cs typeface="Century Gothic"/>
            </a:endParaRPr>
          </a:p>
        </p:txBody>
      </p:sp>
      <p:sp>
        <p:nvSpPr>
          <p:cNvPr id="4" name="TextBox 3"/>
          <p:cNvSpPr txBox="1"/>
          <p:nvPr/>
        </p:nvSpPr>
        <p:spPr>
          <a:xfrm>
            <a:off x="2303126" y="350595"/>
            <a:ext cx="7549717" cy="461665"/>
          </a:xfrm>
          <a:prstGeom prst="rect">
            <a:avLst/>
          </a:prstGeom>
          <a:noFill/>
        </p:spPr>
        <p:txBody>
          <a:bodyPr wrap="square" rtlCol="0">
            <a:spAutoFit/>
          </a:bodyPr>
          <a:lstStyle/>
          <a:p>
            <a:pPr algn="ctr"/>
            <a:r>
              <a:rPr lang="en-US" sz="1200" dirty="0">
                <a:solidFill>
                  <a:schemeClr val="bg1">
                    <a:lumMod val="75000"/>
                  </a:schemeClr>
                </a:solidFill>
                <a:latin typeface="Century Gothic"/>
                <a:cs typeface="Century Gothic"/>
              </a:rPr>
              <a:t>Track the print as you read the Daily Warm-Up. </a:t>
            </a:r>
          </a:p>
          <a:p>
            <a:pPr algn="ctr"/>
            <a:r>
              <a:rPr lang="en-US" sz="1200" dirty="0" smtClean="0">
                <a:solidFill>
                  <a:schemeClr val="bg1">
                    <a:lumMod val="75000"/>
                  </a:schemeClr>
                </a:solidFill>
                <a:latin typeface="Century Gothic"/>
                <a:cs typeface="Century Gothic"/>
              </a:rPr>
              <a:t>Read sentences and invite children to chime in.</a:t>
            </a:r>
            <a:endParaRPr lang="en-US" sz="1200" dirty="0">
              <a:solidFill>
                <a:schemeClr val="bg1">
                  <a:lumMod val="75000"/>
                </a:schemeClr>
              </a:solidFill>
              <a:latin typeface="Century Gothic"/>
              <a:cs typeface="Century Gothic"/>
            </a:endParaRPr>
          </a:p>
        </p:txBody>
      </p:sp>
      <p:sp>
        <p:nvSpPr>
          <p:cNvPr id="5" name="Rectangle 4"/>
          <p:cNvSpPr/>
          <p:nvPr/>
        </p:nvSpPr>
        <p:spPr>
          <a:xfrm>
            <a:off x="9116362" y="317526"/>
            <a:ext cx="2689315" cy="9639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FF0000"/>
                </a:solidFill>
                <a:latin typeface="Century Gothic" panose="020B0502020202020204" pitchFamily="34" charset="0"/>
              </a:rPr>
              <a:t>Circle the m’s in Hmmm.</a:t>
            </a:r>
          </a:p>
          <a:p>
            <a:pPr algn="ctr"/>
            <a:r>
              <a:rPr lang="en-US" sz="1200" dirty="0" smtClean="0">
                <a:solidFill>
                  <a:srgbClr val="BFBFBF"/>
                </a:solidFill>
                <a:latin typeface="Century Gothic" panose="020B0502020202020204" pitchFamily="34" charset="0"/>
              </a:rPr>
              <a:t>Point out the repeated letters at the  end of the word. Words that are written differently are read in a special way.</a:t>
            </a:r>
            <a:endParaRPr lang="en-US" sz="1200" dirty="0">
              <a:solidFill>
                <a:srgbClr val="BFBFBF"/>
              </a:solidFill>
              <a:latin typeface="Century Gothic" panose="020B0502020202020204" pitchFamily="34" charset="0"/>
            </a:endParaRPr>
          </a:p>
        </p:txBody>
      </p:sp>
      <p:sp>
        <p:nvSpPr>
          <p:cNvPr id="6" name="Rectangle 5"/>
          <p:cNvSpPr/>
          <p:nvPr/>
        </p:nvSpPr>
        <p:spPr>
          <a:xfrm>
            <a:off x="627551" y="475210"/>
            <a:ext cx="2501900" cy="5794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FF0000"/>
                </a:solidFill>
                <a:latin typeface="Century Gothic" panose="020B0502020202020204" pitchFamily="34" charset="0"/>
              </a:rPr>
              <a:t>Circle the word not.</a:t>
            </a:r>
          </a:p>
          <a:p>
            <a:pPr algn="ctr"/>
            <a:r>
              <a:rPr lang="en-US" sz="1200" dirty="0" smtClean="0">
                <a:solidFill>
                  <a:schemeClr val="bg1">
                    <a:lumMod val="75000"/>
                  </a:schemeClr>
                </a:solidFill>
                <a:latin typeface="Century Gothic" panose="020B0502020202020204" pitchFamily="34" charset="0"/>
              </a:rPr>
              <a:t>The word not is in italics.</a:t>
            </a:r>
            <a:endParaRPr lang="en-US" sz="1200" dirty="0">
              <a:solidFill>
                <a:schemeClr val="bg1">
                  <a:lumMod val="75000"/>
                </a:schemeClr>
              </a:solidFill>
              <a:latin typeface="Century Gothic" panose="020B0502020202020204" pitchFamily="34" charset="0"/>
            </a:endParaRPr>
          </a:p>
        </p:txBody>
      </p:sp>
      <p:sp>
        <p:nvSpPr>
          <p:cNvPr id="7" name="Rectangle 6"/>
          <p:cNvSpPr/>
          <p:nvPr/>
        </p:nvSpPr>
        <p:spPr>
          <a:xfrm>
            <a:off x="9113937" y="1466786"/>
            <a:ext cx="2655693" cy="5794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FF0000"/>
                </a:solidFill>
                <a:latin typeface="Century Gothic" panose="020B0502020202020204" pitchFamily="34" charset="0"/>
              </a:rPr>
              <a:t>Underline the ellipsis.</a:t>
            </a:r>
          </a:p>
          <a:p>
            <a:pPr algn="ctr"/>
            <a:r>
              <a:rPr lang="en-US" sz="1200" dirty="0" smtClean="0">
                <a:solidFill>
                  <a:schemeClr val="bg1">
                    <a:lumMod val="75000"/>
                  </a:schemeClr>
                </a:solidFill>
                <a:latin typeface="Century Gothic" panose="020B0502020202020204" pitchFamily="34" charset="0"/>
              </a:rPr>
              <a:t>Three dots mean there is a pause or there is more to come.</a:t>
            </a:r>
            <a:endParaRPr lang="en-US" sz="12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2370483702"/>
      </p:ext>
    </p:extLst>
  </p:cSld>
  <p:clrMapOvr>
    <a:masterClrMapping/>
  </p:clrMapOvr>
  <p:timing>
    <p:tnLst>
      <p:par>
        <p:cTn xmlns:p14="http://schemas.microsoft.com/office/powerpoint/2010/mai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17935" y="219319"/>
            <a:ext cx="4355306"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Phonological Awareness</a:t>
            </a:r>
            <a:endParaRPr lang="en-US" sz="2400" dirty="0">
              <a:latin typeface="Century Gothic"/>
              <a:cs typeface="Century Gothic"/>
            </a:endParaRPr>
          </a:p>
        </p:txBody>
      </p:sp>
      <p:sp>
        <p:nvSpPr>
          <p:cNvPr id="3" name="TextBox 2"/>
          <p:cNvSpPr txBox="1"/>
          <p:nvPr/>
        </p:nvSpPr>
        <p:spPr>
          <a:xfrm>
            <a:off x="1839857" y="1176045"/>
            <a:ext cx="8762486" cy="923330"/>
          </a:xfrm>
          <a:prstGeom prst="rect">
            <a:avLst/>
          </a:prstGeom>
          <a:noFill/>
        </p:spPr>
        <p:txBody>
          <a:bodyPr wrap="square" rtlCol="0">
            <a:spAutoFit/>
          </a:bodyPr>
          <a:lstStyle/>
          <a:p>
            <a:r>
              <a:rPr lang="en-US" dirty="0">
                <a:latin typeface="Century Gothic"/>
                <a:cs typeface="Century Gothic"/>
              </a:rPr>
              <a:t>Model: </a:t>
            </a:r>
            <a:endParaRPr lang="en-US" dirty="0" smtClean="0">
              <a:latin typeface="Century Gothic"/>
              <a:cs typeface="Century Gothic"/>
            </a:endParaRPr>
          </a:p>
          <a:p>
            <a:r>
              <a:rPr lang="en-US" dirty="0">
                <a:solidFill>
                  <a:srgbClr val="D9D9D9"/>
                </a:solidFill>
                <a:latin typeface="Century Gothic"/>
                <a:cs typeface="Century Gothic"/>
              </a:rPr>
              <a:t>	</a:t>
            </a:r>
            <a:r>
              <a:rPr lang="en-US" dirty="0" smtClean="0">
                <a:solidFill>
                  <a:srgbClr val="D9D9D9"/>
                </a:solidFill>
                <a:latin typeface="Century Gothic"/>
                <a:cs typeface="Century Gothic"/>
              </a:rPr>
              <a:t>Look at these two Photo Cards.</a:t>
            </a:r>
          </a:p>
          <a:p>
            <a:r>
              <a:rPr lang="en-US" dirty="0">
                <a:solidFill>
                  <a:srgbClr val="D9D9D9"/>
                </a:solidFill>
                <a:latin typeface="Century Gothic"/>
                <a:cs typeface="Century Gothic"/>
              </a:rPr>
              <a:t>	</a:t>
            </a:r>
            <a:r>
              <a:rPr lang="en-US" dirty="0" smtClean="0">
                <a:solidFill>
                  <a:srgbClr val="D9D9D9"/>
                </a:solidFill>
                <a:latin typeface="Century Gothic"/>
                <a:cs typeface="Century Gothic"/>
              </a:rPr>
              <a:t>I will say the name of each card, then you will repeat the name:</a:t>
            </a:r>
            <a:endParaRPr lang="en-US" dirty="0">
              <a:solidFill>
                <a:schemeClr val="bg1">
                  <a:lumMod val="85000"/>
                </a:schemeClr>
              </a:solidFill>
              <a:latin typeface="Century Gothic"/>
              <a:cs typeface="Century Gothic"/>
            </a:endParaRPr>
          </a:p>
        </p:txBody>
      </p:sp>
      <p:pic>
        <p:nvPicPr>
          <p:cNvPr id="4" name="Picture 3" descr="Screen Shot 2016-07-19 at 3.47.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2639" y="2668064"/>
            <a:ext cx="3101471" cy="3933096"/>
          </a:xfrm>
          <a:prstGeom prst="rect">
            <a:avLst/>
          </a:prstGeom>
        </p:spPr>
        <p:style>
          <a:lnRef idx="2">
            <a:schemeClr val="dk1"/>
          </a:lnRef>
          <a:fillRef idx="1">
            <a:schemeClr val="lt1"/>
          </a:fillRef>
          <a:effectRef idx="0">
            <a:schemeClr val="dk1"/>
          </a:effectRef>
          <a:fontRef idx="minor">
            <a:schemeClr val="dk1"/>
          </a:fontRef>
        </p:style>
      </p:pic>
      <p:pic>
        <p:nvPicPr>
          <p:cNvPr id="5" name="Picture 4" descr="Screen Shot 2016-07-19 at 3.48.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737" y="2688897"/>
            <a:ext cx="3082420" cy="3946283"/>
          </a:xfrm>
          <a:prstGeom prst="rect">
            <a:avLst/>
          </a:prstGeom>
        </p:spPr>
        <p:style>
          <a:lnRef idx="2">
            <a:schemeClr val="dk1"/>
          </a:lnRef>
          <a:fillRef idx="1">
            <a:schemeClr val="lt1"/>
          </a:fillRef>
          <a:effectRef idx="0">
            <a:schemeClr val="dk1"/>
          </a:effectRef>
          <a:fontRef idx="minor">
            <a:schemeClr val="dk1"/>
          </a:fontRef>
        </p:style>
      </p:pic>
      <p:sp>
        <p:nvSpPr>
          <p:cNvPr id="6" name="TextBox 5"/>
          <p:cNvSpPr txBox="1"/>
          <p:nvPr/>
        </p:nvSpPr>
        <p:spPr>
          <a:xfrm>
            <a:off x="3741790" y="2188663"/>
            <a:ext cx="1371990" cy="461665"/>
          </a:xfrm>
          <a:prstGeom prst="rect">
            <a:avLst/>
          </a:prstGeom>
          <a:noFill/>
        </p:spPr>
        <p:txBody>
          <a:bodyPr wrap="square" rtlCol="0">
            <a:spAutoFit/>
          </a:bodyPr>
          <a:lstStyle/>
          <a:p>
            <a:pPr algn="ctr"/>
            <a:r>
              <a:rPr lang="en-US" sz="2400" b="1" dirty="0" smtClean="0">
                <a:latin typeface="Century Gothic"/>
                <a:cs typeface="Century Gothic"/>
              </a:rPr>
              <a:t>mop</a:t>
            </a:r>
            <a:endParaRPr lang="en-US" sz="2400" b="1" dirty="0">
              <a:latin typeface="Century Gothic"/>
              <a:cs typeface="Century Gothic"/>
            </a:endParaRPr>
          </a:p>
        </p:txBody>
      </p:sp>
      <p:sp>
        <p:nvSpPr>
          <p:cNvPr id="7" name="TextBox 6"/>
          <p:cNvSpPr txBox="1"/>
          <p:nvPr/>
        </p:nvSpPr>
        <p:spPr>
          <a:xfrm>
            <a:off x="7318495" y="2216321"/>
            <a:ext cx="1371990" cy="461665"/>
          </a:xfrm>
          <a:prstGeom prst="rect">
            <a:avLst/>
          </a:prstGeom>
          <a:noFill/>
        </p:spPr>
        <p:txBody>
          <a:bodyPr wrap="square" rtlCol="0">
            <a:spAutoFit/>
          </a:bodyPr>
          <a:lstStyle/>
          <a:p>
            <a:pPr algn="ctr"/>
            <a:r>
              <a:rPr lang="en-US" sz="2400" b="1" dirty="0" smtClean="0">
                <a:latin typeface="Century Gothic"/>
                <a:cs typeface="Century Gothic"/>
              </a:rPr>
              <a:t>top</a:t>
            </a:r>
            <a:endParaRPr lang="en-US" sz="2400" b="1" dirty="0">
              <a:latin typeface="Century Gothic"/>
              <a:cs typeface="Century Gothic"/>
            </a:endParaRPr>
          </a:p>
        </p:txBody>
      </p:sp>
      <p:sp>
        <p:nvSpPr>
          <p:cNvPr id="8" name="TextBox 7"/>
          <p:cNvSpPr txBox="1"/>
          <p:nvPr/>
        </p:nvSpPr>
        <p:spPr>
          <a:xfrm>
            <a:off x="9751332" y="2857736"/>
            <a:ext cx="2335784" cy="3416320"/>
          </a:xfrm>
          <a:prstGeom prst="rect">
            <a:avLst/>
          </a:prstGeom>
          <a:noFill/>
        </p:spPr>
        <p:txBody>
          <a:bodyPr wrap="square" rtlCol="0">
            <a:spAutoFit/>
          </a:bodyPr>
          <a:lstStyle/>
          <a:p>
            <a:r>
              <a:rPr lang="en-US" dirty="0" smtClean="0">
                <a:solidFill>
                  <a:srgbClr val="BFBFBF"/>
                </a:solidFill>
                <a:latin typeface="Century Gothic"/>
                <a:cs typeface="Century Gothic"/>
              </a:rPr>
              <a:t>The words mop and top rhyme because they both end in /op/.</a:t>
            </a:r>
          </a:p>
          <a:p>
            <a:r>
              <a:rPr lang="en-US" dirty="0" smtClean="0">
                <a:solidFill>
                  <a:srgbClr val="BFBFBF"/>
                </a:solidFill>
                <a:latin typeface="Century Gothic"/>
                <a:cs typeface="Century Gothic"/>
              </a:rPr>
              <a:t>Listen /m/ /op/, mop; /t/ /op/, top.</a:t>
            </a:r>
          </a:p>
          <a:p>
            <a:r>
              <a:rPr lang="en-US" dirty="0" smtClean="0">
                <a:solidFill>
                  <a:srgbClr val="BFBFBF"/>
                </a:solidFill>
                <a:latin typeface="Century Gothic"/>
                <a:cs typeface="Century Gothic"/>
              </a:rPr>
              <a:t>Both mop and top end in /op/. So, they rhyme. Rhyming words end in the same sounds.</a:t>
            </a:r>
            <a:endParaRPr lang="en-US" dirty="0">
              <a:solidFill>
                <a:srgbClr val="BFBFBF"/>
              </a:solidFill>
              <a:latin typeface="Century Gothic"/>
              <a:cs typeface="Century Gothic"/>
            </a:endParaRPr>
          </a:p>
        </p:txBody>
      </p:sp>
    </p:spTree>
    <p:extLst>
      <p:ext uri="{BB962C8B-B14F-4D97-AF65-F5344CB8AC3E}">
        <p14:creationId xmlns:p14="http://schemas.microsoft.com/office/powerpoint/2010/main" val="3643646965"/>
      </p:ext>
    </p:extLst>
  </p:cSld>
  <p:clrMapOvr>
    <a:masterClrMapping/>
  </p:clrMapOvr>
  <p:timing>
    <p:tnLst>
      <p:par>
        <p:cTn xmlns:p14="http://schemas.microsoft.com/office/powerpoint/2010/mai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17935" y="219319"/>
            <a:ext cx="4355306"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Phonological Awareness</a:t>
            </a:r>
            <a:endParaRPr lang="en-US" sz="2400" dirty="0">
              <a:latin typeface="Century Gothic"/>
              <a:cs typeface="Century Gothic"/>
            </a:endParaRPr>
          </a:p>
        </p:txBody>
      </p:sp>
      <p:sp>
        <p:nvSpPr>
          <p:cNvPr id="3" name="TextBox 2"/>
          <p:cNvSpPr txBox="1"/>
          <p:nvPr/>
        </p:nvSpPr>
        <p:spPr>
          <a:xfrm>
            <a:off x="1851196" y="881199"/>
            <a:ext cx="8762486" cy="1200329"/>
          </a:xfrm>
          <a:prstGeom prst="rect">
            <a:avLst/>
          </a:prstGeom>
          <a:noFill/>
        </p:spPr>
        <p:txBody>
          <a:bodyPr wrap="square" rtlCol="0">
            <a:spAutoFit/>
          </a:bodyPr>
          <a:lstStyle/>
          <a:p>
            <a:r>
              <a:rPr lang="en-US" dirty="0" smtClean="0">
                <a:solidFill>
                  <a:schemeClr val="bg1">
                    <a:lumMod val="85000"/>
                  </a:schemeClr>
                </a:solidFill>
                <a:latin typeface="Century Gothic"/>
                <a:cs typeface="Century Gothic"/>
              </a:rPr>
              <a:t>Now I will try to make other words that rhyme with mop and top. To do so, I need to think of words that end in /op/. </a:t>
            </a:r>
          </a:p>
          <a:p>
            <a:r>
              <a:rPr lang="en-US" dirty="0" smtClean="0">
                <a:solidFill>
                  <a:schemeClr val="bg1">
                    <a:lumMod val="85000"/>
                  </a:schemeClr>
                </a:solidFill>
                <a:latin typeface="Century Gothic"/>
                <a:cs typeface="Century Gothic"/>
              </a:rPr>
              <a:t>Listen as I try one: /h/ /op/, hop. The word hop rhymes with mop and top because it also ends in /op/. Mop, top, hop.</a:t>
            </a:r>
            <a:endParaRPr lang="en-US" dirty="0">
              <a:solidFill>
                <a:schemeClr val="bg1">
                  <a:lumMod val="85000"/>
                </a:schemeClr>
              </a:solidFill>
              <a:latin typeface="Century Gothic"/>
              <a:cs typeface="Century Gothic"/>
            </a:endParaRPr>
          </a:p>
        </p:txBody>
      </p:sp>
      <p:pic>
        <p:nvPicPr>
          <p:cNvPr id="4" name="Picture 3" descr="Screen Shot 2016-07-19 at 3.47.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2639" y="2668064"/>
            <a:ext cx="3101471" cy="3933096"/>
          </a:xfrm>
          <a:prstGeom prst="rect">
            <a:avLst/>
          </a:prstGeom>
        </p:spPr>
        <p:style>
          <a:lnRef idx="2">
            <a:schemeClr val="dk1"/>
          </a:lnRef>
          <a:fillRef idx="1">
            <a:schemeClr val="lt1"/>
          </a:fillRef>
          <a:effectRef idx="0">
            <a:schemeClr val="dk1"/>
          </a:effectRef>
          <a:fontRef idx="minor">
            <a:schemeClr val="dk1"/>
          </a:fontRef>
        </p:style>
      </p:pic>
      <p:pic>
        <p:nvPicPr>
          <p:cNvPr id="5" name="Picture 4" descr="Screen Shot 2016-07-19 at 3.48.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737" y="2688897"/>
            <a:ext cx="3082420" cy="3946283"/>
          </a:xfrm>
          <a:prstGeom prst="rect">
            <a:avLst/>
          </a:prstGeom>
        </p:spPr>
        <p:style>
          <a:lnRef idx="2">
            <a:schemeClr val="dk1"/>
          </a:lnRef>
          <a:fillRef idx="1">
            <a:schemeClr val="lt1"/>
          </a:fillRef>
          <a:effectRef idx="0">
            <a:schemeClr val="dk1"/>
          </a:effectRef>
          <a:fontRef idx="minor">
            <a:schemeClr val="dk1"/>
          </a:fontRef>
        </p:style>
      </p:pic>
      <p:sp>
        <p:nvSpPr>
          <p:cNvPr id="6" name="TextBox 5"/>
          <p:cNvSpPr txBox="1"/>
          <p:nvPr/>
        </p:nvSpPr>
        <p:spPr>
          <a:xfrm>
            <a:off x="3741790" y="2188663"/>
            <a:ext cx="1371990" cy="461665"/>
          </a:xfrm>
          <a:prstGeom prst="rect">
            <a:avLst/>
          </a:prstGeom>
          <a:noFill/>
        </p:spPr>
        <p:txBody>
          <a:bodyPr wrap="square" rtlCol="0">
            <a:spAutoFit/>
          </a:bodyPr>
          <a:lstStyle/>
          <a:p>
            <a:pPr algn="ctr"/>
            <a:r>
              <a:rPr lang="en-US" sz="2400" b="1" dirty="0" smtClean="0">
                <a:latin typeface="Century Gothic"/>
                <a:cs typeface="Century Gothic"/>
              </a:rPr>
              <a:t>mop</a:t>
            </a:r>
            <a:endParaRPr lang="en-US" sz="2400" b="1" dirty="0">
              <a:latin typeface="Century Gothic"/>
              <a:cs typeface="Century Gothic"/>
            </a:endParaRPr>
          </a:p>
        </p:txBody>
      </p:sp>
      <p:sp>
        <p:nvSpPr>
          <p:cNvPr id="7" name="TextBox 6"/>
          <p:cNvSpPr txBox="1"/>
          <p:nvPr/>
        </p:nvSpPr>
        <p:spPr>
          <a:xfrm>
            <a:off x="7318495" y="2216321"/>
            <a:ext cx="1371990" cy="461665"/>
          </a:xfrm>
          <a:prstGeom prst="rect">
            <a:avLst/>
          </a:prstGeom>
          <a:noFill/>
        </p:spPr>
        <p:txBody>
          <a:bodyPr wrap="square" rtlCol="0">
            <a:spAutoFit/>
          </a:bodyPr>
          <a:lstStyle/>
          <a:p>
            <a:pPr algn="ctr"/>
            <a:r>
              <a:rPr lang="en-US" sz="2400" b="1" dirty="0" smtClean="0">
                <a:latin typeface="Century Gothic"/>
                <a:cs typeface="Century Gothic"/>
              </a:rPr>
              <a:t>top</a:t>
            </a:r>
            <a:endParaRPr lang="en-US" sz="2400" b="1" dirty="0">
              <a:latin typeface="Century Gothic"/>
              <a:cs typeface="Century Gothic"/>
            </a:endParaRPr>
          </a:p>
        </p:txBody>
      </p:sp>
    </p:spTree>
    <p:extLst>
      <p:ext uri="{BB962C8B-B14F-4D97-AF65-F5344CB8AC3E}">
        <p14:creationId xmlns:p14="http://schemas.microsoft.com/office/powerpoint/2010/main" val="2136584867"/>
      </p:ext>
    </p:extLst>
  </p:cSld>
  <p:clrMapOvr>
    <a:masterClrMapping/>
  </p:clrMapOvr>
  <p:timing>
    <p:tnLst>
      <p:par>
        <p:cTn xmlns:p14="http://schemas.microsoft.com/office/powerpoint/2010/mai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17935" y="219319"/>
            <a:ext cx="4355306"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Phonological Awareness</a:t>
            </a:r>
            <a:endParaRPr lang="en-US" sz="2400" dirty="0">
              <a:latin typeface="Century Gothic"/>
              <a:cs typeface="Century Gothic"/>
            </a:endParaRPr>
          </a:p>
        </p:txBody>
      </p:sp>
      <p:sp>
        <p:nvSpPr>
          <p:cNvPr id="3" name="TextBox 2"/>
          <p:cNvSpPr txBox="1"/>
          <p:nvPr/>
        </p:nvSpPr>
        <p:spPr>
          <a:xfrm>
            <a:off x="1851196" y="881199"/>
            <a:ext cx="8762486" cy="4616648"/>
          </a:xfrm>
          <a:prstGeom prst="rect">
            <a:avLst/>
          </a:prstGeom>
          <a:noFill/>
        </p:spPr>
        <p:txBody>
          <a:bodyPr wrap="square" rtlCol="0">
            <a:spAutoFit/>
          </a:bodyPr>
          <a:lstStyle/>
          <a:p>
            <a:r>
              <a:rPr lang="en-US" dirty="0" smtClean="0">
                <a:solidFill>
                  <a:schemeClr val="bg1">
                    <a:lumMod val="85000"/>
                  </a:schemeClr>
                </a:solidFill>
                <a:latin typeface="Century Gothic"/>
                <a:cs typeface="Century Gothic"/>
              </a:rPr>
              <a:t>Identify if the words rhyme and how you know..</a:t>
            </a:r>
          </a:p>
          <a:p>
            <a:r>
              <a:rPr lang="en-US" dirty="0" smtClean="0">
                <a:solidFill>
                  <a:schemeClr val="bg1">
                    <a:lumMod val="85000"/>
                  </a:schemeClr>
                </a:solidFill>
                <a:latin typeface="Century Gothic"/>
                <a:cs typeface="Century Gothic"/>
              </a:rPr>
              <a:t>Listen to these word pairs. If the words rhyme, say the words. I will then ask you why they rhyme. Think about what sounds the two words have in common at the end.</a:t>
            </a:r>
          </a:p>
          <a:p>
            <a:endParaRPr lang="en-US" dirty="0">
              <a:solidFill>
                <a:schemeClr val="bg1">
                  <a:lumMod val="85000"/>
                </a:schemeClr>
              </a:solidFill>
              <a:latin typeface="Century Gothic"/>
              <a:cs typeface="Century Gothic"/>
            </a:endParaRPr>
          </a:p>
          <a:p>
            <a:r>
              <a:rPr lang="en-US" sz="2400" dirty="0" smtClean="0">
                <a:solidFill>
                  <a:schemeClr val="bg1">
                    <a:lumMod val="85000"/>
                  </a:schemeClr>
                </a:solidFill>
                <a:latin typeface="Century Gothic"/>
                <a:cs typeface="Century Gothic"/>
              </a:rPr>
              <a:t>	not/lot		rob/job		mop/cat</a:t>
            </a:r>
          </a:p>
          <a:p>
            <a:endParaRPr lang="en-US" sz="2400" dirty="0">
              <a:solidFill>
                <a:schemeClr val="bg1">
                  <a:lumMod val="85000"/>
                </a:schemeClr>
              </a:solidFill>
              <a:latin typeface="Century Gothic"/>
              <a:cs typeface="Century Gothic"/>
            </a:endParaRPr>
          </a:p>
          <a:p>
            <a:r>
              <a:rPr lang="en-US" sz="2400" dirty="0" smtClean="0">
                <a:solidFill>
                  <a:schemeClr val="bg1">
                    <a:lumMod val="85000"/>
                  </a:schemeClr>
                </a:solidFill>
                <a:latin typeface="Century Gothic"/>
                <a:cs typeface="Century Gothic"/>
              </a:rPr>
              <a:t>	dot/hot		bag/pig		sock/lock</a:t>
            </a:r>
          </a:p>
          <a:p>
            <a:endParaRPr lang="en-US" sz="2400" dirty="0">
              <a:solidFill>
                <a:schemeClr val="bg1">
                  <a:lumMod val="85000"/>
                </a:schemeClr>
              </a:solidFill>
              <a:latin typeface="Century Gothic"/>
              <a:cs typeface="Century Gothic"/>
            </a:endParaRPr>
          </a:p>
          <a:p>
            <a:r>
              <a:rPr lang="en-US" sz="2400" dirty="0" smtClean="0">
                <a:solidFill>
                  <a:schemeClr val="bg1">
                    <a:lumMod val="85000"/>
                  </a:schemeClr>
                </a:solidFill>
                <a:latin typeface="Century Gothic"/>
                <a:cs typeface="Century Gothic"/>
              </a:rPr>
              <a:t>	rod/red		bit/sit			sad/mad</a:t>
            </a:r>
          </a:p>
          <a:p>
            <a:endParaRPr lang="en-US" sz="2400" dirty="0">
              <a:solidFill>
                <a:schemeClr val="bg1">
                  <a:lumMod val="85000"/>
                </a:schemeClr>
              </a:solidFill>
              <a:latin typeface="Century Gothic"/>
              <a:cs typeface="Century Gothic"/>
            </a:endParaRPr>
          </a:p>
          <a:p>
            <a:endParaRPr lang="en-US" sz="2400" dirty="0" smtClean="0">
              <a:solidFill>
                <a:schemeClr val="bg1">
                  <a:lumMod val="85000"/>
                </a:schemeClr>
              </a:solidFill>
              <a:latin typeface="Century Gothic"/>
              <a:cs typeface="Century Gothic"/>
            </a:endParaRPr>
          </a:p>
          <a:p>
            <a:r>
              <a:rPr lang="en-US" dirty="0" smtClean="0">
                <a:solidFill>
                  <a:schemeClr val="bg1">
                    <a:lumMod val="85000"/>
                  </a:schemeClr>
                </a:solidFill>
                <a:latin typeface="Century Gothic"/>
                <a:cs typeface="Century Gothic"/>
              </a:rPr>
              <a:t>Now listen as I say the words again. Let’s think of other words that rhyme with the words.</a:t>
            </a:r>
            <a:endParaRPr lang="en-US" dirty="0">
              <a:solidFill>
                <a:schemeClr val="bg1">
                  <a:lumMod val="85000"/>
                </a:schemeClr>
              </a:solidFill>
              <a:latin typeface="Century Gothic"/>
              <a:cs typeface="Century Gothic"/>
            </a:endParaRPr>
          </a:p>
        </p:txBody>
      </p:sp>
    </p:spTree>
    <p:extLst>
      <p:ext uri="{BB962C8B-B14F-4D97-AF65-F5344CB8AC3E}">
        <p14:creationId xmlns:p14="http://schemas.microsoft.com/office/powerpoint/2010/main" val="4114246111"/>
      </p:ext>
    </p:extLst>
  </p:cSld>
  <p:clrMapOvr>
    <a:masterClrMapping/>
  </p:clrMapOvr>
  <p:timing>
    <p:tnLst>
      <p:par>
        <p:cTn xmlns:p14="http://schemas.microsoft.com/office/powerpoint/2010/mai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7758" y="168519"/>
            <a:ext cx="4355306"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Phonics</a:t>
            </a:r>
          </a:p>
        </p:txBody>
      </p:sp>
      <p:sp>
        <p:nvSpPr>
          <p:cNvPr id="4" name="TextBox 3"/>
          <p:cNvSpPr txBox="1"/>
          <p:nvPr/>
        </p:nvSpPr>
        <p:spPr>
          <a:xfrm>
            <a:off x="8258554" y="2637483"/>
            <a:ext cx="2500990" cy="2800767"/>
          </a:xfrm>
          <a:prstGeom prst="rect">
            <a:avLst/>
          </a:prstGeom>
          <a:noFill/>
        </p:spPr>
        <p:txBody>
          <a:bodyPr wrap="square" rtlCol="0">
            <a:spAutoFit/>
          </a:bodyPr>
          <a:lstStyle/>
          <a:p>
            <a:r>
              <a:rPr lang="en-US" sz="1600" dirty="0">
                <a:solidFill>
                  <a:srgbClr val="D9D9D9"/>
                </a:solidFill>
                <a:latin typeface="Century Gothic"/>
                <a:cs typeface="Century Gothic"/>
              </a:rPr>
              <a:t>This is the </a:t>
            </a:r>
            <a:r>
              <a:rPr lang="en-US" sz="1600" dirty="0" smtClean="0">
                <a:solidFill>
                  <a:srgbClr val="D9D9D9"/>
                </a:solidFill>
                <a:latin typeface="Century Gothic"/>
                <a:cs typeface="Century Gothic"/>
              </a:rPr>
              <a:t>bat </a:t>
            </a:r>
            <a:r>
              <a:rPr lang="en-US" sz="1600" dirty="0">
                <a:solidFill>
                  <a:srgbClr val="D9D9D9"/>
                </a:solidFill>
                <a:latin typeface="Century Gothic"/>
                <a:cs typeface="Century Gothic"/>
              </a:rPr>
              <a:t>sound spelling card. </a:t>
            </a:r>
          </a:p>
          <a:p>
            <a:r>
              <a:rPr lang="en-US" sz="1600" dirty="0">
                <a:solidFill>
                  <a:srgbClr val="D9D9D9"/>
                </a:solidFill>
                <a:latin typeface="Century Gothic"/>
                <a:cs typeface="Century Gothic"/>
              </a:rPr>
              <a:t>The sound is </a:t>
            </a:r>
            <a:r>
              <a:rPr lang="en-US" sz="1600" dirty="0" smtClean="0">
                <a:solidFill>
                  <a:srgbClr val="D9D9D9"/>
                </a:solidFill>
                <a:latin typeface="Century Gothic"/>
                <a:cs typeface="Century Gothic"/>
              </a:rPr>
              <a:t>/b/.</a:t>
            </a:r>
            <a:endParaRPr lang="en-US" sz="1600" dirty="0">
              <a:solidFill>
                <a:srgbClr val="D9D9D9"/>
              </a:solidFill>
              <a:latin typeface="Century Gothic"/>
              <a:cs typeface="Century Gothic"/>
            </a:endParaRPr>
          </a:p>
          <a:p>
            <a:r>
              <a:rPr lang="en-US" sz="1600" dirty="0">
                <a:solidFill>
                  <a:srgbClr val="D9D9D9"/>
                </a:solidFill>
                <a:latin typeface="Century Gothic"/>
                <a:cs typeface="Century Gothic"/>
              </a:rPr>
              <a:t>The </a:t>
            </a:r>
            <a:r>
              <a:rPr lang="en-US" sz="1600" dirty="0" smtClean="0">
                <a:solidFill>
                  <a:srgbClr val="D9D9D9"/>
                </a:solidFill>
                <a:latin typeface="Century Gothic"/>
                <a:cs typeface="Century Gothic"/>
              </a:rPr>
              <a:t>/b/ </a:t>
            </a:r>
            <a:r>
              <a:rPr lang="en-US" sz="1600" dirty="0">
                <a:solidFill>
                  <a:srgbClr val="D9D9D9"/>
                </a:solidFill>
                <a:latin typeface="Century Gothic"/>
                <a:cs typeface="Century Gothic"/>
              </a:rPr>
              <a:t>sound is spelled with the letter </a:t>
            </a:r>
            <a:r>
              <a:rPr lang="en-US" sz="1600" dirty="0" smtClean="0">
                <a:solidFill>
                  <a:srgbClr val="D9D9D9"/>
                </a:solidFill>
                <a:latin typeface="Century Gothic"/>
                <a:cs typeface="Century Gothic"/>
              </a:rPr>
              <a:t>b.</a:t>
            </a:r>
            <a:endParaRPr lang="en-US" sz="1600" dirty="0">
              <a:solidFill>
                <a:srgbClr val="D9D9D9"/>
              </a:solidFill>
              <a:latin typeface="Century Gothic"/>
              <a:cs typeface="Century Gothic"/>
            </a:endParaRPr>
          </a:p>
          <a:p>
            <a:r>
              <a:rPr lang="en-US" sz="1600" dirty="0">
                <a:solidFill>
                  <a:srgbClr val="D9D9D9"/>
                </a:solidFill>
                <a:latin typeface="Century Gothic"/>
                <a:cs typeface="Century Gothic"/>
              </a:rPr>
              <a:t>Say it with me: </a:t>
            </a:r>
            <a:r>
              <a:rPr lang="en-US" sz="1600" dirty="0" smtClean="0">
                <a:solidFill>
                  <a:srgbClr val="D9D9D9"/>
                </a:solidFill>
                <a:latin typeface="Century Gothic"/>
                <a:cs typeface="Century Gothic"/>
              </a:rPr>
              <a:t>/b/.</a:t>
            </a:r>
            <a:endParaRPr lang="en-US" sz="1600" dirty="0">
              <a:solidFill>
                <a:srgbClr val="D9D9D9"/>
              </a:solidFill>
              <a:latin typeface="Century Gothic"/>
              <a:cs typeface="Century Gothic"/>
            </a:endParaRPr>
          </a:p>
          <a:p>
            <a:r>
              <a:rPr lang="en-US" sz="1600" dirty="0">
                <a:solidFill>
                  <a:srgbClr val="D9D9D9"/>
                </a:solidFill>
                <a:latin typeface="Century Gothic"/>
                <a:cs typeface="Century Gothic"/>
              </a:rPr>
              <a:t>This is the sound at the beginning of the word </a:t>
            </a:r>
            <a:r>
              <a:rPr lang="en-US" sz="1600" dirty="0" smtClean="0">
                <a:solidFill>
                  <a:srgbClr val="D9D9D9"/>
                </a:solidFill>
                <a:latin typeface="Century Gothic"/>
                <a:cs typeface="Century Gothic"/>
              </a:rPr>
              <a:t>dolphin. </a:t>
            </a:r>
            <a:endParaRPr lang="en-US" sz="1600" dirty="0">
              <a:solidFill>
                <a:srgbClr val="D9D9D9"/>
              </a:solidFill>
              <a:latin typeface="Century Gothic"/>
              <a:cs typeface="Century Gothic"/>
            </a:endParaRPr>
          </a:p>
          <a:p>
            <a:r>
              <a:rPr lang="en-US" sz="1600" dirty="0">
                <a:solidFill>
                  <a:srgbClr val="D9D9D9"/>
                </a:solidFill>
                <a:latin typeface="Century Gothic"/>
                <a:cs typeface="Century Gothic"/>
              </a:rPr>
              <a:t>Listen: </a:t>
            </a:r>
            <a:r>
              <a:rPr lang="en-US" sz="1600" dirty="0" smtClean="0">
                <a:solidFill>
                  <a:srgbClr val="D9D9D9"/>
                </a:solidFill>
                <a:latin typeface="Century Gothic"/>
                <a:cs typeface="Century Gothic"/>
              </a:rPr>
              <a:t>/b/ /b/ /b/</a:t>
            </a:r>
          </a:p>
          <a:p>
            <a:r>
              <a:rPr lang="en-US" sz="1600" dirty="0" smtClean="0">
                <a:solidFill>
                  <a:srgbClr val="D9D9D9"/>
                </a:solidFill>
                <a:latin typeface="Century Gothic"/>
                <a:cs typeface="Century Gothic"/>
              </a:rPr>
              <a:t>bat.</a:t>
            </a:r>
            <a:endParaRPr lang="en-US" sz="1600" dirty="0">
              <a:solidFill>
                <a:srgbClr val="D9D9D9"/>
              </a:solidFill>
              <a:latin typeface="Century Gothic"/>
              <a:cs typeface="Century Gothic"/>
            </a:endParaRPr>
          </a:p>
        </p:txBody>
      </p:sp>
      <p:pic>
        <p:nvPicPr>
          <p:cNvPr id="3" name="Picture 2" descr="Screen Shot 2016-07-19 at 4.43.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031" y="841971"/>
            <a:ext cx="4506510" cy="5913968"/>
          </a:xfrm>
          <a:prstGeom prst="rect">
            <a:avLst/>
          </a:prstGeom>
        </p:spPr>
      </p:pic>
    </p:spTree>
    <p:extLst>
      <p:ext uri="{BB962C8B-B14F-4D97-AF65-F5344CB8AC3E}">
        <p14:creationId xmlns:p14="http://schemas.microsoft.com/office/powerpoint/2010/main" val="1812737510"/>
      </p:ext>
    </p:extLst>
  </p:cSld>
  <p:clrMapOvr>
    <a:masterClrMapping/>
  </p:clrMapOvr>
  <p:timing>
    <p:tnLst>
      <p:par>
        <p:cTn xmlns:p14="http://schemas.microsoft.com/office/powerpoint/2010/mai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0305" y="196000"/>
            <a:ext cx="8553085" cy="307777"/>
          </a:xfrm>
          <a:prstGeom prst="rect">
            <a:avLst/>
          </a:prstGeom>
          <a:noFill/>
        </p:spPr>
        <p:txBody>
          <a:bodyPr wrap="square" rtlCol="0">
            <a:spAutoFit/>
          </a:bodyPr>
          <a:lstStyle/>
          <a:p>
            <a:pPr algn="ctr"/>
            <a:r>
              <a:rPr lang="en-US" sz="1400" dirty="0">
                <a:solidFill>
                  <a:srgbClr val="FF0000"/>
                </a:solidFill>
                <a:latin typeface="Century Gothic"/>
                <a:cs typeface="Century Gothic"/>
              </a:rPr>
              <a:t>Watch as I write the letter </a:t>
            </a:r>
            <a:r>
              <a:rPr lang="en-US" sz="1400" dirty="0" smtClean="0">
                <a:solidFill>
                  <a:srgbClr val="FF0000"/>
                </a:solidFill>
                <a:latin typeface="Century Gothic"/>
                <a:cs typeface="Century Gothic"/>
              </a:rPr>
              <a:t>b. </a:t>
            </a:r>
            <a:r>
              <a:rPr lang="en-US" sz="1400" dirty="0">
                <a:solidFill>
                  <a:srgbClr val="FF0000"/>
                </a:solidFill>
                <a:latin typeface="Century Gothic"/>
                <a:cs typeface="Century Gothic"/>
              </a:rPr>
              <a:t>I will say </a:t>
            </a:r>
            <a:r>
              <a:rPr lang="en-US" sz="1400" dirty="0" smtClean="0">
                <a:solidFill>
                  <a:srgbClr val="FF0000"/>
                </a:solidFill>
                <a:latin typeface="Century Gothic"/>
                <a:cs typeface="Century Gothic"/>
              </a:rPr>
              <a:t>/b/ </a:t>
            </a:r>
            <a:r>
              <a:rPr lang="en-US" sz="1400" dirty="0">
                <a:solidFill>
                  <a:srgbClr val="FF0000"/>
                </a:solidFill>
                <a:latin typeface="Century Gothic"/>
                <a:cs typeface="Century Gothic"/>
              </a:rPr>
              <a:t>as I write the letter several times.</a:t>
            </a:r>
          </a:p>
        </p:txBody>
      </p:sp>
      <p:pic>
        <p:nvPicPr>
          <p:cNvPr id="2" name="Picture 1" descr="Screen Shot 2016-07-19 at 4.49.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182" y="537825"/>
            <a:ext cx="10113941" cy="6229453"/>
          </a:xfrm>
          <a:prstGeom prst="rect">
            <a:avLst/>
          </a:prstGeom>
        </p:spPr>
      </p:pic>
    </p:spTree>
    <p:extLst>
      <p:ext uri="{BB962C8B-B14F-4D97-AF65-F5344CB8AC3E}">
        <p14:creationId xmlns:p14="http://schemas.microsoft.com/office/powerpoint/2010/main" val="1655090208"/>
      </p:ext>
    </p:extLst>
  </p:cSld>
  <p:clrMapOvr>
    <a:masterClrMapping/>
  </p:clrMapOvr>
  <p:timing>
    <p:tnLst>
      <p:par>
        <p:cTn xmlns:p14="http://schemas.microsoft.com/office/powerpoint/2010/mai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7758" y="168519"/>
            <a:ext cx="4355306"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Phonics</a:t>
            </a:r>
          </a:p>
        </p:txBody>
      </p:sp>
      <p:sp>
        <p:nvSpPr>
          <p:cNvPr id="4" name="TextBox 3"/>
          <p:cNvSpPr txBox="1"/>
          <p:nvPr/>
        </p:nvSpPr>
        <p:spPr>
          <a:xfrm>
            <a:off x="8258554" y="2637483"/>
            <a:ext cx="2500990" cy="2800767"/>
          </a:xfrm>
          <a:prstGeom prst="rect">
            <a:avLst/>
          </a:prstGeom>
          <a:noFill/>
        </p:spPr>
        <p:txBody>
          <a:bodyPr wrap="square" rtlCol="0">
            <a:spAutoFit/>
          </a:bodyPr>
          <a:lstStyle/>
          <a:p>
            <a:r>
              <a:rPr lang="en-US" sz="1600" dirty="0">
                <a:solidFill>
                  <a:srgbClr val="D9D9D9"/>
                </a:solidFill>
                <a:latin typeface="Century Gothic"/>
                <a:cs typeface="Century Gothic"/>
              </a:rPr>
              <a:t>This is the </a:t>
            </a:r>
            <a:r>
              <a:rPr lang="en-US" sz="1600" dirty="0" smtClean="0">
                <a:solidFill>
                  <a:srgbClr val="D9D9D9"/>
                </a:solidFill>
                <a:latin typeface="Century Gothic"/>
                <a:cs typeface="Century Gothic"/>
              </a:rPr>
              <a:t>lemon </a:t>
            </a:r>
            <a:r>
              <a:rPr lang="en-US" sz="1600" dirty="0">
                <a:solidFill>
                  <a:srgbClr val="D9D9D9"/>
                </a:solidFill>
                <a:latin typeface="Century Gothic"/>
                <a:cs typeface="Century Gothic"/>
              </a:rPr>
              <a:t>sound spelling card. </a:t>
            </a:r>
          </a:p>
          <a:p>
            <a:r>
              <a:rPr lang="en-US" sz="1600" dirty="0">
                <a:solidFill>
                  <a:srgbClr val="D9D9D9"/>
                </a:solidFill>
                <a:latin typeface="Century Gothic"/>
                <a:cs typeface="Century Gothic"/>
              </a:rPr>
              <a:t>The sound is </a:t>
            </a:r>
            <a:r>
              <a:rPr lang="en-US" sz="1600" dirty="0" smtClean="0">
                <a:solidFill>
                  <a:srgbClr val="D9D9D9"/>
                </a:solidFill>
                <a:latin typeface="Century Gothic"/>
                <a:cs typeface="Century Gothic"/>
              </a:rPr>
              <a:t>/l/.</a:t>
            </a:r>
            <a:endParaRPr lang="en-US" sz="1600" dirty="0">
              <a:solidFill>
                <a:srgbClr val="D9D9D9"/>
              </a:solidFill>
              <a:latin typeface="Century Gothic"/>
              <a:cs typeface="Century Gothic"/>
            </a:endParaRPr>
          </a:p>
          <a:p>
            <a:r>
              <a:rPr lang="en-US" sz="1600" dirty="0">
                <a:solidFill>
                  <a:srgbClr val="D9D9D9"/>
                </a:solidFill>
                <a:latin typeface="Century Gothic"/>
                <a:cs typeface="Century Gothic"/>
              </a:rPr>
              <a:t>The </a:t>
            </a:r>
            <a:r>
              <a:rPr lang="en-US" sz="1600" dirty="0" smtClean="0">
                <a:solidFill>
                  <a:srgbClr val="D9D9D9"/>
                </a:solidFill>
                <a:latin typeface="Century Gothic"/>
                <a:cs typeface="Century Gothic"/>
              </a:rPr>
              <a:t>/l/ </a:t>
            </a:r>
            <a:r>
              <a:rPr lang="en-US" sz="1600" dirty="0">
                <a:solidFill>
                  <a:srgbClr val="D9D9D9"/>
                </a:solidFill>
                <a:latin typeface="Century Gothic"/>
                <a:cs typeface="Century Gothic"/>
              </a:rPr>
              <a:t>sound is spelled with the letter </a:t>
            </a:r>
            <a:r>
              <a:rPr lang="en-US" sz="1600" dirty="0" smtClean="0">
                <a:solidFill>
                  <a:srgbClr val="D9D9D9"/>
                </a:solidFill>
                <a:latin typeface="Century Gothic"/>
                <a:cs typeface="Century Gothic"/>
              </a:rPr>
              <a:t>l.</a:t>
            </a:r>
            <a:endParaRPr lang="en-US" sz="1600" dirty="0">
              <a:solidFill>
                <a:srgbClr val="D9D9D9"/>
              </a:solidFill>
              <a:latin typeface="Century Gothic"/>
              <a:cs typeface="Century Gothic"/>
            </a:endParaRPr>
          </a:p>
          <a:p>
            <a:r>
              <a:rPr lang="en-US" sz="1600" dirty="0">
                <a:solidFill>
                  <a:srgbClr val="D9D9D9"/>
                </a:solidFill>
                <a:latin typeface="Century Gothic"/>
                <a:cs typeface="Century Gothic"/>
              </a:rPr>
              <a:t>Say it with me: </a:t>
            </a:r>
            <a:r>
              <a:rPr lang="en-US" sz="1600" dirty="0" smtClean="0">
                <a:solidFill>
                  <a:srgbClr val="D9D9D9"/>
                </a:solidFill>
                <a:latin typeface="Century Gothic"/>
                <a:cs typeface="Century Gothic"/>
              </a:rPr>
              <a:t>/l/.</a:t>
            </a:r>
            <a:endParaRPr lang="en-US" sz="1600" dirty="0">
              <a:solidFill>
                <a:srgbClr val="D9D9D9"/>
              </a:solidFill>
              <a:latin typeface="Century Gothic"/>
              <a:cs typeface="Century Gothic"/>
            </a:endParaRPr>
          </a:p>
          <a:p>
            <a:r>
              <a:rPr lang="en-US" sz="1600" dirty="0">
                <a:solidFill>
                  <a:srgbClr val="D9D9D9"/>
                </a:solidFill>
                <a:latin typeface="Century Gothic"/>
                <a:cs typeface="Century Gothic"/>
              </a:rPr>
              <a:t>This is the sound at the beginning of the word </a:t>
            </a:r>
            <a:r>
              <a:rPr lang="en-US" sz="1600" dirty="0" smtClean="0">
                <a:solidFill>
                  <a:srgbClr val="D9D9D9"/>
                </a:solidFill>
                <a:latin typeface="Century Gothic"/>
                <a:cs typeface="Century Gothic"/>
              </a:rPr>
              <a:t>lemon. </a:t>
            </a:r>
            <a:endParaRPr lang="en-US" sz="1600" dirty="0">
              <a:solidFill>
                <a:srgbClr val="D9D9D9"/>
              </a:solidFill>
              <a:latin typeface="Century Gothic"/>
              <a:cs typeface="Century Gothic"/>
            </a:endParaRPr>
          </a:p>
          <a:p>
            <a:r>
              <a:rPr lang="en-US" sz="1600" dirty="0">
                <a:solidFill>
                  <a:srgbClr val="D9D9D9"/>
                </a:solidFill>
                <a:latin typeface="Century Gothic"/>
                <a:cs typeface="Century Gothic"/>
              </a:rPr>
              <a:t>Listen: </a:t>
            </a:r>
            <a:r>
              <a:rPr lang="en-US" sz="1600" dirty="0" smtClean="0">
                <a:solidFill>
                  <a:srgbClr val="D9D9D9"/>
                </a:solidFill>
                <a:latin typeface="Century Gothic"/>
                <a:cs typeface="Century Gothic"/>
              </a:rPr>
              <a:t>/l/ /l/ /l/</a:t>
            </a:r>
          </a:p>
          <a:p>
            <a:r>
              <a:rPr lang="en-US" sz="1600" dirty="0" smtClean="0">
                <a:solidFill>
                  <a:srgbClr val="D9D9D9"/>
                </a:solidFill>
                <a:latin typeface="Century Gothic"/>
                <a:cs typeface="Century Gothic"/>
              </a:rPr>
              <a:t>lemon.</a:t>
            </a:r>
            <a:endParaRPr lang="en-US" sz="1600" dirty="0">
              <a:solidFill>
                <a:srgbClr val="D9D9D9"/>
              </a:solidFill>
              <a:latin typeface="Century Gothic"/>
              <a:cs typeface="Century Gothic"/>
            </a:endParaRPr>
          </a:p>
        </p:txBody>
      </p:sp>
      <p:pic>
        <p:nvPicPr>
          <p:cNvPr id="5" name="Picture 4" descr="Screen Shot 2016-07-19 at 4.44.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9742" y="801083"/>
            <a:ext cx="4532714" cy="5966193"/>
          </a:xfrm>
          <a:prstGeom prst="rect">
            <a:avLst/>
          </a:prstGeom>
        </p:spPr>
      </p:pic>
    </p:spTree>
    <p:extLst>
      <p:ext uri="{BB962C8B-B14F-4D97-AF65-F5344CB8AC3E}">
        <p14:creationId xmlns:p14="http://schemas.microsoft.com/office/powerpoint/2010/main" val="2158013452"/>
      </p:ext>
    </p:extLst>
  </p:cSld>
  <p:clrMapOvr>
    <a:masterClrMapping/>
  </p:clrMapOvr>
  <p:timing>
    <p:tnLst>
      <p:par>
        <p:cTn xmlns:p14="http://schemas.microsoft.com/office/powerpoint/2010/mai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0305" y="196000"/>
            <a:ext cx="8553085" cy="307777"/>
          </a:xfrm>
          <a:prstGeom prst="rect">
            <a:avLst/>
          </a:prstGeom>
          <a:noFill/>
        </p:spPr>
        <p:txBody>
          <a:bodyPr wrap="square" rtlCol="0">
            <a:spAutoFit/>
          </a:bodyPr>
          <a:lstStyle/>
          <a:p>
            <a:pPr algn="ctr"/>
            <a:r>
              <a:rPr lang="en-US" sz="1400" dirty="0">
                <a:solidFill>
                  <a:srgbClr val="FF0000"/>
                </a:solidFill>
                <a:latin typeface="Century Gothic"/>
                <a:cs typeface="Century Gothic"/>
              </a:rPr>
              <a:t>Watch as I write the letter </a:t>
            </a:r>
            <a:r>
              <a:rPr lang="en-US" sz="1400" dirty="0" smtClean="0">
                <a:solidFill>
                  <a:srgbClr val="FF0000"/>
                </a:solidFill>
                <a:latin typeface="Century Gothic"/>
                <a:cs typeface="Century Gothic"/>
              </a:rPr>
              <a:t>l. </a:t>
            </a:r>
            <a:r>
              <a:rPr lang="en-US" sz="1400" dirty="0">
                <a:solidFill>
                  <a:srgbClr val="FF0000"/>
                </a:solidFill>
                <a:latin typeface="Century Gothic"/>
                <a:cs typeface="Century Gothic"/>
              </a:rPr>
              <a:t>I will say </a:t>
            </a:r>
            <a:r>
              <a:rPr lang="en-US" sz="1400" dirty="0" smtClean="0">
                <a:solidFill>
                  <a:srgbClr val="FF0000"/>
                </a:solidFill>
                <a:latin typeface="Century Gothic"/>
                <a:cs typeface="Century Gothic"/>
              </a:rPr>
              <a:t>/l/ </a:t>
            </a:r>
            <a:r>
              <a:rPr lang="en-US" sz="1400" dirty="0">
                <a:solidFill>
                  <a:srgbClr val="FF0000"/>
                </a:solidFill>
                <a:latin typeface="Century Gothic"/>
                <a:cs typeface="Century Gothic"/>
              </a:rPr>
              <a:t>as I write the letter several times.</a:t>
            </a:r>
          </a:p>
        </p:txBody>
      </p:sp>
      <p:pic>
        <p:nvPicPr>
          <p:cNvPr id="2" name="Picture 1" descr="Screen Shot 2016-07-19 at 4.50.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149" y="485309"/>
            <a:ext cx="10579703" cy="6372691"/>
          </a:xfrm>
          <a:prstGeom prst="rect">
            <a:avLst/>
          </a:prstGeom>
        </p:spPr>
      </p:pic>
    </p:spTree>
    <p:extLst>
      <p:ext uri="{BB962C8B-B14F-4D97-AF65-F5344CB8AC3E}">
        <p14:creationId xmlns:p14="http://schemas.microsoft.com/office/powerpoint/2010/main" val="2513554818"/>
      </p:ext>
    </p:extLst>
  </p:cSld>
  <p:clrMapOvr>
    <a:masterClrMapping/>
  </p:clrMapOvr>
  <p:timing>
    <p:tnLst>
      <p:par>
        <p:cTn xmlns:p14="http://schemas.microsoft.com/office/powerpoint/2010/mai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0184" y="246420"/>
            <a:ext cx="8553085" cy="523220"/>
          </a:xfrm>
          <a:prstGeom prst="rect">
            <a:avLst/>
          </a:prstGeom>
          <a:noFill/>
        </p:spPr>
        <p:txBody>
          <a:bodyPr wrap="square" rtlCol="0">
            <a:spAutoFit/>
          </a:bodyPr>
          <a:lstStyle/>
          <a:p>
            <a:pPr algn="ctr"/>
            <a:r>
              <a:rPr lang="en-US" sz="1400" dirty="0">
                <a:solidFill>
                  <a:srgbClr val="FF0000"/>
                </a:solidFill>
                <a:latin typeface="Century Gothic"/>
                <a:cs typeface="Century Gothic"/>
              </a:rPr>
              <a:t>Now do it with me. Say </a:t>
            </a:r>
            <a:r>
              <a:rPr lang="en-US" sz="1400" dirty="0" smtClean="0">
                <a:solidFill>
                  <a:srgbClr val="FF0000"/>
                </a:solidFill>
                <a:latin typeface="Century Gothic"/>
                <a:cs typeface="Century Gothic"/>
              </a:rPr>
              <a:t>/d/ </a:t>
            </a:r>
            <a:r>
              <a:rPr lang="en-US" sz="1400" dirty="0">
                <a:solidFill>
                  <a:srgbClr val="FF0000"/>
                </a:solidFill>
                <a:latin typeface="Century Gothic"/>
                <a:cs typeface="Century Gothic"/>
              </a:rPr>
              <a:t>as I write the letter </a:t>
            </a:r>
            <a:r>
              <a:rPr lang="en-US" sz="1400" dirty="0" smtClean="0">
                <a:solidFill>
                  <a:srgbClr val="FF0000"/>
                </a:solidFill>
                <a:latin typeface="Century Gothic"/>
                <a:cs typeface="Century Gothic"/>
              </a:rPr>
              <a:t>d. Write </a:t>
            </a:r>
            <a:r>
              <a:rPr lang="en-US" sz="1400" dirty="0">
                <a:solidFill>
                  <a:srgbClr val="FF0000"/>
                </a:solidFill>
                <a:latin typeface="Century Gothic"/>
                <a:cs typeface="Century Gothic"/>
              </a:rPr>
              <a:t>the letter </a:t>
            </a:r>
            <a:r>
              <a:rPr lang="en-US" sz="1400" dirty="0" smtClean="0">
                <a:solidFill>
                  <a:srgbClr val="FF0000"/>
                </a:solidFill>
                <a:latin typeface="Century Gothic"/>
                <a:cs typeface="Century Gothic"/>
              </a:rPr>
              <a:t>d </a:t>
            </a:r>
            <a:r>
              <a:rPr lang="en-US" sz="1400" dirty="0">
                <a:solidFill>
                  <a:srgbClr val="FF0000"/>
                </a:solidFill>
                <a:latin typeface="Century Gothic"/>
                <a:cs typeface="Century Gothic"/>
              </a:rPr>
              <a:t>five times as you say </a:t>
            </a:r>
            <a:r>
              <a:rPr lang="en-US" sz="1400" dirty="0" smtClean="0">
                <a:solidFill>
                  <a:srgbClr val="FF0000"/>
                </a:solidFill>
                <a:latin typeface="Century Gothic"/>
                <a:cs typeface="Century Gothic"/>
              </a:rPr>
              <a:t>/d/.</a:t>
            </a:r>
          </a:p>
          <a:p>
            <a:pPr algn="ctr"/>
            <a:r>
              <a:rPr lang="en-US" sz="1400" dirty="0" smtClean="0">
                <a:solidFill>
                  <a:srgbClr val="FF0000"/>
                </a:solidFill>
                <a:latin typeface="Century Gothic"/>
                <a:cs typeface="Century Gothic"/>
              </a:rPr>
              <a:t>Say /h/ as I write the letter h. Write the letter h five times as you say /h/.</a:t>
            </a:r>
            <a:endParaRPr lang="en-US" sz="1400" dirty="0">
              <a:solidFill>
                <a:srgbClr val="FF0000"/>
              </a:solidFill>
              <a:latin typeface="Century Gothic"/>
              <a:cs typeface="Century Gothic"/>
            </a:endParaRPr>
          </a:p>
        </p:txBody>
      </p:sp>
      <p:sp>
        <p:nvSpPr>
          <p:cNvPr id="4" name="Rounded Rectangle 3"/>
          <p:cNvSpPr/>
          <p:nvPr/>
        </p:nvSpPr>
        <p:spPr>
          <a:xfrm>
            <a:off x="1991476" y="1620522"/>
            <a:ext cx="7752289" cy="40746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b   b   b   b   b</a:t>
            </a:r>
            <a:endParaRPr lang="en-US" sz="8000" dirty="0" smtClean="0">
              <a:latin typeface="Century Gothic"/>
              <a:cs typeface="Century Gothic"/>
            </a:endParaRPr>
          </a:p>
          <a:p>
            <a:pPr algn="ctr"/>
            <a:r>
              <a:rPr lang="en-US" sz="8000" smtClean="0">
                <a:latin typeface="Century Gothic"/>
                <a:cs typeface="Century Gothic"/>
              </a:rPr>
              <a:t>l     l     l     l     l</a:t>
            </a:r>
            <a:endParaRPr lang="en-US" sz="8000" dirty="0">
              <a:latin typeface="Century Gothic"/>
              <a:cs typeface="Century Gothic"/>
            </a:endParaRPr>
          </a:p>
        </p:txBody>
      </p:sp>
    </p:spTree>
    <p:extLst>
      <p:ext uri="{BB962C8B-B14F-4D97-AF65-F5344CB8AC3E}">
        <p14:creationId xmlns:p14="http://schemas.microsoft.com/office/powerpoint/2010/main" val="183765160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c</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00678171"/>
      </p:ext>
    </p:extLst>
  </p:cSld>
  <p:clrMapOvr>
    <a:masterClrMapping/>
  </p:clrMapOvr>
  <p:timing>
    <p:tnLst>
      <p:par>
        <p:cTn xmlns:p14="http://schemas.microsoft.com/office/powerpoint/2010/mai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8381" y="272165"/>
            <a:ext cx="8141228" cy="63618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smtClean="0">
              <a:latin typeface="Century Gothic"/>
              <a:cs typeface="Century Gothic"/>
            </a:endParaRPr>
          </a:p>
          <a:p>
            <a:pPr algn="ctr"/>
            <a:r>
              <a:rPr lang="en-US" sz="8800" dirty="0">
                <a:latin typeface="Century Gothic"/>
                <a:cs typeface="Century Gothic"/>
              </a:rPr>
              <a:t>f</a:t>
            </a:r>
            <a:endParaRPr lang="en-US" sz="8800" u="sng" dirty="0" smtClean="0">
              <a:latin typeface="Century Gothic"/>
              <a:cs typeface="Century Gothic"/>
            </a:endParaRPr>
          </a:p>
          <a:p>
            <a:pPr algn="ctr"/>
            <a:endParaRPr lang="en-US" sz="8800" dirty="0">
              <a:latin typeface="Century Gothic"/>
              <a:cs typeface="Century Gothic"/>
            </a:endParaRPr>
          </a:p>
        </p:txBody>
      </p:sp>
    </p:spTree>
    <p:extLst>
      <p:ext uri="{BB962C8B-B14F-4D97-AF65-F5344CB8AC3E}">
        <p14:creationId xmlns:p14="http://schemas.microsoft.com/office/powerpoint/2010/main" val="1829457406"/>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8381" y="272165"/>
            <a:ext cx="8141228" cy="63618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smtClean="0">
              <a:latin typeface="Century Gothic"/>
              <a:cs typeface="Century Gothic"/>
            </a:endParaRPr>
          </a:p>
          <a:p>
            <a:pPr algn="ctr"/>
            <a:r>
              <a:rPr lang="en-US" sz="8800" dirty="0" err="1" smtClean="0">
                <a:latin typeface="Century Gothic"/>
                <a:cs typeface="Century Gothic"/>
              </a:rPr>
              <a:t>f</a:t>
            </a:r>
            <a:r>
              <a:rPr lang="en-US" sz="8800" dirty="0" err="1" smtClean="0">
                <a:solidFill>
                  <a:srgbClr val="FF0000"/>
                </a:solidFill>
                <a:latin typeface="Century Gothic"/>
                <a:cs typeface="Century Gothic"/>
              </a:rPr>
              <a:t>e</a:t>
            </a:r>
            <a:endParaRPr lang="en-US" sz="8800" u="sng" dirty="0" smtClean="0">
              <a:latin typeface="Century Gothic"/>
              <a:cs typeface="Century Gothic"/>
            </a:endParaRPr>
          </a:p>
          <a:p>
            <a:pPr algn="ctr"/>
            <a:endParaRPr lang="en-US" sz="8800" dirty="0">
              <a:latin typeface="Century Gothic"/>
              <a:cs typeface="Century Gothic"/>
            </a:endParaRPr>
          </a:p>
        </p:txBody>
      </p:sp>
    </p:spTree>
    <p:extLst>
      <p:ext uri="{BB962C8B-B14F-4D97-AF65-F5344CB8AC3E}">
        <p14:creationId xmlns:p14="http://schemas.microsoft.com/office/powerpoint/2010/main" val="2516852459"/>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8381" y="272165"/>
            <a:ext cx="8141228" cy="63618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smtClean="0">
              <a:latin typeface="Century Gothic"/>
              <a:cs typeface="Century Gothic"/>
            </a:endParaRPr>
          </a:p>
          <a:p>
            <a:pPr algn="ctr"/>
            <a:r>
              <a:rPr lang="en-US" sz="8800" dirty="0" smtClean="0">
                <a:latin typeface="Century Gothic"/>
                <a:cs typeface="Century Gothic"/>
              </a:rPr>
              <a:t>f</a:t>
            </a:r>
            <a:r>
              <a:rPr lang="en-US" sz="8800" dirty="0" smtClean="0">
                <a:solidFill>
                  <a:srgbClr val="FF0000"/>
                </a:solidFill>
                <a:latin typeface="Century Gothic"/>
                <a:cs typeface="Century Gothic"/>
              </a:rPr>
              <a:t>e</a:t>
            </a:r>
            <a:r>
              <a:rPr lang="en-US" sz="8800" u="sng" dirty="0" smtClean="0">
                <a:latin typeface="Century Gothic"/>
                <a:cs typeface="Century Gothic"/>
              </a:rPr>
              <a:t>ll</a:t>
            </a:r>
          </a:p>
          <a:p>
            <a:pPr algn="ctr"/>
            <a:endParaRPr lang="en-US" sz="8800" dirty="0">
              <a:latin typeface="Century Gothic"/>
              <a:cs typeface="Century Gothic"/>
            </a:endParaRPr>
          </a:p>
        </p:txBody>
      </p:sp>
      <p:sp>
        <p:nvSpPr>
          <p:cNvPr id="3" name="TextBox 2"/>
          <p:cNvSpPr txBox="1"/>
          <p:nvPr/>
        </p:nvSpPr>
        <p:spPr>
          <a:xfrm>
            <a:off x="2313108" y="1031960"/>
            <a:ext cx="8027840" cy="400110"/>
          </a:xfrm>
          <a:prstGeom prst="rect">
            <a:avLst/>
          </a:prstGeom>
          <a:noFill/>
        </p:spPr>
        <p:txBody>
          <a:bodyPr wrap="square" rtlCol="0">
            <a:spAutoFit/>
          </a:bodyPr>
          <a:lstStyle/>
          <a:p>
            <a:r>
              <a:rPr lang="en-US" sz="2000" dirty="0" smtClean="0">
                <a:solidFill>
                  <a:srgbClr val="FF0000"/>
                </a:solidFill>
                <a:latin typeface="Century Gothic"/>
                <a:cs typeface="Century Gothic"/>
              </a:rPr>
              <a:t>The last sound is /l/, but it is spelled with two </a:t>
            </a:r>
            <a:r>
              <a:rPr lang="en-US" sz="2000" dirty="0" err="1" smtClean="0">
                <a:solidFill>
                  <a:srgbClr val="FF0000"/>
                </a:solidFill>
                <a:latin typeface="Century Gothic"/>
                <a:cs typeface="Century Gothic"/>
              </a:rPr>
              <a:t>ll’s</a:t>
            </a:r>
            <a:r>
              <a:rPr lang="en-US" sz="2000" dirty="0" smtClean="0">
                <a:solidFill>
                  <a:srgbClr val="FF0000"/>
                </a:solidFill>
                <a:latin typeface="Century Gothic"/>
                <a:cs typeface="Century Gothic"/>
              </a:rPr>
              <a:t> instead of one.</a:t>
            </a:r>
            <a:endParaRPr lang="en-US" sz="2000" dirty="0">
              <a:solidFill>
                <a:srgbClr val="FF0000"/>
              </a:solidFill>
              <a:latin typeface="Century Gothic"/>
              <a:cs typeface="Century Gothic"/>
            </a:endParaRPr>
          </a:p>
        </p:txBody>
      </p:sp>
      <p:sp>
        <p:nvSpPr>
          <p:cNvPr id="4" name="Left Arrow 3"/>
          <p:cNvSpPr/>
          <p:nvPr/>
        </p:nvSpPr>
        <p:spPr>
          <a:xfrm rot="19414894">
            <a:off x="6888629" y="2394836"/>
            <a:ext cx="2800008" cy="177347"/>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141228879"/>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8381" y="272165"/>
            <a:ext cx="8141228" cy="63618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smtClean="0">
              <a:latin typeface="Century Gothic"/>
              <a:cs typeface="Century Gothic"/>
            </a:endParaRPr>
          </a:p>
          <a:p>
            <a:pPr algn="ctr"/>
            <a:r>
              <a:rPr lang="en-US" sz="8800" dirty="0" smtClean="0">
                <a:latin typeface="Century Gothic"/>
                <a:cs typeface="Century Gothic"/>
              </a:rPr>
              <a:t>f</a:t>
            </a:r>
            <a:r>
              <a:rPr lang="en-US" sz="8800" dirty="0" smtClean="0">
                <a:solidFill>
                  <a:srgbClr val="FF0000"/>
                </a:solidFill>
                <a:latin typeface="Century Gothic"/>
                <a:cs typeface="Century Gothic"/>
              </a:rPr>
              <a:t>e</a:t>
            </a:r>
            <a:r>
              <a:rPr lang="en-US" sz="8800" u="sng" dirty="0" smtClean="0">
                <a:latin typeface="Century Gothic"/>
                <a:cs typeface="Century Gothic"/>
              </a:rPr>
              <a:t>ll</a:t>
            </a:r>
          </a:p>
          <a:p>
            <a:pPr algn="ctr"/>
            <a:r>
              <a:rPr lang="en-US" sz="8800" dirty="0" smtClean="0">
                <a:latin typeface="Century Gothic"/>
                <a:cs typeface="Century Gothic"/>
              </a:rPr>
              <a:t>b</a:t>
            </a:r>
            <a:endParaRPr lang="en-US" sz="8800" u="sng" dirty="0" smtClean="0">
              <a:latin typeface="Century Gothic"/>
              <a:cs typeface="Century Gothic"/>
            </a:endParaRPr>
          </a:p>
          <a:p>
            <a:pPr algn="ctr"/>
            <a:endParaRPr lang="en-US" sz="8800" dirty="0">
              <a:latin typeface="Century Gothic"/>
              <a:cs typeface="Century Gothic"/>
            </a:endParaRPr>
          </a:p>
        </p:txBody>
      </p:sp>
    </p:spTree>
    <p:extLst>
      <p:ext uri="{BB962C8B-B14F-4D97-AF65-F5344CB8AC3E}">
        <p14:creationId xmlns:p14="http://schemas.microsoft.com/office/powerpoint/2010/main" val="2865215863"/>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8381" y="272165"/>
            <a:ext cx="8141228" cy="63618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smtClean="0">
              <a:latin typeface="Century Gothic"/>
              <a:cs typeface="Century Gothic"/>
            </a:endParaRPr>
          </a:p>
          <a:p>
            <a:pPr algn="ctr"/>
            <a:r>
              <a:rPr lang="en-US" sz="8800" dirty="0" smtClean="0">
                <a:latin typeface="Century Gothic"/>
                <a:cs typeface="Century Gothic"/>
              </a:rPr>
              <a:t>f</a:t>
            </a:r>
            <a:r>
              <a:rPr lang="en-US" sz="8800" dirty="0" smtClean="0">
                <a:solidFill>
                  <a:srgbClr val="FF0000"/>
                </a:solidFill>
                <a:latin typeface="Century Gothic"/>
                <a:cs typeface="Century Gothic"/>
              </a:rPr>
              <a:t>e</a:t>
            </a:r>
            <a:r>
              <a:rPr lang="en-US" sz="8800" u="sng" dirty="0" smtClean="0">
                <a:latin typeface="Century Gothic"/>
                <a:cs typeface="Century Gothic"/>
              </a:rPr>
              <a:t>ll</a:t>
            </a:r>
          </a:p>
          <a:p>
            <a:pPr algn="ctr"/>
            <a:r>
              <a:rPr lang="en-US" sz="8800" dirty="0" smtClean="0">
                <a:latin typeface="Century Gothic"/>
                <a:cs typeface="Century Gothic"/>
              </a:rPr>
              <a:t>b</a:t>
            </a:r>
            <a:r>
              <a:rPr lang="en-US" sz="8800" dirty="0" smtClean="0">
                <a:solidFill>
                  <a:srgbClr val="FF0000"/>
                </a:solidFill>
                <a:latin typeface="Century Gothic"/>
                <a:cs typeface="Century Gothic"/>
              </a:rPr>
              <a:t>e</a:t>
            </a:r>
            <a:endParaRPr lang="en-US" sz="8800" u="sng" dirty="0" smtClean="0">
              <a:latin typeface="Century Gothic"/>
              <a:cs typeface="Century Gothic"/>
            </a:endParaRPr>
          </a:p>
          <a:p>
            <a:pPr algn="ctr"/>
            <a:endParaRPr lang="en-US" sz="8800" dirty="0">
              <a:latin typeface="Century Gothic"/>
              <a:cs typeface="Century Gothic"/>
            </a:endParaRPr>
          </a:p>
        </p:txBody>
      </p:sp>
    </p:spTree>
    <p:extLst>
      <p:ext uri="{BB962C8B-B14F-4D97-AF65-F5344CB8AC3E}">
        <p14:creationId xmlns:p14="http://schemas.microsoft.com/office/powerpoint/2010/main" val="3138072429"/>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8381" y="272165"/>
            <a:ext cx="8141228" cy="63618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smtClean="0">
              <a:latin typeface="Century Gothic"/>
              <a:cs typeface="Century Gothic"/>
            </a:endParaRPr>
          </a:p>
          <a:p>
            <a:pPr algn="ctr"/>
            <a:r>
              <a:rPr lang="en-US" sz="8800" dirty="0" smtClean="0">
                <a:latin typeface="Century Gothic"/>
                <a:cs typeface="Century Gothic"/>
              </a:rPr>
              <a:t>f</a:t>
            </a:r>
            <a:r>
              <a:rPr lang="en-US" sz="8800" dirty="0" smtClean="0">
                <a:solidFill>
                  <a:srgbClr val="FF0000"/>
                </a:solidFill>
                <a:latin typeface="Century Gothic"/>
                <a:cs typeface="Century Gothic"/>
              </a:rPr>
              <a:t>e</a:t>
            </a:r>
            <a:r>
              <a:rPr lang="en-US" sz="8800" u="sng" dirty="0" smtClean="0">
                <a:latin typeface="Century Gothic"/>
                <a:cs typeface="Century Gothic"/>
              </a:rPr>
              <a:t>ll</a:t>
            </a:r>
          </a:p>
          <a:p>
            <a:pPr algn="ctr"/>
            <a:r>
              <a:rPr lang="en-US" sz="8800" dirty="0" smtClean="0">
                <a:latin typeface="Century Gothic"/>
                <a:cs typeface="Century Gothic"/>
              </a:rPr>
              <a:t>b</a:t>
            </a:r>
            <a:r>
              <a:rPr lang="en-US" sz="8800" dirty="0" smtClean="0">
                <a:solidFill>
                  <a:srgbClr val="FF0000"/>
                </a:solidFill>
                <a:latin typeface="Century Gothic"/>
                <a:cs typeface="Century Gothic"/>
              </a:rPr>
              <a:t>e</a:t>
            </a:r>
            <a:r>
              <a:rPr lang="en-US" sz="8800" u="sng" dirty="0" smtClean="0">
                <a:latin typeface="Century Gothic"/>
                <a:cs typeface="Century Gothic"/>
              </a:rPr>
              <a:t>ll</a:t>
            </a:r>
          </a:p>
          <a:p>
            <a:pPr algn="ctr"/>
            <a:endParaRPr lang="en-US" sz="8800" dirty="0" smtClean="0">
              <a:latin typeface="Century Gothic"/>
              <a:cs typeface="Century Gothic"/>
            </a:endParaRPr>
          </a:p>
          <a:p>
            <a:pPr algn="ctr"/>
            <a:endParaRPr lang="en-US" sz="8800" dirty="0">
              <a:latin typeface="Century Gothic"/>
              <a:cs typeface="Century Gothic"/>
            </a:endParaRPr>
          </a:p>
        </p:txBody>
      </p:sp>
    </p:spTree>
    <p:extLst>
      <p:ext uri="{BB962C8B-B14F-4D97-AF65-F5344CB8AC3E}">
        <p14:creationId xmlns:p14="http://schemas.microsoft.com/office/powerpoint/2010/main" val="312584773"/>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8381" y="272165"/>
            <a:ext cx="8141228" cy="63618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smtClean="0">
              <a:latin typeface="Century Gothic"/>
              <a:cs typeface="Century Gothic"/>
            </a:endParaRPr>
          </a:p>
          <a:p>
            <a:pPr algn="ctr"/>
            <a:r>
              <a:rPr lang="en-US" sz="8800" dirty="0" smtClean="0">
                <a:latin typeface="Century Gothic"/>
                <a:cs typeface="Century Gothic"/>
              </a:rPr>
              <a:t>f</a:t>
            </a:r>
            <a:r>
              <a:rPr lang="en-US" sz="8800" dirty="0" smtClean="0">
                <a:solidFill>
                  <a:srgbClr val="FF0000"/>
                </a:solidFill>
                <a:latin typeface="Century Gothic"/>
                <a:cs typeface="Century Gothic"/>
              </a:rPr>
              <a:t>e</a:t>
            </a:r>
            <a:r>
              <a:rPr lang="en-US" sz="8800" u="sng" dirty="0" smtClean="0">
                <a:latin typeface="Century Gothic"/>
                <a:cs typeface="Century Gothic"/>
              </a:rPr>
              <a:t>ll</a:t>
            </a:r>
          </a:p>
          <a:p>
            <a:pPr algn="ctr"/>
            <a:r>
              <a:rPr lang="en-US" sz="8800" dirty="0" smtClean="0">
                <a:latin typeface="Century Gothic"/>
                <a:cs typeface="Century Gothic"/>
              </a:rPr>
              <a:t>B</a:t>
            </a:r>
            <a:r>
              <a:rPr lang="en-US" sz="8800" dirty="0" smtClean="0">
                <a:solidFill>
                  <a:srgbClr val="FF0000"/>
                </a:solidFill>
                <a:latin typeface="Century Gothic"/>
                <a:cs typeface="Century Gothic"/>
              </a:rPr>
              <a:t>e</a:t>
            </a:r>
            <a:r>
              <a:rPr lang="en-US" sz="8800" u="sng" dirty="0" smtClean="0">
                <a:latin typeface="Century Gothic"/>
                <a:cs typeface="Century Gothic"/>
              </a:rPr>
              <a:t>ll</a:t>
            </a:r>
          </a:p>
          <a:p>
            <a:pPr algn="ctr"/>
            <a:r>
              <a:rPr lang="en-US" sz="8800" dirty="0">
                <a:latin typeface="Century Gothic"/>
                <a:cs typeface="Century Gothic"/>
              </a:rPr>
              <a:t>t</a:t>
            </a:r>
            <a:endParaRPr lang="en-US" sz="8800" u="sng" dirty="0" smtClean="0">
              <a:latin typeface="Century Gothic"/>
              <a:cs typeface="Century Gothic"/>
            </a:endParaRPr>
          </a:p>
          <a:p>
            <a:pPr algn="ctr"/>
            <a:endParaRPr lang="en-US" sz="8800" dirty="0">
              <a:latin typeface="Century Gothic"/>
              <a:cs typeface="Century Gothic"/>
            </a:endParaRPr>
          </a:p>
        </p:txBody>
      </p:sp>
    </p:spTree>
    <p:extLst>
      <p:ext uri="{BB962C8B-B14F-4D97-AF65-F5344CB8AC3E}">
        <p14:creationId xmlns:p14="http://schemas.microsoft.com/office/powerpoint/2010/main" val="2648704406"/>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8381" y="272165"/>
            <a:ext cx="8141228" cy="63618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smtClean="0">
              <a:latin typeface="Century Gothic"/>
              <a:cs typeface="Century Gothic"/>
            </a:endParaRPr>
          </a:p>
          <a:p>
            <a:pPr algn="ctr"/>
            <a:r>
              <a:rPr lang="en-US" sz="8800" dirty="0" smtClean="0">
                <a:latin typeface="Century Gothic"/>
                <a:cs typeface="Century Gothic"/>
              </a:rPr>
              <a:t>f</a:t>
            </a:r>
            <a:r>
              <a:rPr lang="en-US" sz="8800" dirty="0" smtClean="0">
                <a:solidFill>
                  <a:srgbClr val="FF0000"/>
                </a:solidFill>
                <a:latin typeface="Century Gothic"/>
                <a:cs typeface="Century Gothic"/>
              </a:rPr>
              <a:t>e</a:t>
            </a:r>
            <a:r>
              <a:rPr lang="en-US" sz="8800" u="sng" dirty="0" smtClean="0">
                <a:latin typeface="Century Gothic"/>
                <a:cs typeface="Century Gothic"/>
              </a:rPr>
              <a:t>ll</a:t>
            </a:r>
          </a:p>
          <a:p>
            <a:pPr algn="ctr"/>
            <a:r>
              <a:rPr lang="en-US" sz="8800" dirty="0" smtClean="0">
                <a:latin typeface="Century Gothic"/>
                <a:cs typeface="Century Gothic"/>
              </a:rPr>
              <a:t>b</a:t>
            </a:r>
            <a:r>
              <a:rPr lang="en-US" sz="8800" dirty="0" smtClean="0">
                <a:solidFill>
                  <a:srgbClr val="FF0000"/>
                </a:solidFill>
                <a:latin typeface="Century Gothic"/>
                <a:cs typeface="Century Gothic"/>
              </a:rPr>
              <a:t>e</a:t>
            </a:r>
            <a:r>
              <a:rPr lang="en-US" sz="8800" u="sng" dirty="0" smtClean="0">
                <a:latin typeface="Century Gothic"/>
                <a:cs typeface="Century Gothic"/>
              </a:rPr>
              <a:t>ll</a:t>
            </a:r>
          </a:p>
          <a:p>
            <a:pPr algn="ctr"/>
            <a:r>
              <a:rPr lang="en-US" sz="8800" dirty="0" err="1" smtClean="0">
                <a:latin typeface="Century Gothic"/>
                <a:cs typeface="Century Gothic"/>
              </a:rPr>
              <a:t>t</a:t>
            </a:r>
            <a:r>
              <a:rPr lang="en-US" sz="8800" dirty="0" err="1" smtClean="0">
                <a:solidFill>
                  <a:srgbClr val="FF0000"/>
                </a:solidFill>
                <a:latin typeface="Century Gothic"/>
                <a:cs typeface="Century Gothic"/>
              </a:rPr>
              <a:t>e</a:t>
            </a:r>
            <a:endParaRPr lang="en-US" sz="8800" u="sng" dirty="0" smtClean="0">
              <a:latin typeface="Century Gothic"/>
              <a:cs typeface="Century Gothic"/>
            </a:endParaRPr>
          </a:p>
          <a:p>
            <a:pPr algn="ctr"/>
            <a:endParaRPr lang="en-US" sz="8800" dirty="0">
              <a:latin typeface="Century Gothic"/>
              <a:cs typeface="Century Gothic"/>
            </a:endParaRPr>
          </a:p>
        </p:txBody>
      </p:sp>
    </p:spTree>
    <p:extLst>
      <p:ext uri="{BB962C8B-B14F-4D97-AF65-F5344CB8AC3E}">
        <p14:creationId xmlns:p14="http://schemas.microsoft.com/office/powerpoint/2010/main" val="1547929970"/>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8381" y="272165"/>
            <a:ext cx="8141228" cy="63618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smtClean="0">
              <a:latin typeface="Century Gothic"/>
              <a:cs typeface="Century Gothic"/>
            </a:endParaRPr>
          </a:p>
          <a:p>
            <a:pPr algn="ctr"/>
            <a:r>
              <a:rPr lang="en-US" sz="8800" dirty="0" smtClean="0">
                <a:latin typeface="Century Gothic"/>
                <a:cs typeface="Century Gothic"/>
              </a:rPr>
              <a:t>f</a:t>
            </a:r>
            <a:r>
              <a:rPr lang="en-US" sz="8800" dirty="0" smtClean="0">
                <a:solidFill>
                  <a:srgbClr val="FF0000"/>
                </a:solidFill>
                <a:latin typeface="Century Gothic"/>
                <a:cs typeface="Century Gothic"/>
              </a:rPr>
              <a:t>e</a:t>
            </a:r>
            <a:r>
              <a:rPr lang="en-US" sz="8800" u="sng" dirty="0" smtClean="0">
                <a:latin typeface="Century Gothic"/>
                <a:cs typeface="Century Gothic"/>
              </a:rPr>
              <a:t>ll</a:t>
            </a:r>
          </a:p>
          <a:p>
            <a:pPr algn="ctr"/>
            <a:r>
              <a:rPr lang="en-US" sz="8800" dirty="0" smtClean="0">
                <a:latin typeface="Century Gothic"/>
                <a:cs typeface="Century Gothic"/>
              </a:rPr>
              <a:t>b</a:t>
            </a:r>
            <a:r>
              <a:rPr lang="en-US" sz="8800" dirty="0" smtClean="0">
                <a:solidFill>
                  <a:srgbClr val="FF0000"/>
                </a:solidFill>
                <a:latin typeface="Century Gothic"/>
                <a:cs typeface="Century Gothic"/>
              </a:rPr>
              <a:t>e</a:t>
            </a:r>
            <a:r>
              <a:rPr lang="en-US" sz="8800" u="sng" dirty="0" smtClean="0">
                <a:latin typeface="Century Gothic"/>
                <a:cs typeface="Century Gothic"/>
              </a:rPr>
              <a:t>ll</a:t>
            </a:r>
          </a:p>
          <a:p>
            <a:pPr algn="ctr"/>
            <a:r>
              <a:rPr lang="en-US" sz="8800" dirty="0" smtClean="0">
                <a:latin typeface="Century Gothic"/>
                <a:cs typeface="Century Gothic"/>
              </a:rPr>
              <a:t>t</a:t>
            </a:r>
            <a:r>
              <a:rPr lang="en-US" sz="8800" dirty="0" smtClean="0">
                <a:solidFill>
                  <a:srgbClr val="FF0000"/>
                </a:solidFill>
                <a:latin typeface="Century Gothic"/>
                <a:cs typeface="Century Gothic"/>
              </a:rPr>
              <a:t>e</a:t>
            </a:r>
            <a:r>
              <a:rPr lang="en-US" sz="8800" u="sng" dirty="0" smtClean="0">
                <a:latin typeface="Century Gothic"/>
                <a:cs typeface="Century Gothic"/>
              </a:rPr>
              <a:t>ll</a:t>
            </a:r>
          </a:p>
          <a:p>
            <a:pPr algn="ctr"/>
            <a:endParaRPr lang="en-US" sz="8800" dirty="0">
              <a:latin typeface="Century Gothic"/>
              <a:cs typeface="Century Gothic"/>
            </a:endParaRPr>
          </a:p>
        </p:txBody>
      </p:sp>
    </p:spTree>
    <p:extLst>
      <p:ext uri="{BB962C8B-B14F-4D97-AF65-F5344CB8AC3E}">
        <p14:creationId xmlns:p14="http://schemas.microsoft.com/office/powerpoint/2010/main" val="4144907986"/>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8381" y="272165"/>
            <a:ext cx="8141228" cy="63618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smtClean="0">
              <a:latin typeface="Century Gothic"/>
              <a:cs typeface="Century Gothic"/>
            </a:endParaRPr>
          </a:p>
          <a:p>
            <a:pPr algn="ctr"/>
            <a:r>
              <a:rPr lang="en-US" sz="8800" dirty="0" smtClean="0">
                <a:latin typeface="Century Gothic"/>
                <a:cs typeface="Century Gothic"/>
              </a:rPr>
              <a:t>f</a:t>
            </a:r>
            <a:r>
              <a:rPr lang="en-US" sz="8800" dirty="0" smtClean="0">
                <a:solidFill>
                  <a:srgbClr val="FF0000"/>
                </a:solidFill>
                <a:latin typeface="Century Gothic"/>
                <a:cs typeface="Century Gothic"/>
              </a:rPr>
              <a:t>e</a:t>
            </a:r>
            <a:r>
              <a:rPr lang="en-US" sz="8800" u="sng" dirty="0" smtClean="0">
                <a:latin typeface="Century Gothic"/>
                <a:cs typeface="Century Gothic"/>
              </a:rPr>
              <a:t>ll</a:t>
            </a:r>
          </a:p>
          <a:p>
            <a:pPr algn="ctr"/>
            <a:r>
              <a:rPr lang="en-US" sz="8800" dirty="0" smtClean="0">
                <a:latin typeface="Century Gothic"/>
                <a:cs typeface="Century Gothic"/>
              </a:rPr>
              <a:t>b</a:t>
            </a:r>
            <a:r>
              <a:rPr lang="en-US" sz="8800" dirty="0" smtClean="0">
                <a:solidFill>
                  <a:srgbClr val="FF0000"/>
                </a:solidFill>
                <a:latin typeface="Century Gothic"/>
                <a:cs typeface="Century Gothic"/>
              </a:rPr>
              <a:t>e</a:t>
            </a:r>
            <a:r>
              <a:rPr lang="en-US" sz="8800" u="sng" dirty="0" smtClean="0">
                <a:latin typeface="Century Gothic"/>
                <a:cs typeface="Century Gothic"/>
              </a:rPr>
              <a:t>ll</a:t>
            </a:r>
          </a:p>
          <a:p>
            <a:pPr algn="ctr"/>
            <a:r>
              <a:rPr lang="en-US" sz="8800" dirty="0" smtClean="0">
                <a:latin typeface="Century Gothic"/>
                <a:cs typeface="Century Gothic"/>
              </a:rPr>
              <a:t>t</a:t>
            </a:r>
            <a:r>
              <a:rPr lang="en-US" sz="8800" dirty="0" smtClean="0">
                <a:solidFill>
                  <a:srgbClr val="FF0000"/>
                </a:solidFill>
                <a:latin typeface="Century Gothic"/>
                <a:cs typeface="Century Gothic"/>
              </a:rPr>
              <a:t>e</a:t>
            </a:r>
            <a:r>
              <a:rPr lang="en-US" sz="8800" u="sng" dirty="0" smtClean="0">
                <a:latin typeface="Century Gothic"/>
                <a:cs typeface="Century Gothic"/>
              </a:rPr>
              <a:t>ll</a:t>
            </a:r>
          </a:p>
          <a:p>
            <a:pPr algn="ctr"/>
            <a:r>
              <a:rPr lang="en-US" sz="8800" dirty="0" smtClean="0">
                <a:latin typeface="Century Gothic"/>
                <a:cs typeface="Century Gothic"/>
              </a:rPr>
              <a:t>s</a:t>
            </a:r>
            <a:endParaRPr lang="en-US" sz="8800" u="sng" dirty="0" smtClean="0">
              <a:latin typeface="Century Gothic"/>
              <a:cs typeface="Century Gothic"/>
            </a:endParaRPr>
          </a:p>
          <a:p>
            <a:pPr algn="ctr"/>
            <a:endParaRPr lang="en-US" sz="8800" dirty="0">
              <a:latin typeface="Century Gothic"/>
              <a:cs typeface="Century Gothic"/>
            </a:endParaRPr>
          </a:p>
        </p:txBody>
      </p:sp>
    </p:spTree>
    <p:extLst>
      <p:ext uri="{BB962C8B-B14F-4D97-AF65-F5344CB8AC3E}">
        <p14:creationId xmlns:p14="http://schemas.microsoft.com/office/powerpoint/2010/main" val="2988900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17935" y="219319"/>
            <a:ext cx="4355306"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Phonological Awareness</a:t>
            </a:r>
            <a:endParaRPr lang="en-US" sz="2400" dirty="0">
              <a:latin typeface="Century Gothic"/>
              <a:cs typeface="Century Gothic"/>
            </a:endParaRPr>
          </a:p>
        </p:txBody>
      </p:sp>
      <p:sp>
        <p:nvSpPr>
          <p:cNvPr id="3" name="TextBox 2"/>
          <p:cNvSpPr txBox="1"/>
          <p:nvPr/>
        </p:nvSpPr>
        <p:spPr>
          <a:xfrm>
            <a:off x="1839857" y="1176045"/>
            <a:ext cx="8762486" cy="2862322"/>
          </a:xfrm>
          <a:prstGeom prst="rect">
            <a:avLst/>
          </a:prstGeom>
          <a:noFill/>
        </p:spPr>
        <p:txBody>
          <a:bodyPr wrap="square" rtlCol="0">
            <a:spAutoFit/>
          </a:bodyPr>
          <a:lstStyle/>
          <a:p>
            <a:r>
              <a:rPr lang="en-US" dirty="0">
                <a:latin typeface="Century Gothic"/>
                <a:cs typeface="Century Gothic"/>
              </a:rPr>
              <a:t>Model: </a:t>
            </a:r>
            <a:r>
              <a:rPr lang="en-US" dirty="0">
                <a:solidFill>
                  <a:srgbClr val="D9D9D9"/>
                </a:solidFill>
                <a:latin typeface="Century Gothic"/>
                <a:cs typeface="Century Gothic"/>
              </a:rPr>
              <a:t>I </a:t>
            </a:r>
            <a:r>
              <a:rPr lang="en-US" dirty="0" smtClean="0">
                <a:solidFill>
                  <a:srgbClr val="D9D9D9"/>
                </a:solidFill>
                <a:latin typeface="Century Gothic"/>
                <a:cs typeface="Century Gothic"/>
              </a:rPr>
              <a:t>am going to say a word in parts. Listen carefully.</a:t>
            </a:r>
            <a:endParaRPr lang="en-US" dirty="0">
              <a:solidFill>
                <a:srgbClr val="D9D9D9"/>
              </a:solidFill>
              <a:latin typeface="Century Gothic"/>
              <a:cs typeface="Century Gothic"/>
            </a:endParaRPr>
          </a:p>
          <a:p>
            <a:r>
              <a:rPr lang="en-US" dirty="0">
                <a:solidFill>
                  <a:srgbClr val="D9D9D9"/>
                </a:solidFill>
                <a:latin typeface="Century Gothic"/>
                <a:cs typeface="Century Gothic"/>
              </a:rPr>
              <a:t>             </a:t>
            </a:r>
            <a:r>
              <a:rPr lang="en-US" dirty="0" smtClean="0">
                <a:solidFill>
                  <a:srgbClr val="D9D9D9"/>
                </a:solidFill>
                <a:latin typeface="Century Gothic"/>
                <a:cs typeface="Century Gothic"/>
              </a:rPr>
              <a:t>Then I will put the sounds together to say the word as a whole.</a:t>
            </a:r>
            <a:endParaRPr lang="en-US" dirty="0">
              <a:solidFill>
                <a:srgbClr val="D9D9D9"/>
              </a:solidFill>
              <a:latin typeface="Century Gothic"/>
              <a:cs typeface="Century Gothic"/>
            </a:endParaRPr>
          </a:p>
          <a:p>
            <a:r>
              <a:rPr lang="en-US" dirty="0">
                <a:solidFill>
                  <a:srgbClr val="D9D9D9"/>
                </a:solidFill>
                <a:latin typeface="Century Gothic"/>
                <a:cs typeface="Century Gothic"/>
              </a:rPr>
              <a:t>	</a:t>
            </a:r>
            <a:endParaRPr lang="en-US" dirty="0" smtClean="0">
              <a:solidFill>
                <a:srgbClr val="D9D9D9"/>
              </a:solidFill>
              <a:latin typeface="Century Gothic"/>
              <a:cs typeface="Century Gothic"/>
            </a:endParaRPr>
          </a:p>
          <a:p>
            <a:endParaRPr lang="en-US" dirty="0">
              <a:solidFill>
                <a:srgbClr val="D9D9D9"/>
              </a:solidFill>
              <a:latin typeface="Century Gothic"/>
              <a:cs typeface="Century Gothic"/>
            </a:endParaRPr>
          </a:p>
          <a:p>
            <a:r>
              <a:rPr lang="en-US" dirty="0" smtClean="0">
                <a:solidFill>
                  <a:srgbClr val="D9D9D9"/>
                </a:solidFill>
                <a:latin typeface="Century Gothic"/>
                <a:cs typeface="Century Gothic"/>
              </a:rPr>
              <a:t>	Listen: /</a:t>
            </a:r>
            <a:r>
              <a:rPr lang="en-US" dirty="0" err="1" smtClean="0">
                <a:solidFill>
                  <a:srgbClr val="D9D9D9"/>
                </a:solidFill>
                <a:latin typeface="Century Gothic"/>
                <a:cs typeface="Century Gothic"/>
              </a:rPr>
              <a:t>fff</a:t>
            </a:r>
            <a:r>
              <a:rPr lang="en-US" dirty="0" smtClean="0">
                <a:solidFill>
                  <a:srgbClr val="D9D9D9"/>
                </a:solidFill>
                <a:latin typeface="Century Gothic"/>
                <a:cs typeface="Century Gothic"/>
              </a:rPr>
              <a:t>/ /it/.</a:t>
            </a:r>
          </a:p>
          <a:p>
            <a:r>
              <a:rPr lang="en-US" dirty="0">
                <a:solidFill>
                  <a:srgbClr val="D9D9D9"/>
                </a:solidFill>
                <a:latin typeface="Century Gothic"/>
                <a:cs typeface="Century Gothic"/>
              </a:rPr>
              <a:t>	</a:t>
            </a:r>
            <a:r>
              <a:rPr lang="en-US" dirty="0" smtClean="0">
                <a:solidFill>
                  <a:srgbClr val="D9D9D9"/>
                </a:solidFill>
                <a:latin typeface="Century Gothic"/>
                <a:cs typeface="Century Gothic"/>
              </a:rPr>
              <a:t>Now listen as I put the sounds together. /</a:t>
            </a:r>
            <a:r>
              <a:rPr lang="en-US" dirty="0" err="1" smtClean="0">
                <a:solidFill>
                  <a:srgbClr val="D9D9D9"/>
                </a:solidFill>
                <a:latin typeface="Century Gothic"/>
                <a:cs typeface="Century Gothic"/>
              </a:rPr>
              <a:t>fffiiit</a:t>
            </a:r>
            <a:r>
              <a:rPr lang="en-US" dirty="0" smtClean="0">
                <a:solidFill>
                  <a:srgbClr val="D9D9D9"/>
                </a:solidFill>
                <a:latin typeface="Century Gothic"/>
                <a:cs typeface="Century Gothic"/>
              </a:rPr>
              <a:t>/, fit. The word is fit.</a:t>
            </a:r>
          </a:p>
          <a:p>
            <a:endParaRPr lang="en-US" dirty="0">
              <a:solidFill>
                <a:srgbClr val="D9D9D9"/>
              </a:solidFill>
              <a:latin typeface="Century Gothic"/>
              <a:cs typeface="Century Gothic"/>
            </a:endParaRPr>
          </a:p>
          <a:p>
            <a:r>
              <a:rPr lang="en-US" dirty="0" smtClean="0">
                <a:solidFill>
                  <a:srgbClr val="D9D9D9"/>
                </a:solidFill>
                <a:latin typeface="Century Gothic"/>
                <a:cs typeface="Century Gothic"/>
              </a:rPr>
              <a:t>	Let’s try another one: /</a:t>
            </a:r>
            <a:r>
              <a:rPr lang="en-US" dirty="0" err="1" smtClean="0">
                <a:solidFill>
                  <a:srgbClr val="D9D9D9"/>
                </a:solidFill>
                <a:latin typeface="Century Gothic"/>
                <a:cs typeface="Century Gothic"/>
              </a:rPr>
              <a:t>fff</a:t>
            </a:r>
            <a:r>
              <a:rPr lang="en-US" dirty="0" smtClean="0">
                <a:solidFill>
                  <a:srgbClr val="D9D9D9"/>
                </a:solidFill>
                <a:latin typeface="Century Gothic"/>
                <a:cs typeface="Century Gothic"/>
              </a:rPr>
              <a:t>/ /</a:t>
            </a:r>
            <a:r>
              <a:rPr lang="en-US" dirty="0" err="1" smtClean="0">
                <a:solidFill>
                  <a:srgbClr val="D9D9D9"/>
                </a:solidFill>
                <a:latin typeface="Century Gothic"/>
                <a:cs typeface="Century Gothic"/>
              </a:rPr>
              <a:t>ish</a:t>
            </a:r>
            <a:r>
              <a:rPr lang="en-US" dirty="0" smtClean="0">
                <a:solidFill>
                  <a:srgbClr val="D9D9D9"/>
                </a:solidFill>
                <a:latin typeface="Century Gothic"/>
                <a:cs typeface="Century Gothic"/>
              </a:rPr>
              <a:t>/</a:t>
            </a:r>
          </a:p>
          <a:p>
            <a:r>
              <a:rPr lang="en-US" dirty="0">
                <a:solidFill>
                  <a:srgbClr val="D9D9D9"/>
                </a:solidFill>
                <a:latin typeface="Century Gothic"/>
                <a:cs typeface="Century Gothic"/>
              </a:rPr>
              <a:t>	</a:t>
            </a:r>
            <a:r>
              <a:rPr lang="en-US" dirty="0" smtClean="0">
                <a:solidFill>
                  <a:srgbClr val="D9D9D9"/>
                </a:solidFill>
                <a:latin typeface="Century Gothic"/>
                <a:cs typeface="Century Gothic"/>
              </a:rPr>
              <a:t>Listen as I put the sounds together: /</a:t>
            </a:r>
            <a:r>
              <a:rPr lang="en-US" dirty="0" err="1" smtClean="0">
                <a:solidFill>
                  <a:srgbClr val="D9D9D9"/>
                </a:solidFill>
                <a:latin typeface="Century Gothic"/>
                <a:cs typeface="Century Gothic"/>
              </a:rPr>
              <a:t>fffiiish</a:t>
            </a:r>
            <a:r>
              <a:rPr lang="en-US" dirty="0" smtClean="0">
                <a:solidFill>
                  <a:srgbClr val="D9D9D9"/>
                </a:solidFill>
                <a:latin typeface="Century Gothic"/>
                <a:cs typeface="Century Gothic"/>
              </a:rPr>
              <a:t>/. Fish. The word is fish.</a:t>
            </a:r>
            <a:endParaRPr lang="en-US" dirty="0">
              <a:solidFill>
                <a:srgbClr val="D9D9D9"/>
              </a:solidFill>
              <a:latin typeface="Century Gothic"/>
              <a:cs typeface="Century Gothic"/>
            </a:endParaRPr>
          </a:p>
          <a:p>
            <a:r>
              <a:rPr lang="en-US" dirty="0">
                <a:solidFill>
                  <a:srgbClr val="D9D9D9"/>
                </a:solidFill>
                <a:latin typeface="Century Gothic"/>
                <a:cs typeface="Century Gothic"/>
              </a:rPr>
              <a:t>	</a:t>
            </a:r>
            <a:endParaRPr lang="en-US" dirty="0">
              <a:solidFill>
                <a:schemeClr val="bg1">
                  <a:lumMod val="85000"/>
                </a:schemeClr>
              </a:solidFill>
              <a:latin typeface="Century Gothic"/>
              <a:cs typeface="Century Gothic"/>
            </a:endParaRPr>
          </a:p>
        </p:txBody>
      </p:sp>
    </p:spTree>
    <p:extLst>
      <p:ext uri="{BB962C8B-B14F-4D97-AF65-F5344CB8AC3E}">
        <p14:creationId xmlns:p14="http://schemas.microsoft.com/office/powerpoint/2010/main" val="92552379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a:t>
            </a:r>
            <a:r>
              <a:rPr lang="en-US" sz="7000" dirty="0" err="1" smtClean="0">
                <a:latin typeface="Century Gothic" panose="020B0502020202020204" pitchFamily="34" charset="0"/>
              </a:rPr>
              <a:t>c</a:t>
            </a:r>
            <a:r>
              <a:rPr lang="en-US" sz="7000" dirty="0" err="1"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951798691"/>
      </p:ext>
    </p:extLst>
  </p:cSld>
  <p:clrMapOvr>
    <a:masterClrMapping/>
  </p:clrMapOvr>
  <p:timing>
    <p:tnLst>
      <p:par>
        <p:cTn xmlns:p14="http://schemas.microsoft.com/office/powerpoint/2010/mai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8381" y="272165"/>
            <a:ext cx="8141228" cy="63618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smtClean="0">
              <a:latin typeface="Century Gothic"/>
              <a:cs typeface="Century Gothic"/>
            </a:endParaRPr>
          </a:p>
          <a:p>
            <a:pPr algn="ctr"/>
            <a:r>
              <a:rPr lang="en-US" sz="8800" dirty="0" smtClean="0">
                <a:latin typeface="Century Gothic"/>
                <a:cs typeface="Century Gothic"/>
              </a:rPr>
              <a:t>f</a:t>
            </a:r>
            <a:r>
              <a:rPr lang="en-US" sz="8800" dirty="0" smtClean="0">
                <a:solidFill>
                  <a:srgbClr val="FF0000"/>
                </a:solidFill>
                <a:latin typeface="Century Gothic"/>
                <a:cs typeface="Century Gothic"/>
              </a:rPr>
              <a:t>e</a:t>
            </a:r>
            <a:r>
              <a:rPr lang="en-US" sz="8800" u="sng" dirty="0" smtClean="0">
                <a:latin typeface="Century Gothic"/>
                <a:cs typeface="Century Gothic"/>
              </a:rPr>
              <a:t>ll</a:t>
            </a:r>
          </a:p>
          <a:p>
            <a:pPr algn="ctr"/>
            <a:r>
              <a:rPr lang="en-US" sz="8800" dirty="0" smtClean="0">
                <a:latin typeface="Century Gothic"/>
                <a:cs typeface="Century Gothic"/>
              </a:rPr>
              <a:t>b</a:t>
            </a:r>
            <a:r>
              <a:rPr lang="en-US" sz="8800" dirty="0" smtClean="0">
                <a:solidFill>
                  <a:srgbClr val="FF0000"/>
                </a:solidFill>
                <a:latin typeface="Century Gothic"/>
                <a:cs typeface="Century Gothic"/>
              </a:rPr>
              <a:t>e</a:t>
            </a:r>
            <a:r>
              <a:rPr lang="en-US" sz="8800" u="sng" dirty="0" smtClean="0">
                <a:latin typeface="Century Gothic"/>
                <a:cs typeface="Century Gothic"/>
              </a:rPr>
              <a:t>ll</a:t>
            </a:r>
          </a:p>
          <a:p>
            <a:pPr algn="ctr"/>
            <a:r>
              <a:rPr lang="en-US" sz="8800" dirty="0" smtClean="0">
                <a:latin typeface="Century Gothic"/>
                <a:cs typeface="Century Gothic"/>
              </a:rPr>
              <a:t>t</a:t>
            </a:r>
            <a:r>
              <a:rPr lang="en-US" sz="8800" dirty="0" smtClean="0">
                <a:solidFill>
                  <a:srgbClr val="FF0000"/>
                </a:solidFill>
                <a:latin typeface="Century Gothic"/>
                <a:cs typeface="Century Gothic"/>
              </a:rPr>
              <a:t>e</a:t>
            </a:r>
            <a:r>
              <a:rPr lang="en-US" sz="8800" u="sng" dirty="0" smtClean="0">
                <a:latin typeface="Century Gothic"/>
                <a:cs typeface="Century Gothic"/>
              </a:rPr>
              <a:t>ll</a:t>
            </a:r>
          </a:p>
          <a:p>
            <a:pPr algn="ctr"/>
            <a:r>
              <a:rPr lang="en-US" sz="8800" dirty="0" smtClean="0">
                <a:latin typeface="Century Gothic"/>
                <a:cs typeface="Century Gothic"/>
              </a:rPr>
              <a:t>s</a:t>
            </a:r>
            <a:r>
              <a:rPr lang="en-US" sz="8800" dirty="0" smtClean="0">
                <a:solidFill>
                  <a:srgbClr val="FF0000"/>
                </a:solidFill>
                <a:latin typeface="Century Gothic"/>
                <a:cs typeface="Century Gothic"/>
              </a:rPr>
              <a:t>e</a:t>
            </a:r>
            <a:endParaRPr lang="en-US" sz="8800" u="sng" dirty="0" smtClean="0">
              <a:latin typeface="Century Gothic"/>
              <a:cs typeface="Century Gothic"/>
            </a:endParaRPr>
          </a:p>
          <a:p>
            <a:pPr algn="ctr"/>
            <a:endParaRPr lang="en-US" sz="8800" dirty="0">
              <a:latin typeface="Century Gothic"/>
              <a:cs typeface="Century Gothic"/>
            </a:endParaRPr>
          </a:p>
        </p:txBody>
      </p:sp>
    </p:spTree>
    <p:extLst>
      <p:ext uri="{BB962C8B-B14F-4D97-AF65-F5344CB8AC3E}">
        <p14:creationId xmlns:p14="http://schemas.microsoft.com/office/powerpoint/2010/main" val="2891998916"/>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8381" y="272165"/>
            <a:ext cx="8141228" cy="63618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smtClean="0">
              <a:latin typeface="Century Gothic"/>
              <a:cs typeface="Century Gothic"/>
            </a:endParaRPr>
          </a:p>
          <a:p>
            <a:pPr algn="ctr"/>
            <a:r>
              <a:rPr lang="en-US" sz="8800" dirty="0" smtClean="0">
                <a:latin typeface="Century Gothic"/>
                <a:cs typeface="Century Gothic"/>
              </a:rPr>
              <a:t>f</a:t>
            </a:r>
            <a:r>
              <a:rPr lang="en-US" sz="8800" dirty="0" smtClean="0">
                <a:solidFill>
                  <a:srgbClr val="FF0000"/>
                </a:solidFill>
                <a:latin typeface="Century Gothic"/>
                <a:cs typeface="Century Gothic"/>
              </a:rPr>
              <a:t>e</a:t>
            </a:r>
            <a:r>
              <a:rPr lang="en-US" sz="8800" u="sng" dirty="0" smtClean="0">
                <a:latin typeface="Century Gothic"/>
                <a:cs typeface="Century Gothic"/>
              </a:rPr>
              <a:t>ll</a:t>
            </a:r>
          </a:p>
          <a:p>
            <a:pPr algn="ctr"/>
            <a:r>
              <a:rPr lang="en-US" sz="8800" dirty="0" smtClean="0">
                <a:latin typeface="Century Gothic"/>
                <a:cs typeface="Century Gothic"/>
              </a:rPr>
              <a:t>b</a:t>
            </a:r>
            <a:r>
              <a:rPr lang="en-US" sz="8800" dirty="0" smtClean="0">
                <a:solidFill>
                  <a:srgbClr val="FF0000"/>
                </a:solidFill>
                <a:latin typeface="Century Gothic"/>
                <a:cs typeface="Century Gothic"/>
              </a:rPr>
              <a:t>e</a:t>
            </a:r>
            <a:r>
              <a:rPr lang="en-US" sz="8800" u="sng" dirty="0" smtClean="0">
                <a:latin typeface="Century Gothic"/>
                <a:cs typeface="Century Gothic"/>
              </a:rPr>
              <a:t>ll</a:t>
            </a:r>
          </a:p>
          <a:p>
            <a:pPr algn="ctr"/>
            <a:r>
              <a:rPr lang="en-US" sz="8800" dirty="0" smtClean="0">
                <a:latin typeface="Century Gothic"/>
                <a:cs typeface="Century Gothic"/>
              </a:rPr>
              <a:t>t</a:t>
            </a:r>
            <a:r>
              <a:rPr lang="en-US" sz="8800" dirty="0" smtClean="0">
                <a:solidFill>
                  <a:srgbClr val="FF0000"/>
                </a:solidFill>
                <a:latin typeface="Century Gothic"/>
                <a:cs typeface="Century Gothic"/>
              </a:rPr>
              <a:t>e</a:t>
            </a:r>
            <a:r>
              <a:rPr lang="en-US" sz="8800" u="sng" dirty="0" smtClean="0">
                <a:latin typeface="Century Gothic"/>
                <a:cs typeface="Century Gothic"/>
              </a:rPr>
              <a:t>ll</a:t>
            </a:r>
          </a:p>
          <a:p>
            <a:pPr algn="ctr"/>
            <a:r>
              <a:rPr lang="en-US" sz="8800" dirty="0" smtClean="0">
                <a:latin typeface="Century Gothic"/>
                <a:cs typeface="Century Gothic"/>
              </a:rPr>
              <a:t>s</a:t>
            </a:r>
            <a:r>
              <a:rPr lang="en-US" sz="8800" dirty="0" smtClean="0">
                <a:solidFill>
                  <a:srgbClr val="FF0000"/>
                </a:solidFill>
                <a:latin typeface="Century Gothic"/>
                <a:cs typeface="Century Gothic"/>
              </a:rPr>
              <a:t>e</a:t>
            </a:r>
            <a:r>
              <a:rPr lang="en-US" sz="8800" u="sng" dirty="0" smtClean="0">
                <a:latin typeface="Century Gothic"/>
                <a:cs typeface="Century Gothic"/>
              </a:rPr>
              <a:t>ll</a:t>
            </a:r>
          </a:p>
          <a:p>
            <a:pPr algn="ctr"/>
            <a:endParaRPr lang="en-US" sz="8800" dirty="0">
              <a:latin typeface="Century Gothic"/>
              <a:cs typeface="Century Gothic"/>
            </a:endParaRPr>
          </a:p>
        </p:txBody>
      </p:sp>
    </p:spTree>
    <p:extLst>
      <p:ext uri="{BB962C8B-B14F-4D97-AF65-F5344CB8AC3E}">
        <p14:creationId xmlns:p14="http://schemas.microsoft.com/office/powerpoint/2010/main" val="1393183719"/>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8381" y="272165"/>
            <a:ext cx="8141228" cy="63618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smtClean="0">
              <a:latin typeface="Century Gothic"/>
              <a:cs typeface="Century Gothic"/>
            </a:endParaRPr>
          </a:p>
          <a:p>
            <a:pPr algn="ctr"/>
            <a:r>
              <a:rPr lang="en-US" sz="8800" dirty="0" smtClean="0">
                <a:latin typeface="Century Gothic"/>
                <a:cs typeface="Century Gothic"/>
              </a:rPr>
              <a:t>f</a:t>
            </a:r>
            <a:endParaRPr lang="en-US" sz="8800" u="sng" dirty="0" smtClean="0">
              <a:latin typeface="Century Gothic"/>
              <a:cs typeface="Century Gothic"/>
            </a:endParaRPr>
          </a:p>
        </p:txBody>
      </p:sp>
    </p:spTree>
    <p:extLst>
      <p:ext uri="{BB962C8B-B14F-4D97-AF65-F5344CB8AC3E}">
        <p14:creationId xmlns:p14="http://schemas.microsoft.com/office/powerpoint/2010/main" val="2877431260"/>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8381" y="272165"/>
            <a:ext cx="8141228" cy="63618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smtClean="0">
              <a:latin typeface="Century Gothic"/>
              <a:cs typeface="Century Gothic"/>
            </a:endParaRPr>
          </a:p>
          <a:p>
            <a:pPr algn="ctr"/>
            <a:r>
              <a:rPr lang="en-US" sz="8800" dirty="0" smtClean="0">
                <a:latin typeface="Century Gothic"/>
                <a:cs typeface="Century Gothic"/>
              </a:rPr>
              <a:t>f</a:t>
            </a:r>
            <a:r>
              <a:rPr lang="en-US" sz="8800" dirty="0" smtClean="0">
                <a:solidFill>
                  <a:srgbClr val="FF0000"/>
                </a:solidFill>
                <a:latin typeface="Century Gothic"/>
                <a:cs typeface="Century Gothic"/>
              </a:rPr>
              <a:t>i</a:t>
            </a:r>
            <a:endParaRPr lang="en-US" sz="8800" u="sng" dirty="0" smtClean="0">
              <a:latin typeface="Century Gothic"/>
              <a:cs typeface="Century Gothic"/>
            </a:endParaRPr>
          </a:p>
          <a:p>
            <a:pPr algn="ctr"/>
            <a:endParaRPr lang="en-US" sz="8800" dirty="0">
              <a:latin typeface="Century Gothic"/>
              <a:cs typeface="Century Gothic"/>
            </a:endParaRPr>
          </a:p>
        </p:txBody>
      </p:sp>
    </p:spTree>
    <p:extLst>
      <p:ext uri="{BB962C8B-B14F-4D97-AF65-F5344CB8AC3E}">
        <p14:creationId xmlns:p14="http://schemas.microsoft.com/office/powerpoint/2010/main" val="367002911"/>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8381" y="272165"/>
            <a:ext cx="8141228" cy="63618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smtClean="0">
              <a:latin typeface="Century Gothic"/>
              <a:cs typeface="Century Gothic"/>
            </a:endParaRPr>
          </a:p>
          <a:p>
            <a:pPr algn="ctr"/>
            <a:r>
              <a:rPr lang="en-US" sz="8800" dirty="0" smtClean="0">
                <a:latin typeface="Century Gothic"/>
                <a:cs typeface="Century Gothic"/>
              </a:rPr>
              <a:t>f</a:t>
            </a:r>
            <a:r>
              <a:rPr lang="en-US" sz="8800" dirty="0" smtClean="0">
                <a:solidFill>
                  <a:srgbClr val="FF0000"/>
                </a:solidFill>
                <a:latin typeface="Century Gothic"/>
                <a:cs typeface="Century Gothic"/>
              </a:rPr>
              <a:t>i</a:t>
            </a:r>
            <a:r>
              <a:rPr lang="en-US" sz="8800" u="sng" dirty="0" smtClean="0">
                <a:latin typeface="Century Gothic"/>
                <a:cs typeface="Century Gothic"/>
              </a:rPr>
              <a:t>ll</a:t>
            </a:r>
          </a:p>
          <a:p>
            <a:pPr algn="ctr"/>
            <a:endParaRPr lang="en-US" sz="8800" dirty="0">
              <a:latin typeface="Century Gothic"/>
              <a:cs typeface="Century Gothic"/>
            </a:endParaRPr>
          </a:p>
        </p:txBody>
      </p:sp>
    </p:spTree>
    <p:extLst>
      <p:ext uri="{BB962C8B-B14F-4D97-AF65-F5344CB8AC3E}">
        <p14:creationId xmlns:p14="http://schemas.microsoft.com/office/powerpoint/2010/main" val="1034695603"/>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8381" y="272165"/>
            <a:ext cx="8141228" cy="63618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smtClean="0">
              <a:latin typeface="Century Gothic"/>
              <a:cs typeface="Century Gothic"/>
            </a:endParaRPr>
          </a:p>
          <a:p>
            <a:pPr algn="ctr"/>
            <a:r>
              <a:rPr lang="en-US" sz="8800" dirty="0" smtClean="0">
                <a:latin typeface="Century Gothic"/>
                <a:cs typeface="Century Gothic"/>
              </a:rPr>
              <a:t>F</a:t>
            </a:r>
            <a:r>
              <a:rPr lang="en-US" sz="8800" dirty="0" smtClean="0">
                <a:solidFill>
                  <a:srgbClr val="FF0000"/>
                </a:solidFill>
                <a:latin typeface="Century Gothic"/>
                <a:cs typeface="Century Gothic"/>
              </a:rPr>
              <a:t>i</a:t>
            </a:r>
            <a:r>
              <a:rPr lang="en-US" sz="8800" u="sng" dirty="0" smtClean="0">
                <a:latin typeface="Century Gothic"/>
                <a:cs typeface="Century Gothic"/>
              </a:rPr>
              <a:t>ll</a:t>
            </a:r>
          </a:p>
          <a:p>
            <a:pPr algn="ctr"/>
            <a:r>
              <a:rPr lang="en-US" sz="8800" dirty="0">
                <a:latin typeface="Century Gothic"/>
                <a:cs typeface="Century Gothic"/>
              </a:rPr>
              <a:t>h</a:t>
            </a:r>
            <a:endParaRPr lang="en-US" sz="8800" u="sng" dirty="0" smtClean="0">
              <a:latin typeface="Century Gothic"/>
              <a:cs typeface="Century Gothic"/>
            </a:endParaRPr>
          </a:p>
          <a:p>
            <a:pPr algn="ctr"/>
            <a:endParaRPr lang="en-US" sz="8800" dirty="0">
              <a:latin typeface="Century Gothic"/>
              <a:cs typeface="Century Gothic"/>
            </a:endParaRPr>
          </a:p>
        </p:txBody>
      </p:sp>
    </p:spTree>
    <p:extLst>
      <p:ext uri="{BB962C8B-B14F-4D97-AF65-F5344CB8AC3E}">
        <p14:creationId xmlns:p14="http://schemas.microsoft.com/office/powerpoint/2010/main" val="2386507780"/>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8381" y="272165"/>
            <a:ext cx="8141228" cy="63618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smtClean="0">
              <a:latin typeface="Century Gothic"/>
              <a:cs typeface="Century Gothic"/>
            </a:endParaRPr>
          </a:p>
          <a:p>
            <a:pPr algn="ctr"/>
            <a:r>
              <a:rPr lang="en-US" sz="8800" dirty="0" smtClean="0">
                <a:latin typeface="Century Gothic"/>
                <a:cs typeface="Century Gothic"/>
              </a:rPr>
              <a:t>f</a:t>
            </a:r>
            <a:r>
              <a:rPr lang="en-US" sz="8800" dirty="0" smtClean="0">
                <a:solidFill>
                  <a:srgbClr val="FF0000"/>
                </a:solidFill>
                <a:latin typeface="Century Gothic"/>
                <a:cs typeface="Century Gothic"/>
              </a:rPr>
              <a:t>i</a:t>
            </a:r>
            <a:r>
              <a:rPr lang="en-US" sz="8800" u="sng" dirty="0" smtClean="0">
                <a:latin typeface="Century Gothic"/>
                <a:cs typeface="Century Gothic"/>
              </a:rPr>
              <a:t>ll</a:t>
            </a:r>
          </a:p>
          <a:p>
            <a:pPr algn="ctr"/>
            <a:r>
              <a:rPr lang="en-US" sz="8800" dirty="0" smtClean="0">
                <a:latin typeface="Century Gothic"/>
                <a:cs typeface="Century Gothic"/>
              </a:rPr>
              <a:t>h</a:t>
            </a:r>
            <a:r>
              <a:rPr lang="en-US" sz="8800" dirty="0" smtClean="0">
                <a:solidFill>
                  <a:srgbClr val="FF0000"/>
                </a:solidFill>
                <a:latin typeface="Century Gothic"/>
                <a:cs typeface="Century Gothic"/>
              </a:rPr>
              <a:t>i</a:t>
            </a:r>
            <a:endParaRPr lang="en-US" sz="8800" u="sng" dirty="0" smtClean="0">
              <a:latin typeface="Century Gothic"/>
              <a:cs typeface="Century Gothic"/>
            </a:endParaRPr>
          </a:p>
          <a:p>
            <a:pPr algn="ctr"/>
            <a:endParaRPr lang="en-US" sz="8800" dirty="0">
              <a:latin typeface="Century Gothic"/>
              <a:cs typeface="Century Gothic"/>
            </a:endParaRPr>
          </a:p>
        </p:txBody>
      </p:sp>
    </p:spTree>
    <p:extLst>
      <p:ext uri="{BB962C8B-B14F-4D97-AF65-F5344CB8AC3E}">
        <p14:creationId xmlns:p14="http://schemas.microsoft.com/office/powerpoint/2010/main" val="1757190841"/>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8381" y="272165"/>
            <a:ext cx="8141228" cy="63618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smtClean="0">
              <a:latin typeface="Century Gothic"/>
              <a:cs typeface="Century Gothic"/>
            </a:endParaRPr>
          </a:p>
          <a:p>
            <a:pPr algn="ctr"/>
            <a:r>
              <a:rPr lang="en-US" sz="8800" dirty="0" smtClean="0">
                <a:latin typeface="Century Gothic"/>
                <a:cs typeface="Century Gothic"/>
              </a:rPr>
              <a:t>f</a:t>
            </a:r>
            <a:r>
              <a:rPr lang="en-US" sz="8800" dirty="0" smtClean="0">
                <a:solidFill>
                  <a:srgbClr val="FF0000"/>
                </a:solidFill>
                <a:latin typeface="Century Gothic"/>
                <a:cs typeface="Century Gothic"/>
              </a:rPr>
              <a:t>i</a:t>
            </a:r>
            <a:r>
              <a:rPr lang="en-US" sz="8800" u="sng" dirty="0" smtClean="0">
                <a:latin typeface="Century Gothic"/>
                <a:cs typeface="Century Gothic"/>
              </a:rPr>
              <a:t>ll</a:t>
            </a:r>
          </a:p>
          <a:p>
            <a:pPr algn="ctr"/>
            <a:r>
              <a:rPr lang="en-US" sz="8800" dirty="0" smtClean="0">
                <a:latin typeface="Century Gothic"/>
                <a:cs typeface="Century Gothic"/>
              </a:rPr>
              <a:t>h</a:t>
            </a:r>
            <a:r>
              <a:rPr lang="en-US" sz="8800" dirty="0" smtClean="0">
                <a:solidFill>
                  <a:srgbClr val="FF0000"/>
                </a:solidFill>
                <a:latin typeface="Century Gothic"/>
                <a:cs typeface="Century Gothic"/>
              </a:rPr>
              <a:t>i</a:t>
            </a:r>
            <a:r>
              <a:rPr lang="en-US" sz="8800" u="sng" dirty="0" smtClean="0">
                <a:latin typeface="Century Gothic"/>
                <a:cs typeface="Century Gothic"/>
              </a:rPr>
              <a:t>ll</a:t>
            </a:r>
          </a:p>
          <a:p>
            <a:pPr algn="ctr"/>
            <a:endParaRPr lang="en-US" sz="8800" dirty="0">
              <a:latin typeface="Century Gothic"/>
              <a:cs typeface="Century Gothic"/>
            </a:endParaRPr>
          </a:p>
        </p:txBody>
      </p:sp>
    </p:spTree>
    <p:extLst>
      <p:ext uri="{BB962C8B-B14F-4D97-AF65-F5344CB8AC3E}">
        <p14:creationId xmlns:p14="http://schemas.microsoft.com/office/powerpoint/2010/main" val="2093373543"/>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8381" y="272165"/>
            <a:ext cx="8141228" cy="63618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smtClean="0">
              <a:latin typeface="Century Gothic"/>
              <a:cs typeface="Century Gothic"/>
            </a:endParaRPr>
          </a:p>
          <a:p>
            <a:pPr algn="ctr"/>
            <a:r>
              <a:rPr lang="en-US" sz="8800" dirty="0" smtClean="0">
                <a:latin typeface="Century Gothic"/>
                <a:cs typeface="Century Gothic"/>
              </a:rPr>
              <a:t>f</a:t>
            </a:r>
            <a:r>
              <a:rPr lang="en-US" sz="8800" dirty="0" smtClean="0">
                <a:solidFill>
                  <a:srgbClr val="FF0000"/>
                </a:solidFill>
                <a:latin typeface="Century Gothic"/>
                <a:cs typeface="Century Gothic"/>
              </a:rPr>
              <a:t>i</a:t>
            </a:r>
            <a:r>
              <a:rPr lang="en-US" sz="8800" u="sng" dirty="0" smtClean="0">
                <a:latin typeface="Century Gothic"/>
                <a:cs typeface="Century Gothic"/>
              </a:rPr>
              <a:t>ll</a:t>
            </a:r>
          </a:p>
          <a:p>
            <a:pPr algn="ctr"/>
            <a:r>
              <a:rPr lang="en-US" sz="8800" dirty="0" smtClean="0">
                <a:latin typeface="Century Gothic"/>
                <a:cs typeface="Century Gothic"/>
              </a:rPr>
              <a:t>h</a:t>
            </a:r>
            <a:r>
              <a:rPr lang="en-US" sz="8800" dirty="0" smtClean="0">
                <a:solidFill>
                  <a:srgbClr val="FF0000"/>
                </a:solidFill>
                <a:latin typeface="Century Gothic"/>
                <a:cs typeface="Century Gothic"/>
              </a:rPr>
              <a:t>i</a:t>
            </a:r>
            <a:r>
              <a:rPr lang="en-US" sz="8800" u="sng" dirty="0" smtClean="0">
                <a:latin typeface="Century Gothic"/>
                <a:cs typeface="Century Gothic"/>
              </a:rPr>
              <a:t>ll</a:t>
            </a:r>
          </a:p>
          <a:p>
            <a:pPr algn="ctr"/>
            <a:r>
              <a:rPr lang="en-US" sz="8800" dirty="0" smtClean="0">
                <a:latin typeface="Century Gothic"/>
                <a:cs typeface="Century Gothic"/>
              </a:rPr>
              <a:t>p</a:t>
            </a:r>
            <a:endParaRPr lang="en-US" sz="8800" u="sng" dirty="0" smtClean="0">
              <a:latin typeface="Century Gothic"/>
              <a:cs typeface="Century Gothic"/>
            </a:endParaRPr>
          </a:p>
          <a:p>
            <a:pPr algn="ctr"/>
            <a:endParaRPr lang="en-US" sz="8800" dirty="0">
              <a:latin typeface="Century Gothic"/>
              <a:cs typeface="Century Gothic"/>
            </a:endParaRPr>
          </a:p>
        </p:txBody>
      </p:sp>
    </p:spTree>
    <p:extLst>
      <p:ext uri="{BB962C8B-B14F-4D97-AF65-F5344CB8AC3E}">
        <p14:creationId xmlns:p14="http://schemas.microsoft.com/office/powerpoint/2010/main" val="1087972379"/>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8381" y="272165"/>
            <a:ext cx="8141228" cy="63618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smtClean="0">
              <a:latin typeface="Century Gothic"/>
              <a:cs typeface="Century Gothic"/>
            </a:endParaRPr>
          </a:p>
          <a:p>
            <a:pPr algn="ctr"/>
            <a:r>
              <a:rPr lang="en-US" sz="8800" dirty="0" smtClean="0">
                <a:latin typeface="Century Gothic"/>
                <a:cs typeface="Century Gothic"/>
              </a:rPr>
              <a:t>f</a:t>
            </a:r>
            <a:r>
              <a:rPr lang="en-US" sz="8800" dirty="0" smtClean="0">
                <a:solidFill>
                  <a:srgbClr val="FF0000"/>
                </a:solidFill>
                <a:latin typeface="Century Gothic"/>
                <a:cs typeface="Century Gothic"/>
              </a:rPr>
              <a:t>i</a:t>
            </a:r>
            <a:r>
              <a:rPr lang="en-US" sz="8800" u="sng" dirty="0" smtClean="0">
                <a:latin typeface="Century Gothic"/>
                <a:cs typeface="Century Gothic"/>
              </a:rPr>
              <a:t>ll</a:t>
            </a:r>
          </a:p>
          <a:p>
            <a:pPr algn="ctr"/>
            <a:r>
              <a:rPr lang="en-US" sz="8800" dirty="0" smtClean="0">
                <a:latin typeface="Century Gothic"/>
                <a:cs typeface="Century Gothic"/>
              </a:rPr>
              <a:t>h</a:t>
            </a:r>
            <a:r>
              <a:rPr lang="en-US" sz="8800" dirty="0" smtClean="0">
                <a:solidFill>
                  <a:srgbClr val="FF0000"/>
                </a:solidFill>
                <a:latin typeface="Century Gothic"/>
                <a:cs typeface="Century Gothic"/>
              </a:rPr>
              <a:t>i</a:t>
            </a:r>
            <a:r>
              <a:rPr lang="en-US" sz="8800" u="sng" dirty="0" smtClean="0">
                <a:latin typeface="Century Gothic"/>
                <a:cs typeface="Century Gothic"/>
              </a:rPr>
              <a:t>ll</a:t>
            </a:r>
          </a:p>
          <a:p>
            <a:pPr algn="ctr"/>
            <a:r>
              <a:rPr lang="en-US" sz="8800" dirty="0" smtClean="0">
                <a:latin typeface="Century Gothic"/>
                <a:cs typeface="Century Gothic"/>
              </a:rPr>
              <a:t>p</a:t>
            </a:r>
            <a:r>
              <a:rPr lang="en-US" sz="8800" dirty="0" smtClean="0">
                <a:solidFill>
                  <a:srgbClr val="FF0000"/>
                </a:solidFill>
                <a:latin typeface="Century Gothic"/>
                <a:cs typeface="Century Gothic"/>
              </a:rPr>
              <a:t>i</a:t>
            </a:r>
            <a:endParaRPr lang="en-US" sz="8800" dirty="0">
              <a:latin typeface="Century Gothic"/>
              <a:cs typeface="Century Gothic"/>
            </a:endParaRPr>
          </a:p>
        </p:txBody>
      </p:sp>
    </p:spTree>
    <p:extLst>
      <p:ext uri="{BB962C8B-B14F-4D97-AF65-F5344CB8AC3E}">
        <p14:creationId xmlns:p14="http://schemas.microsoft.com/office/powerpoint/2010/main" val="3774698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5478423"/>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28803423"/>
      </p:ext>
    </p:extLst>
  </p:cSld>
  <p:clrMapOvr>
    <a:masterClrMapping/>
  </p:clrMapOvr>
  <p:timing>
    <p:tnLst>
      <p:par>
        <p:cTn xmlns:p14="http://schemas.microsoft.com/office/powerpoint/2010/mai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8381" y="272165"/>
            <a:ext cx="8141228" cy="63618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800" dirty="0" smtClean="0">
              <a:latin typeface="Century Gothic"/>
              <a:cs typeface="Century Gothic"/>
            </a:endParaRPr>
          </a:p>
          <a:p>
            <a:pPr algn="ctr"/>
            <a:r>
              <a:rPr lang="en-US" sz="8800" dirty="0" smtClean="0">
                <a:latin typeface="Century Gothic"/>
                <a:cs typeface="Century Gothic"/>
              </a:rPr>
              <a:t>f</a:t>
            </a:r>
            <a:r>
              <a:rPr lang="en-US" sz="8800" dirty="0" smtClean="0">
                <a:solidFill>
                  <a:srgbClr val="FF0000"/>
                </a:solidFill>
                <a:latin typeface="Century Gothic"/>
                <a:cs typeface="Century Gothic"/>
              </a:rPr>
              <a:t>i</a:t>
            </a:r>
            <a:r>
              <a:rPr lang="en-US" sz="8800" u="sng" dirty="0" smtClean="0">
                <a:latin typeface="Century Gothic"/>
                <a:cs typeface="Century Gothic"/>
              </a:rPr>
              <a:t>ll</a:t>
            </a:r>
          </a:p>
          <a:p>
            <a:pPr algn="ctr"/>
            <a:r>
              <a:rPr lang="en-US" sz="8800" dirty="0" smtClean="0">
                <a:latin typeface="Century Gothic"/>
                <a:cs typeface="Century Gothic"/>
              </a:rPr>
              <a:t>h</a:t>
            </a:r>
            <a:r>
              <a:rPr lang="en-US" sz="8800" dirty="0" smtClean="0">
                <a:solidFill>
                  <a:srgbClr val="FF0000"/>
                </a:solidFill>
                <a:latin typeface="Century Gothic"/>
                <a:cs typeface="Century Gothic"/>
              </a:rPr>
              <a:t>i</a:t>
            </a:r>
            <a:r>
              <a:rPr lang="en-US" sz="8800" u="sng" dirty="0" smtClean="0">
                <a:latin typeface="Century Gothic"/>
                <a:cs typeface="Century Gothic"/>
              </a:rPr>
              <a:t>ll</a:t>
            </a:r>
          </a:p>
          <a:p>
            <a:pPr algn="ctr"/>
            <a:r>
              <a:rPr lang="en-US" sz="8800" dirty="0" smtClean="0">
                <a:latin typeface="Century Gothic"/>
                <a:cs typeface="Century Gothic"/>
              </a:rPr>
              <a:t>p</a:t>
            </a:r>
            <a:r>
              <a:rPr lang="en-US" sz="8800" dirty="0" smtClean="0">
                <a:solidFill>
                  <a:srgbClr val="FF0000"/>
                </a:solidFill>
                <a:latin typeface="Century Gothic"/>
                <a:cs typeface="Century Gothic"/>
              </a:rPr>
              <a:t>i</a:t>
            </a:r>
            <a:r>
              <a:rPr lang="en-US" sz="8800" u="sng" dirty="0" smtClean="0">
                <a:latin typeface="Century Gothic"/>
                <a:cs typeface="Century Gothic"/>
              </a:rPr>
              <a:t>ll</a:t>
            </a:r>
          </a:p>
          <a:p>
            <a:pPr algn="ctr"/>
            <a:endParaRPr lang="en-US" sz="8800" dirty="0">
              <a:latin typeface="Century Gothic"/>
              <a:cs typeface="Century Gothic"/>
            </a:endParaRPr>
          </a:p>
        </p:txBody>
      </p:sp>
    </p:spTree>
    <p:extLst>
      <p:ext uri="{BB962C8B-B14F-4D97-AF65-F5344CB8AC3E}">
        <p14:creationId xmlns:p14="http://schemas.microsoft.com/office/powerpoint/2010/main" val="3570541631"/>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Build Fluency: Sound Spellings</a:t>
            </a:r>
          </a:p>
        </p:txBody>
      </p:sp>
      <p:sp>
        <p:nvSpPr>
          <p:cNvPr id="3" name="TextBox 2"/>
          <p:cNvSpPr txBox="1"/>
          <p:nvPr/>
        </p:nvSpPr>
        <p:spPr>
          <a:xfrm>
            <a:off x="1834651" y="5578088"/>
            <a:ext cx="8656073" cy="830997"/>
          </a:xfrm>
          <a:prstGeom prst="rect">
            <a:avLst/>
          </a:prstGeom>
          <a:noFill/>
        </p:spPr>
        <p:txBody>
          <a:bodyPr wrap="square" rtlCol="0">
            <a:spAutoFit/>
          </a:bodyPr>
          <a:lstStyle/>
          <a:p>
            <a:pPr algn="ctr"/>
            <a:r>
              <a:rPr lang="en-US" sz="1600" dirty="0">
                <a:solidFill>
                  <a:srgbClr val="FF0000"/>
                </a:solidFill>
                <a:latin typeface="Century Gothic"/>
                <a:cs typeface="Century Gothic"/>
              </a:rPr>
              <a:t>Each day you will review the sound-spellings you have learned as a warm-up.</a:t>
            </a:r>
          </a:p>
          <a:p>
            <a:pPr algn="ctr"/>
            <a:r>
              <a:rPr lang="en-US" sz="1600" dirty="0">
                <a:solidFill>
                  <a:srgbClr val="FF0000"/>
                </a:solidFill>
                <a:latin typeface="Century Gothic"/>
                <a:cs typeface="Century Gothic"/>
              </a:rPr>
              <a:t>Chorally say each sound. Repeat and vary the pace.</a:t>
            </a:r>
          </a:p>
          <a:p>
            <a:pPr algn="ctr"/>
            <a:endParaRPr lang="en-US" sz="1600" dirty="0">
              <a:solidFill>
                <a:srgbClr val="FF0000"/>
              </a:solidFill>
              <a:latin typeface="Century Gothic"/>
              <a:cs typeface="Century Gothic"/>
            </a:endParaRPr>
          </a:p>
        </p:txBody>
      </p:sp>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a</a:t>
            </a:r>
            <a:endParaRPr lang="en-US" sz="8000" dirty="0">
              <a:solidFill>
                <a:srgbClr val="FF0000"/>
              </a:solidFill>
              <a:latin typeface="Century Gothic"/>
              <a:cs typeface="Century Gothic"/>
            </a:endParaRPr>
          </a:p>
        </p:txBody>
      </p:sp>
    </p:spTree>
    <p:extLst>
      <p:ext uri="{BB962C8B-B14F-4D97-AF65-F5344CB8AC3E}">
        <p14:creationId xmlns:p14="http://schemas.microsoft.com/office/powerpoint/2010/main" val="3192144165"/>
      </p:ext>
    </p:extLst>
  </p:cSld>
  <p:clrMapOvr>
    <a:masterClrMapping/>
  </p:clrMapOvr>
  <p:timing>
    <p:tnLst>
      <p:par>
        <p:cTn xmlns:p14="http://schemas.microsoft.com/office/powerpoint/2010/mai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b</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1654128628"/>
      </p:ext>
    </p:extLst>
  </p:cSld>
  <p:clrMapOvr>
    <a:masterClrMapping/>
  </p:clrMapOvr>
  <p:timing>
    <p:tnLst>
      <p:par>
        <p:cTn xmlns:p14="http://schemas.microsoft.com/office/powerpoint/2010/mai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c</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1669515954"/>
      </p:ext>
    </p:extLst>
  </p:cSld>
  <p:clrMapOvr>
    <a:masterClrMapping/>
  </p:clrMapOvr>
  <p:timing>
    <p:tnLst>
      <p:par>
        <p:cTn xmlns:p14="http://schemas.microsoft.com/office/powerpoint/2010/mai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d</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1751482454"/>
      </p:ext>
    </p:extLst>
  </p:cSld>
  <p:clrMapOvr>
    <a:masterClrMapping/>
  </p:clrMapOvr>
  <p:timing>
    <p:tnLst>
      <p:par>
        <p:cTn xmlns:p14="http://schemas.microsoft.com/office/powerpoint/2010/mai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e</a:t>
            </a:r>
            <a:endParaRPr lang="en-US" sz="8000" dirty="0">
              <a:solidFill>
                <a:srgbClr val="FF0000"/>
              </a:solidFill>
              <a:latin typeface="Century Gothic"/>
              <a:cs typeface="Century Gothic"/>
            </a:endParaRPr>
          </a:p>
        </p:txBody>
      </p:sp>
    </p:spTree>
    <p:extLst>
      <p:ext uri="{BB962C8B-B14F-4D97-AF65-F5344CB8AC3E}">
        <p14:creationId xmlns:p14="http://schemas.microsoft.com/office/powerpoint/2010/main" val="1777092903"/>
      </p:ext>
    </p:extLst>
  </p:cSld>
  <p:clrMapOvr>
    <a:masterClrMapping/>
  </p:clrMapOvr>
  <p:timing>
    <p:tnLst>
      <p:par>
        <p:cTn xmlns:p14="http://schemas.microsoft.com/office/powerpoint/2010/mai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f</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4036287549"/>
      </p:ext>
    </p:extLst>
  </p:cSld>
  <p:clrMapOvr>
    <a:masterClrMapping/>
  </p:clrMapOvr>
  <p:timing>
    <p:tnLst>
      <p:par>
        <p:cTn xmlns:p14="http://schemas.microsoft.com/office/powerpoint/2010/mai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h</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441673558"/>
      </p:ext>
    </p:extLst>
  </p:cSld>
  <p:clrMapOvr>
    <a:masterClrMapping/>
  </p:clrMapOvr>
  <p:timing>
    <p:tnLst>
      <p:par>
        <p:cTn xmlns:p14="http://schemas.microsoft.com/office/powerpoint/2010/mai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smtClean="0">
                <a:solidFill>
                  <a:srgbClr val="FF0000"/>
                </a:solidFill>
                <a:latin typeface="Century Gothic"/>
                <a:cs typeface="Century Gothic"/>
              </a:rPr>
              <a:t>i</a:t>
            </a:r>
            <a:endParaRPr lang="en-US" sz="8000" dirty="0">
              <a:solidFill>
                <a:srgbClr val="FF0000"/>
              </a:solidFill>
              <a:latin typeface="Century Gothic"/>
              <a:cs typeface="Century Gothic"/>
            </a:endParaRPr>
          </a:p>
        </p:txBody>
      </p:sp>
    </p:spTree>
    <p:extLst>
      <p:ext uri="{BB962C8B-B14F-4D97-AF65-F5344CB8AC3E}">
        <p14:creationId xmlns:p14="http://schemas.microsoft.com/office/powerpoint/2010/main" val="786253239"/>
      </p:ext>
    </p:extLst>
  </p:cSld>
  <p:clrMapOvr>
    <a:masterClrMapping/>
  </p:clrMapOvr>
  <p:timing>
    <p:tnLst>
      <p:par>
        <p:cTn xmlns:p14="http://schemas.microsoft.com/office/powerpoint/2010/mai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l</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218408238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a:latin typeface="Century Gothic" panose="020B0502020202020204" pitchFamily="34" charset="0"/>
              </a:rPr>
              <a:t> </a:t>
            </a:r>
            <a:r>
              <a:rPr lang="en-US" sz="7000" dirty="0" smtClean="0">
                <a:latin typeface="Century Gothic" panose="020B0502020202020204" pitchFamily="34" charset="0"/>
              </a:rPr>
              <a:t> f</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745239984"/>
      </p:ext>
    </p:extLst>
  </p:cSld>
  <p:clrMapOvr>
    <a:masterClrMapping/>
  </p:clrMapOvr>
  <p:timing>
    <p:tnLst>
      <p:par>
        <p:cTn xmlns:p14="http://schemas.microsoft.com/office/powerpoint/2010/mai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m</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3874212040"/>
      </p:ext>
    </p:extLst>
  </p:cSld>
  <p:clrMapOvr>
    <a:masterClrMapping/>
  </p:clrMapOvr>
  <p:timing>
    <p:tnLst>
      <p:par>
        <p:cTn xmlns:p14="http://schemas.microsoft.com/office/powerpoint/2010/mai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n</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1270239552"/>
      </p:ext>
    </p:extLst>
  </p:cSld>
  <p:clrMapOvr>
    <a:masterClrMapping/>
  </p:clrMapOvr>
  <p:timing>
    <p:tnLst>
      <p:par>
        <p:cTn xmlns:p14="http://schemas.microsoft.com/office/powerpoint/2010/mai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o</a:t>
            </a:r>
            <a:endParaRPr lang="en-US" sz="8000" dirty="0">
              <a:solidFill>
                <a:srgbClr val="FF0000"/>
              </a:solidFill>
              <a:latin typeface="Century Gothic"/>
              <a:cs typeface="Century Gothic"/>
            </a:endParaRPr>
          </a:p>
        </p:txBody>
      </p:sp>
    </p:spTree>
    <p:extLst>
      <p:ext uri="{BB962C8B-B14F-4D97-AF65-F5344CB8AC3E}">
        <p14:creationId xmlns:p14="http://schemas.microsoft.com/office/powerpoint/2010/main" val="2819413270"/>
      </p:ext>
    </p:extLst>
  </p:cSld>
  <p:clrMapOvr>
    <a:masterClrMapping/>
  </p:clrMapOvr>
  <p:timing>
    <p:tnLst>
      <p:par>
        <p:cTn xmlns:p14="http://schemas.microsoft.com/office/powerpoint/2010/mai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p</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82107599"/>
      </p:ext>
    </p:extLst>
  </p:cSld>
  <p:clrMapOvr>
    <a:masterClrMapping/>
  </p:clrMapOvr>
  <p:timing>
    <p:tnLst>
      <p:par>
        <p:cTn xmlns:p14="http://schemas.microsoft.com/office/powerpoint/2010/mai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r</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3371314826"/>
      </p:ext>
    </p:extLst>
  </p:cSld>
  <p:clrMapOvr>
    <a:masterClrMapping/>
  </p:clrMapOvr>
  <p:timing>
    <p:tnLst>
      <p:par>
        <p:cTn xmlns:p14="http://schemas.microsoft.com/office/powerpoint/2010/mai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s</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2190341574"/>
      </p:ext>
    </p:extLst>
  </p:cSld>
  <p:clrMapOvr>
    <a:masterClrMapping/>
  </p:clrMapOvr>
  <p:timing>
    <p:tnLst>
      <p:par>
        <p:cTn xmlns:p14="http://schemas.microsoft.com/office/powerpoint/2010/mai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t</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2620472589"/>
      </p:ext>
    </p:extLst>
  </p:cSld>
  <p:clrMapOvr>
    <a:masterClrMapping/>
  </p:clrMapOvr>
  <p:timing>
    <p:tnLst>
      <p:par>
        <p:cTn xmlns:p14="http://schemas.microsoft.com/office/powerpoint/2010/mai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/b/ b, /l/ l</a:t>
            </a:r>
            <a:endParaRPr lang="en-US" sz="2400" dirty="0">
              <a:latin typeface="Century Gothic"/>
              <a:cs typeface="Century Gothic"/>
            </a:endParaRPr>
          </a:p>
        </p:txBody>
      </p:sp>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l</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30979305"/>
      </p:ext>
    </p:extLst>
  </p:cSld>
  <p:clrMapOvr>
    <a:masterClrMapping/>
  </p:clrMapOvr>
  <p:timing>
    <p:tnLst>
      <p:par>
        <p:cTn xmlns:p14="http://schemas.microsoft.com/office/powerpoint/2010/mai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l</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smtClean="0">
                <a:solidFill>
                  <a:srgbClr val="FF0000"/>
                </a:solidFill>
                <a:latin typeface="Century Gothic"/>
                <a:cs typeface="Century Gothic"/>
              </a:rPr>
              <a:t>i</a:t>
            </a:r>
            <a:endParaRPr lang="en-US" sz="8000" dirty="0">
              <a:solidFill>
                <a:srgbClr val="FF0000"/>
              </a:solidFill>
              <a:latin typeface="Century Gothic"/>
              <a:cs typeface="Century Gothic"/>
            </a:endParaRPr>
          </a:p>
        </p:txBody>
      </p:sp>
      <p:sp>
        <p:nvSpPr>
          <p:cNvPr id="10" name="Rounded Rectangle 9"/>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/b/ b, /l/ l</a:t>
            </a:r>
            <a:endParaRPr lang="en-US" sz="2400" dirty="0">
              <a:latin typeface="Century Gothic"/>
              <a:cs typeface="Century Gothic"/>
            </a:endParaRPr>
          </a:p>
        </p:txBody>
      </p:sp>
    </p:spTree>
    <p:extLst>
      <p:ext uri="{BB962C8B-B14F-4D97-AF65-F5344CB8AC3E}">
        <p14:creationId xmlns:p14="http://schemas.microsoft.com/office/powerpoint/2010/main" val="3407249213"/>
      </p:ext>
    </p:extLst>
  </p:cSld>
  <p:clrMapOvr>
    <a:masterClrMapping/>
  </p:clrMapOvr>
  <p:timing>
    <p:tnLst>
      <p:par>
        <p:cTn xmlns:p14="http://schemas.microsoft.com/office/powerpoint/2010/mai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l</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smtClean="0">
                <a:solidFill>
                  <a:srgbClr val="FF0000"/>
                </a:solidFill>
                <a:latin typeface="Century Gothic"/>
                <a:cs typeface="Century Gothic"/>
              </a:rPr>
              <a:t>i</a:t>
            </a:r>
            <a:endParaRPr lang="en-US" sz="8000" dirty="0">
              <a:solidFill>
                <a:srgbClr val="FF0000"/>
              </a:solidFill>
              <a:latin typeface="Century Gothic"/>
              <a:cs typeface="Century Gothic"/>
            </a:endParaRPr>
          </a:p>
        </p:txBody>
      </p:sp>
      <p:sp>
        <p:nvSpPr>
          <p:cNvPr id="10" name="Rectangle 9"/>
          <p:cNvSpPr/>
          <p:nvPr/>
        </p:nvSpPr>
        <p:spPr>
          <a:xfrm>
            <a:off x="7675190" y="1750049"/>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d</a:t>
            </a:r>
            <a:endParaRPr lang="en-US" sz="8000" dirty="0">
              <a:solidFill>
                <a:schemeClr val="tx1"/>
              </a:solidFill>
              <a:latin typeface="Century Gothic"/>
              <a:cs typeface="Century Gothic"/>
            </a:endParaRPr>
          </a:p>
        </p:txBody>
      </p:sp>
      <p:sp>
        <p:nvSpPr>
          <p:cNvPr id="11" name="Rounded Rectangle 10"/>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/b/ b, /l/ l</a:t>
            </a:r>
            <a:endParaRPr lang="en-US" sz="2400" dirty="0">
              <a:latin typeface="Century Gothic"/>
              <a:cs typeface="Century Gothic"/>
            </a:endParaRPr>
          </a:p>
        </p:txBody>
      </p:sp>
    </p:spTree>
    <p:extLst>
      <p:ext uri="{BB962C8B-B14F-4D97-AF65-F5344CB8AC3E}">
        <p14:creationId xmlns:p14="http://schemas.microsoft.com/office/powerpoint/2010/main" val="185803310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a:latin typeface="Century Gothic" panose="020B0502020202020204" pitchFamily="34" charset="0"/>
              </a:rPr>
              <a:t> </a:t>
            </a:r>
            <a:r>
              <a:rPr lang="en-US" sz="7000" dirty="0" smtClean="0">
                <a:latin typeface="Century Gothic" panose="020B0502020202020204" pitchFamily="34" charset="0"/>
              </a:rPr>
              <a:t> </a:t>
            </a:r>
            <a:r>
              <a:rPr lang="en-US" sz="7000" dirty="0" err="1" smtClean="0">
                <a:latin typeface="Century Gothic" panose="020B0502020202020204" pitchFamily="34" charset="0"/>
              </a:rPr>
              <a:t>f</a:t>
            </a:r>
            <a:r>
              <a:rPr lang="en-US" sz="7000" dirty="0" err="1"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170428782"/>
      </p:ext>
    </p:extLst>
  </p:cSld>
  <p:clrMapOvr>
    <a:masterClrMapping/>
  </p:clrMapOvr>
  <p:timing>
    <p:tnLst>
      <p:par>
        <p:cTn xmlns:p14="http://schemas.microsoft.com/office/powerpoint/2010/mai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Word</a:t>
            </a:r>
          </a:p>
        </p:txBody>
      </p:sp>
      <p:sp>
        <p:nvSpPr>
          <p:cNvPr id="4" name="Rectangle 3"/>
          <p:cNvSpPr/>
          <p:nvPr/>
        </p:nvSpPr>
        <p:spPr>
          <a:xfrm>
            <a:off x="1985122"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l</a:t>
            </a:r>
            <a:endParaRPr lang="en-US" sz="8000" dirty="0">
              <a:solidFill>
                <a:schemeClr val="tx1"/>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smtClean="0">
                <a:solidFill>
                  <a:srgbClr val="FF0000"/>
                </a:solidFill>
                <a:latin typeface="Century Gothic"/>
                <a:cs typeface="Century Gothic"/>
              </a:rPr>
              <a:t>i</a:t>
            </a:r>
            <a:endParaRPr lang="en-US" sz="8000" dirty="0">
              <a:solidFill>
                <a:srgbClr val="FF0000"/>
              </a:solidFill>
              <a:latin typeface="Century Gothic"/>
              <a:cs typeface="Century Gothic"/>
            </a:endParaRPr>
          </a:p>
        </p:txBody>
      </p:sp>
      <p:sp>
        <p:nvSpPr>
          <p:cNvPr id="10" name="Rectangle 9"/>
          <p:cNvSpPr/>
          <p:nvPr/>
        </p:nvSpPr>
        <p:spPr>
          <a:xfrm>
            <a:off x="7454321" y="1750050"/>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d</a:t>
            </a:r>
            <a:endParaRPr lang="en-US" sz="8000" dirty="0">
              <a:solidFill>
                <a:srgbClr val="000000"/>
              </a:solidFill>
              <a:latin typeface="Century Gothic"/>
              <a:cs typeface="Century Gothic"/>
            </a:endParaRPr>
          </a:p>
        </p:txBody>
      </p:sp>
      <p:sp>
        <p:nvSpPr>
          <p:cNvPr id="11" name="Rounded Rectangle 10"/>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/b/ b, /l/ l</a:t>
            </a:r>
            <a:endParaRPr lang="en-US" sz="2400" dirty="0">
              <a:latin typeface="Century Gothic"/>
              <a:cs typeface="Century Gothic"/>
            </a:endParaRPr>
          </a:p>
        </p:txBody>
      </p:sp>
    </p:spTree>
    <p:extLst>
      <p:ext uri="{BB962C8B-B14F-4D97-AF65-F5344CB8AC3E}">
        <p14:creationId xmlns:p14="http://schemas.microsoft.com/office/powerpoint/2010/main" val="3957773551"/>
      </p:ext>
    </p:extLst>
  </p:cSld>
  <p:clrMapOvr>
    <a:masterClrMapping/>
  </p:clrMapOvr>
  <p:timing>
    <p:tnLst>
      <p:par>
        <p:cTn xmlns:p14="http://schemas.microsoft.com/office/powerpoint/2010/mai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/b/ b, /l/ l</a:t>
            </a:r>
            <a:endParaRPr lang="en-US" sz="2400" dirty="0">
              <a:latin typeface="Century Gothic"/>
              <a:cs typeface="Century Gothic"/>
            </a:endParaRPr>
          </a:p>
        </p:txBody>
      </p:sp>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b</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79610213"/>
      </p:ext>
    </p:extLst>
  </p:cSld>
  <p:clrMapOvr>
    <a:masterClrMapping/>
  </p:clrMapOvr>
  <p:timing>
    <p:tnLst>
      <p:par>
        <p:cTn xmlns:p14="http://schemas.microsoft.com/office/powerpoint/2010/mai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b</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a</a:t>
            </a:r>
            <a:endParaRPr lang="en-US" sz="8000" dirty="0">
              <a:solidFill>
                <a:srgbClr val="FF0000"/>
              </a:solidFill>
              <a:latin typeface="Century Gothic"/>
              <a:cs typeface="Century Gothic"/>
            </a:endParaRPr>
          </a:p>
        </p:txBody>
      </p:sp>
      <p:sp>
        <p:nvSpPr>
          <p:cNvPr id="10" name="Rounded Rectangle 9"/>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/b/ b, /l/ l</a:t>
            </a:r>
            <a:endParaRPr lang="en-US" sz="2400" dirty="0">
              <a:latin typeface="Century Gothic"/>
              <a:cs typeface="Century Gothic"/>
            </a:endParaRPr>
          </a:p>
        </p:txBody>
      </p:sp>
    </p:spTree>
    <p:extLst>
      <p:ext uri="{BB962C8B-B14F-4D97-AF65-F5344CB8AC3E}">
        <p14:creationId xmlns:p14="http://schemas.microsoft.com/office/powerpoint/2010/main" val="19898913"/>
      </p:ext>
    </p:extLst>
  </p:cSld>
  <p:clrMapOvr>
    <a:masterClrMapping/>
  </p:clrMapOvr>
  <p:timing>
    <p:tnLst>
      <p:par>
        <p:cTn xmlns:p14="http://schemas.microsoft.com/office/powerpoint/2010/mai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b</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a</a:t>
            </a:r>
            <a:endParaRPr lang="en-US" sz="8000" dirty="0">
              <a:solidFill>
                <a:srgbClr val="FF0000"/>
              </a:solidFill>
              <a:latin typeface="Century Gothic"/>
              <a:cs typeface="Century Gothic"/>
            </a:endParaRPr>
          </a:p>
        </p:txBody>
      </p:sp>
      <p:sp>
        <p:nvSpPr>
          <p:cNvPr id="10" name="Rectangle 9"/>
          <p:cNvSpPr/>
          <p:nvPr/>
        </p:nvSpPr>
        <p:spPr>
          <a:xfrm>
            <a:off x="7675190" y="1750049"/>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t</a:t>
            </a:r>
            <a:endParaRPr lang="en-US" sz="8000" dirty="0">
              <a:solidFill>
                <a:schemeClr val="tx1"/>
              </a:solidFill>
              <a:latin typeface="Century Gothic"/>
              <a:cs typeface="Century Gothic"/>
            </a:endParaRPr>
          </a:p>
        </p:txBody>
      </p:sp>
      <p:sp>
        <p:nvSpPr>
          <p:cNvPr id="11" name="Rounded Rectangle 10"/>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/b/ b, /l/ l</a:t>
            </a:r>
            <a:endParaRPr lang="en-US" sz="2400" dirty="0">
              <a:latin typeface="Century Gothic"/>
              <a:cs typeface="Century Gothic"/>
            </a:endParaRPr>
          </a:p>
        </p:txBody>
      </p:sp>
    </p:spTree>
    <p:extLst>
      <p:ext uri="{BB962C8B-B14F-4D97-AF65-F5344CB8AC3E}">
        <p14:creationId xmlns:p14="http://schemas.microsoft.com/office/powerpoint/2010/main" val="2236890711"/>
      </p:ext>
    </p:extLst>
  </p:cSld>
  <p:clrMapOvr>
    <a:masterClrMapping/>
  </p:clrMapOvr>
  <p:timing>
    <p:tnLst>
      <p:par>
        <p:cTn xmlns:p14="http://schemas.microsoft.com/office/powerpoint/2010/mai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Word</a:t>
            </a:r>
          </a:p>
        </p:txBody>
      </p:sp>
      <p:sp>
        <p:nvSpPr>
          <p:cNvPr id="4" name="Rectangle 3"/>
          <p:cNvSpPr/>
          <p:nvPr/>
        </p:nvSpPr>
        <p:spPr>
          <a:xfrm>
            <a:off x="1985122"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b</a:t>
            </a:r>
            <a:endParaRPr lang="en-US" sz="8000" dirty="0">
              <a:solidFill>
                <a:schemeClr val="tx1"/>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a</a:t>
            </a:r>
            <a:endParaRPr lang="en-US" sz="8000" dirty="0">
              <a:solidFill>
                <a:srgbClr val="FF0000"/>
              </a:solidFill>
              <a:latin typeface="Century Gothic"/>
              <a:cs typeface="Century Gothic"/>
            </a:endParaRPr>
          </a:p>
        </p:txBody>
      </p:sp>
      <p:sp>
        <p:nvSpPr>
          <p:cNvPr id="10" name="Rectangle 9"/>
          <p:cNvSpPr/>
          <p:nvPr/>
        </p:nvSpPr>
        <p:spPr>
          <a:xfrm>
            <a:off x="7454321" y="1750050"/>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t</a:t>
            </a:r>
            <a:endParaRPr lang="en-US" sz="8000" dirty="0">
              <a:solidFill>
                <a:srgbClr val="000000"/>
              </a:solidFill>
              <a:latin typeface="Century Gothic"/>
              <a:cs typeface="Century Gothic"/>
            </a:endParaRPr>
          </a:p>
        </p:txBody>
      </p:sp>
      <p:sp>
        <p:nvSpPr>
          <p:cNvPr id="11" name="Rounded Rectangle 10"/>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/b/ b, /l/ l</a:t>
            </a:r>
            <a:endParaRPr lang="en-US" sz="2400" dirty="0">
              <a:latin typeface="Century Gothic"/>
              <a:cs typeface="Century Gothic"/>
            </a:endParaRPr>
          </a:p>
        </p:txBody>
      </p:sp>
    </p:spTree>
    <p:extLst>
      <p:ext uri="{BB962C8B-B14F-4D97-AF65-F5344CB8AC3E}">
        <p14:creationId xmlns:p14="http://schemas.microsoft.com/office/powerpoint/2010/main" val="4150358271"/>
      </p:ext>
    </p:extLst>
  </p:cSld>
  <p:clrMapOvr>
    <a:masterClrMapping/>
  </p:clrMapOvr>
  <p:timing>
    <p:tnLst>
      <p:par>
        <p:cTn xmlns:p14="http://schemas.microsoft.com/office/powerpoint/2010/mai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/b/ b, /l/ l</a:t>
            </a:r>
            <a:endParaRPr lang="en-US" sz="2400" dirty="0">
              <a:latin typeface="Century Gothic"/>
              <a:cs typeface="Century Gothic"/>
            </a:endParaRPr>
          </a:p>
        </p:txBody>
      </p:sp>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l</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79610213"/>
      </p:ext>
    </p:extLst>
  </p:cSld>
  <p:clrMapOvr>
    <a:masterClrMapping/>
  </p:clrMapOvr>
  <p:timing>
    <p:tnLst>
      <p:par>
        <p:cTn xmlns:p14="http://schemas.microsoft.com/office/powerpoint/2010/mai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l</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smtClean="0">
                <a:solidFill>
                  <a:srgbClr val="FF0000"/>
                </a:solidFill>
                <a:latin typeface="Century Gothic"/>
                <a:cs typeface="Century Gothic"/>
              </a:rPr>
              <a:t>i</a:t>
            </a:r>
            <a:endParaRPr lang="en-US" sz="8000" dirty="0">
              <a:solidFill>
                <a:srgbClr val="FF0000"/>
              </a:solidFill>
              <a:latin typeface="Century Gothic"/>
              <a:cs typeface="Century Gothic"/>
            </a:endParaRPr>
          </a:p>
        </p:txBody>
      </p:sp>
      <p:sp>
        <p:nvSpPr>
          <p:cNvPr id="10" name="Rounded Rectangle 9"/>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/b/ b, /l/ l</a:t>
            </a:r>
            <a:endParaRPr lang="en-US" sz="2400" dirty="0">
              <a:latin typeface="Century Gothic"/>
              <a:cs typeface="Century Gothic"/>
            </a:endParaRPr>
          </a:p>
        </p:txBody>
      </p:sp>
    </p:spTree>
    <p:extLst>
      <p:ext uri="{BB962C8B-B14F-4D97-AF65-F5344CB8AC3E}">
        <p14:creationId xmlns:p14="http://schemas.microsoft.com/office/powerpoint/2010/main" val="19898913"/>
      </p:ext>
    </p:extLst>
  </p:cSld>
  <p:clrMapOvr>
    <a:masterClrMapping/>
  </p:clrMapOvr>
  <p:timing>
    <p:tnLst>
      <p:par>
        <p:cTn xmlns:p14="http://schemas.microsoft.com/office/powerpoint/2010/mai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l</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smtClean="0">
                <a:solidFill>
                  <a:srgbClr val="FF0000"/>
                </a:solidFill>
                <a:latin typeface="Century Gothic"/>
                <a:cs typeface="Century Gothic"/>
              </a:rPr>
              <a:t>i</a:t>
            </a:r>
            <a:endParaRPr lang="en-US" sz="8000" dirty="0">
              <a:solidFill>
                <a:srgbClr val="FF0000"/>
              </a:solidFill>
              <a:latin typeface="Century Gothic"/>
              <a:cs typeface="Century Gothic"/>
            </a:endParaRPr>
          </a:p>
        </p:txBody>
      </p:sp>
      <p:sp>
        <p:nvSpPr>
          <p:cNvPr id="10" name="Rectangle 9"/>
          <p:cNvSpPr/>
          <p:nvPr/>
        </p:nvSpPr>
        <p:spPr>
          <a:xfrm>
            <a:off x="7675190" y="1750049"/>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p</a:t>
            </a:r>
            <a:endParaRPr lang="en-US" sz="8000" dirty="0">
              <a:solidFill>
                <a:schemeClr val="tx1"/>
              </a:solidFill>
              <a:latin typeface="Century Gothic"/>
              <a:cs typeface="Century Gothic"/>
            </a:endParaRPr>
          </a:p>
        </p:txBody>
      </p:sp>
      <p:sp>
        <p:nvSpPr>
          <p:cNvPr id="11" name="Rounded Rectangle 10"/>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/b/ b, /l/ l</a:t>
            </a:r>
            <a:endParaRPr lang="en-US" sz="2400" dirty="0">
              <a:latin typeface="Century Gothic"/>
              <a:cs typeface="Century Gothic"/>
            </a:endParaRPr>
          </a:p>
        </p:txBody>
      </p:sp>
    </p:spTree>
    <p:extLst>
      <p:ext uri="{BB962C8B-B14F-4D97-AF65-F5344CB8AC3E}">
        <p14:creationId xmlns:p14="http://schemas.microsoft.com/office/powerpoint/2010/main" val="2236890711"/>
      </p:ext>
    </p:extLst>
  </p:cSld>
  <p:clrMapOvr>
    <a:masterClrMapping/>
  </p:clrMapOvr>
  <p:timing>
    <p:tnLst>
      <p:par>
        <p:cTn xmlns:p14="http://schemas.microsoft.com/office/powerpoint/2010/mai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Word</a:t>
            </a:r>
          </a:p>
        </p:txBody>
      </p:sp>
      <p:sp>
        <p:nvSpPr>
          <p:cNvPr id="4" name="Rectangle 3"/>
          <p:cNvSpPr/>
          <p:nvPr/>
        </p:nvSpPr>
        <p:spPr>
          <a:xfrm>
            <a:off x="1985122"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l</a:t>
            </a:r>
            <a:endParaRPr lang="en-US" sz="8000" dirty="0">
              <a:solidFill>
                <a:schemeClr val="tx1"/>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smtClean="0">
                <a:solidFill>
                  <a:srgbClr val="FF0000"/>
                </a:solidFill>
                <a:latin typeface="Century Gothic"/>
                <a:cs typeface="Century Gothic"/>
              </a:rPr>
              <a:t>i</a:t>
            </a:r>
            <a:endParaRPr lang="en-US" sz="8000" dirty="0">
              <a:solidFill>
                <a:srgbClr val="FF0000"/>
              </a:solidFill>
              <a:latin typeface="Century Gothic"/>
              <a:cs typeface="Century Gothic"/>
            </a:endParaRPr>
          </a:p>
        </p:txBody>
      </p:sp>
      <p:sp>
        <p:nvSpPr>
          <p:cNvPr id="10" name="Rectangle 9"/>
          <p:cNvSpPr/>
          <p:nvPr/>
        </p:nvSpPr>
        <p:spPr>
          <a:xfrm>
            <a:off x="7454321" y="1750050"/>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p</a:t>
            </a:r>
            <a:endParaRPr lang="en-US" sz="8000" dirty="0">
              <a:solidFill>
                <a:srgbClr val="000000"/>
              </a:solidFill>
              <a:latin typeface="Century Gothic"/>
              <a:cs typeface="Century Gothic"/>
            </a:endParaRPr>
          </a:p>
        </p:txBody>
      </p:sp>
      <p:sp>
        <p:nvSpPr>
          <p:cNvPr id="11" name="Rounded Rectangle 10"/>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/b/ b, /l/ l</a:t>
            </a:r>
            <a:endParaRPr lang="en-US" sz="2400" dirty="0">
              <a:latin typeface="Century Gothic"/>
              <a:cs typeface="Century Gothic"/>
            </a:endParaRPr>
          </a:p>
        </p:txBody>
      </p:sp>
    </p:spTree>
    <p:extLst>
      <p:ext uri="{BB962C8B-B14F-4D97-AF65-F5344CB8AC3E}">
        <p14:creationId xmlns:p14="http://schemas.microsoft.com/office/powerpoint/2010/main" val="4150358271"/>
      </p:ext>
    </p:extLst>
  </p:cSld>
  <p:clrMapOvr>
    <a:masterClrMapping/>
  </p:clrMapOvr>
  <p:timing>
    <p:tnLst>
      <p:par>
        <p:cTn xmlns:p14="http://schemas.microsoft.com/office/powerpoint/2010/mai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/b/ b, /l/ l</a:t>
            </a:r>
            <a:endParaRPr lang="en-US" sz="2400" dirty="0">
              <a:latin typeface="Century Gothic"/>
              <a:cs typeface="Century Gothic"/>
            </a:endParaRPr>
          </a:p>
        </p:txBody>
      </p:sp>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b</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7961021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5478423"/>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a:latin typeface="Century Gothic" panose="020B0502020202020204" pitchFamily="34" charset="0"/>
              </a:rPr>
              <a:t> </a:t>
            </a:r>
            <a:r>
              <a:rPr lang="en-US" sz="7000" dirty="0" smtClean="0">
                <a:latin typeface="Century Gothic" panose="020B0502020202020204" pitchFamily="34" charset="0"/>
              </a:rPr>
              <a:t>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892321593"/>
      </p:ext>
    </p:extLst>
  </p:cSld>
  <p:clrMapOvr>
    <a:masterClrMapping/>
  </p:clrMapOvr>
  <p:timing>
    <p:tnLst>
      <p:par>
        <p:cTn xmlns:p14="http://schemas.microsoft.com/office/powerpoint/2010/mai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b</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smtClean="0">
                <a:solidFill>
                  <a:srgbClr val="FF0000"/>
                </a:solidFill>
                <a:latin typeface="Century Gothic"/>
                <a:cs typeface="Century Gothic"/>
              </a:rPr>
              <a:t>i</a:t>
            </a:r>
            <a:endParaRPr lang="en-US" sz="8000" dirty="0">
              <a:solidFill>
                <a:srgbClr val="FF0000"/>
              </a:solidFill>
              <a:latin typeface="Century Gothic"/>
              <a:cs typeface="Century Gothic"/>
            </a:endParaRPr>
          </a:p>
        </p:txBody>
      </p:sp>
      <p:sp>
        <p:nvSpPr>
          <p:cNvPr id="10" name="Rounded Rectangle 9"/>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/b/ b, /l/ l</a:t>
            </a:r>
            <a:endParaRPr lang="en-US" sz="2400" dirty="0">
              <a:latin typeface="Century Gothic"/>
              <a:cs typeface="Century Gothic"/>
            </a:endParaRPr>
          </a:p>
        </p:txBody>
      </p:sp>
    </p:spTree>
    <p:extLst>
      <p:ext uri="{BB962C8B-B14F-4D97-AF65-F5344CB8AC3E}">
        <p14:creationId xmlns:p14="http://schemas.microsoft.com/office/powerpoint/2010/main" val="19898913"/>
      </p:ext>
    </p:extLst>
  </p:cSld>
  <p:clrMapOvr>
    <a:masterClrMapping/>
  </p:clrMapOvr>
  <p:timing>
    <p:tnLst>
      <p:par>
        <p:cTn xmlns:p14="http://schemas.microsoft.com/office/powerpoint/2010/mai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b</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smtClean="0">
                <a:solidFill>
                  <a:srgbClr val="FF0000"/>
                </a:solidFill>
                <a:latin typeface="Century Gothic"/>
                <a:cs typeface="Century Gothic"/>
              </a:rPr>
              <a:t>i</a:t>
            </a:r>
            <a:endParaRPr lang="en-US" sz="8000" dirty="0">
              <a:solidFill>
                <a:srgbClr val="FF0000"/>
              </a:solidFill>
              <a:latin typeface="Century Gothic"/>
              <a:cs typeface="Century Gothic"/>
            </a:endParaRPr>
          </a:p>
        </p:txBody>
      </p:sp>
      <p:sp>
        <p:nvSpPr>
          <p:cNvPr id="10" name="Rectangle 9"/>
          <p:cNvSpPr/>
          <p:nvPr/>
        </p:nvSpPr>
        <p:spPr>
          <a:xfrm>
            <a:off x="7675190" y="1750049"/>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smtClean="0">
                <a:solidFill>
                  <a:schemeClr val="tx1"/>
                </a:solidFill>
                <a:latin typeface="Century Gothic"/>
                <a:cs typeface="Century Gothic"/>
              </a:rPr>
              <a:t>ll</a:t>
            </a:r>
            <a:endParaRPr lang="en-US" sz="8000" dirty="0">
              <a:solidFill>
                <a:schemeClr val="tx1"/>
              </a:solidFill>
              <a:latin typeface="Century Gothic"/>
              <a:cs typeface="Century Gothic"/>
            </a:endParaRPr>
          </a:p>
        </p:txBody>
      </p:sp>
      <p:sp>
        <p:nvSpPr>
          <p:cNvPr id="11" name="Rounded Rectangle 10"/>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/b/ b, /l/ l</a:t>
            </a:r>
            <a:endParaRPr lang="en-US" sz="2400" dirty="0">
              <a:latin typeface="Century Gothic"/>
              <a:cs typeface="Century Gothic"/>
            </a:endParaRPr>
          </a:p>
        </p:txBody>
      </p:sp>
    </p:spTree>
    <p:extLst>
      <p:ext uri="{BB962C8B-B14F-4D97-AF65-F5344CB8AC3E}">
        <p14:creationId xmlns:p14="http://schemas.microsoft.com/office/powerpoint/2010/main" val="2236890711"/>
      </p:ext>
    </p:extLst>
  </p:cSld>
  <p:clrMapOvr>
    <a:masterClrMapping/>
  </p:clrMapOvr>
  <p:timing>
    <p:tnLst>
      <p:par>
        <p:cTn xmlns:p14="http://schemas.microsoft.com/office/powerpoint/2010/mai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Word</a:t>
            </a:r>
          </a:p>
        </p:txBody>
      </p:sp>
      <p:sp>
        <p:nvSpPr>
          <p:cNvPr id="4" name="Rectangle 3"/>
          <p:cNvSpPr/>
          <p:nvPr/>
        </p:nvSpPr>
        <p:spPr>
          <a:xfrm>
            <a:off x="1985122"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b</a:t>
            </a:r>
            <a:endParaRPr lang="en-US" sz="8000" dirty="0">
              <a:solidFill>
                <a:schemeClr val="tx1"/>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smtClean="0">
                <a:solidFill>
                  <a:srgbClr val="FF0000"/>
                </a:solidFill>
                <a:latin typeface="Century Gothic"/>
                <a:cs typeface="Century Gothic"/>
              </a:rPr>
              <a:t>i</a:t>
            </a:r>
            <a:endParaRPr lang="en-US" sz="8000" dirty="0">
              <a:solidFill>
                <a:srgbClr val="FF0000"/>
              </a:solidFill>
              <a:latin typeface="Century Gothic"/>
              <a:cs typeface="Century Gothic"/>
            </a:endParaRPr>
          </a:p>
        </p:txBody>
      </p:sp>
      <p:sp>
        <p:nvSpPr>
          <p:cNvPr id="10" name="Rectangle 9"/>
          <p:cNvSpPr/>
          <p:nvPr/>
        </p:nvSpPr>
        <p:spPr>
          <a:xfrm>
            <a:off x="7454321" y="1750050"/>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smtClean="0">
                <a:solidFill>
                  <a:srgbClr val="000000"/>
                </a:solidFill>
                <a:latin typeface="Century Gothic"/>
                <a:cs typeface="Century Gothic"/>
              </a:rPr>
              <a:t>ll</a:t>
            </a:r>
            <a:endParaRPr lang="en-US" sz="8000" dirty="0">
              <a:solidFill>
                <a:srgbClr val="000000"/>
              </a:solidFill>
              <a:latin typeface="Century Gothic"/>
              <a:cs typeface="Century Gothic"/>
            </a:endParaRPr>
          </a:p>
        </p:txBody>
      </p:sp>
      <p:sp>
        <p:nvSpPr>
          <p:cNvPr id="11" name="Rounded Rectangle 10"/>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/b/ b, /l/ l</a:t>
            </a:r>
            <a:endParaRPr lang="en-US" sz="2400" dirty="0">
              <a:latin typeface="Century Gothic"/>
              <a:cs typeface="Century Gothic"/>
            </a:endParaRPr>
          </a:p>
        </p:txBody>
      </p:sp>
    </p:spTree>
    <p:extLst>
      <p:ext uri="{BB962C8B-B14F-4D97-AF65-F5344CB8AC3E}">
        <p14:creationId xmlns:p14="http://schemas.microsoft.com/office/powerpoint/2010/main" val="4150358271"/>
      </p:ext>
    </p:extLst>
  </p:cSld>
  <p:clrMapOvr>
    <a:masterClrMapping/>
  </p:clrMapOvr>
  <p:timing>
    <p:tnLst>
      <p:par>
        <p:cTn xmlns:p14="http://schemas.microsoft.com/office/powerpoint/2010/mai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5478423"/>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b</a:t>
            </a: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727750873"/>
      </p:ext>
    </p:extLst>
  </p:cSld>
  <p:clrMapOvr>
    <a:masterClrMapping/>
  </p:clrMapOvr>
  <p:timing>
    <p:tnLst>
      <p:par>
        <p:cTn xmlns:p14="http://schemas.microsoft.com/office/powerpoint/2010/mai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err="1" smtClean="0">
                <a:latin typeface="Century Gothic" panose="020B0502020202020204" pitchFamily="34" charset="0"/>
              </a:rPr>
              <a:t>b</a:t>
            </a:r>
            <a:r>
              <a:rPr lang="en-US" sz="7000" dirty="0" err="1"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4224096735"/>
      </p:ext>
    </p:extLst>
  </p:cSld>
  <p:clrMapOvr>
    <a:masterClrMapping/>
  </p:clrMapOvr>
  <p:timing>
    <p:tnLst>
      <p:par>
        <p:cTn xmlns:p14="http://schemas.microsoft.com/office/powerpoint/2010/mai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b</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709984795"/>
      </p:ext>
    </p:extLst>
  </p:cSld>
  <p:clrMapOvr>
    <a:masterClrMapping/>
  </p:clrMapOvr>
  <p:timing>
    <p:tnLst>
      <p:par>
        <p:cTn xmlns:p14="http://schemas.microsoft.com/office/powerpoint/2010/mai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b</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s</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450531699"/>
      </p:ext>
    </p:extLst>
  </p:cSld>
  <p:clrMapOvr>
    <a:masterClrMapping/>
  </p:clrMapOvr>
  <p:timing>
    <p:tnLst>
      <p:par>
        <p:cTn xmlns:p14="http://schemas.microsoft.com/office/powerpoint/2010/mai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b</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a:t>
            </a:r>
            <a:r>
              <a:rPr lang="en-US" sz="7000" dirty="0" err="1" smtClean="0">
                <a:latin typeface="Century Gothic" panose="020B0502020202020204" pitchFamily="34" charset="0"/>
              </a:rPr>
              <a:t>s</a:t>
            </a:r>
            <a:r>
              <a:rPr lang="en-US" sz="7000" dirty="0" err="1"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529141558"/>
      </p:ext>
    </p:extLst>
  </p:cSld>
  <p:clrMapOvr>
    <a:masterClrMapping/>
  </p:clrMapOvr>
  <p:timing>
    <p:tnLst>
      <p:par>
        <p:cTn xmlns:p14="http://schemas.microsoft.com/office/powerpoint/2010/mai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b</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397989058"/>
      </p:ext>
    </p:extLst>
  </p:cSld>
  <p:clrMapOvr>
    <a:masterClrMapping/>
  </p:clrMapOvr>
  <p:timing>
    <p:tnLst>
      <p:par>
        <p:cTn xmlns:p14="http://schemas.microsoft.com/office/powerpoint/2010/mai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b</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b</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62987345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a:latin typeface="Century Gothic" panose="020B0502020202020204" pitchFamily="34" charset="0"/>
              </a:rPr>
              <a:t> </a:t>
            </a:r>
            <a:r>
              <a:rPr lang="en-US" sz="7000" dirty="0" smtClean="0">
                <a:latin typeface="Century Gothic" panose="020B0502020202020204" pitchFamily="34" charset="0"/>
              </a:rPr>
              <a:t>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544554649"/>
      </p:ext>
    </p:extLst>
  </p:cSld>
  <p:clrMapOvr>
    <a:masterClrMapping/>
  </p:clrMapOvr>
  <p:timing>
    <p:tnLst>
      <p:par>
        <p:cTn xmlns:p14="http://schemas.microsoft.com/office/powerpoint/2010/mai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b</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b</a:t>
            </a:r>
            <a:r>
              <a:rPr lang="en-US" sz="7000" dirty="0" smtClean="0">
                <a:solidFill>
                  <a:srgbClr val="FF0000"/>
                </a:solidFill>
                <a:latin typeface="Century Gothic" panose="020B0502020202020204" pitchFamily="34" charset="0"/>
              </a:rPr>
              <a:t>i</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637233515"/>
      </p:ext>
    </p:extLst>
  </p:cSld>
  <p:clrMapOvr>
    <a:masterClrMapping/>
  </p:clrMapOvr>
  <p:timing>
    <p:tnLst>
      <p:par>
        <p:cTn xmlns:p14="http://schemas.microsoft.com/office/powerpoint/2010/mai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b</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b</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683667583"/>
      </p:ext>
    </p:extLst>
  </p:cSld>
  <p:clrMapOvr>
    <a:masterClrMapping/>
  </p:clrMapOvr>
  <p:timing>
    <p:tnLst>
      <p:par>
        <p:cTn xmlns:p14="http://schemas.microsoft.com/office/powerpoint/2010/mai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b</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b</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      h</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390348882"/>
      </p:ext>
    </p:extLst>
  </p:cSld>
  <p:clrMapOvr>
    <a:masterClrMapping/>
  </p:clrMapOvr>
  <p:timing>
    <p:tnLst>
      <p:par>
        <p:cTn xmlns:p14="http://schemas.microsoft.com/office/powerpoint/2010/mai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7632859"/>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b</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b</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i</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851854571"/>
      </p:ext>
    </p:extLst>
  </p:cSld>
  <p:clrMapOvr>
    <a:masterClrMapping/>
  </p:clrMapOvr>
  <p:timing>
    <p:tnLst>
      <p:par>
        <p:cTn xmlns:p14="http://schemas.microsoft.com/office/powerpoint/2010/mai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7632859"/>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b</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b</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308417518"/>
      </p:ext>
    </p:extLst>
  </p:cSld>
  <p:clrMapOvr>
    <a:masterClrMapping/>
  </p:clrMapOvr>
  <p:timing>
    <p:tnLst>
      <p:par>
        <p:cTn xmlns:p14="http://schemas.microsoft.com/office/powerpoint/2010/mai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b</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b</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l</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425752841"/>
      </p:ext>
    </p:extLst>
  </p:cSld>
  <p:clrMapOvr>
    <a:masterClrMapping/>
  </p:clrMapOvr>
  <p:timing>
    <p:tnLst>
      <p:par>
        <p:cTn xmlns:p14="http://schemas.microsoft.com/office/powerpoint/2010/mai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b</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b</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l</a:t>
            </a:r>
            <a:r>
              <a:rPr lang="en-US" sz="7000" dirty="0" smtClean="0">
                <a:solidFill>
                  <a:srgbClr val="FF0000"/>
                </a:solidFill>
                <a:latin typeface="Century Gothic" panose="020B0502020202020204" pitchFamily="34" charset="0"/>
              </a:rPr>
              <a:t>i</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620289027"/>
      </p:ext>
    </p:extLst>
  </p:cSld>
  <p:clrMapOvr>
    <a:masterClrMapping/>
  </p:clrMapOvr>
  <p:timing>
    <p:tnLst>
      <p:par>
        <p:cTn xmlns:p14="http://schemas.microsoft.com/office/powerpoint/2010/mai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b</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b</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l</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893927349"/>
      </p:ext>
    </p:extLst>
  </p:cSld>
  <p:clrMapOvr>
    <a:masterClrMapping/>
  </p:clrMapOvr>
  <p:timing>
    <p:tnLst>
      <p:par>
        <p:cTn xmlns:p14="http://schemas.microsoft.com/office/powerpoint/2010/mai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b</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b</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l</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       l</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771616047"/>
      </p:ext>
    </p:extLst>
  </p:cSld>
  <p:clrMapOvr>
    <a:masterClrMapping/>
  </p:clrMapOvr>
  <p:timing>
    <p:tnLst>
      <p:par>
        <p:cTn xmlns:p14="http://schemas.microsoft.com/office/powerpoint/2010/mai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b</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b</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l</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       l</a:t>
            </a:r>
            <a:r>
              <a:rPr lang="en-US" sz="7000" dirty="0" smtClean="0">
                <a:solidFill>
                  <a:srgbClr val="FF0000"/>
                </a:solidFill>
                <a:latin typeface="Century Gothic" panose="020B0502020202020204" pitchFamily="34" charset="0"/>
              </a:rPr>
              <a:t>i</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421707610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7632859"/>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a:latin typeface="Century Gothic" panose="020B0502020202020204" pitchFamily="34" charset="0"/>
              </a:rPr>
              <a:t> </a:t>
            </a:r>
            <a:r>
              <a:rPr lang="en-US" sz="7000" dirty="0" smtClean="0">
                <a:latin typeface="Century Gothic" panose="020B0502020202020204" pitchFamily="34" charset="0"/>
              </a:rPr>
              <a:t>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838418134"/>
      </p:ext>
    </p:extLst>
  </p:cSld>
  <p:clrMapOvr>
    <a:masterClrMapping/>
  </p:clrMapOvr>
  <p:timing>
    <p:tnLst>
      <p:par>
        <p:cTn xmlns:p14="http://schemas.microsoft.com/office/powerpoint/2010/mai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b</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b</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l</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       l</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947737093"/>
      </p:ext>
    </p:extLst>
  </p:cSld>
  <p:clrMapOvr>
    <a:masterClrMapping/>
  </p:clrMapOvr>
  <p:timing>
    <p:tnLst>
      <p:par>
        <p:cTn xmlns:p14="http://schemas.microsoft.com/office/powerpoint/2010/mai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b</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b</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l</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       l</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r</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146343665"/>
      </p:ext>
    </p:extLst>
  </p:cSld>
  <p:clrMapOvr>
    <a:masterClrMapping/>
  </p:clrMapOvr>
  <p:timing>
    <p:tnLst>
      <p:par>
        <p:cTn xmlns:p14="http://schemas.microsoft.com/office/powerpoint/2010/mai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b</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b</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l</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       l</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a:t>
            </a:r>
            <a:r>
              <a:rPr lang="en-US" sz="7000" dirty="0" err="1" smtClean="0">
                <a:latin typeface="Century Gothic" panose="020B0502020202020204" pitchFamily="34" charset="0"/>
              </a:rPr>
              <a:t>r</a:t>
            </a:r>
            <a:r>
              <a:rPr lang="en-US" sz="7000" dirty="0" err="1" smtClean="0">
                <a:solidFill>
                  <a:srgbClr val="FF0000"/>
                </a:solidFill>
                <a:latin typeface="Century Gothic" panose="020B0502020202020204" pitchFamily="34" charset="0"/>
              </a:rPr>
              <a:t>i</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136176066"/>
      </p:ext>
    </p:extLst>
  </p:cSld>
  <p:clrMapOvr>
    <a:masterClrMapping/>
  </p:clrMapOvr>
  <p:timing>
    <p:tnLst>
      <p:par>
        <p:cTn xmlns:p14="http://schemas.microsoft.com/office/powerpoint/2010/mai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b</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b</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l</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       l</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r</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443583324"/>
      </p:ext>
    </p:extLst>
  </p:cSld>
  <p:clrMapOvr>
    <a:masterClrMapping/>
  </p:clrMapOvr>
  <p:timing>
    <p:tnLst>
      <p:par>
        <p:cTn xmlns:p14="http://schemas.microsoft.com/office/powerpoint/2010/mai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b</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b</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l</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       l</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r</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r </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995330807"/>
      </p:ext>
    </p:extLst>
  </p:cSld>
  <p:clrMapOvr>
    <a:masterClrMapping/>
  </p:clrMapOvr>
  <p:timing>
    <p:tnLst>
      <p:par>
        <p:cTn xmlns:p14="http://schemas.microsoft.com/office/powerpoint/2010/mai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b</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b</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l</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       l</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r</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a:t>
            </a:r>
            <a:r>
              <a:rPr lang="en-US" sz="7000" dirty="0" err="1" smtClean="0">
                <a:latin typeface="Century Gothic" panose="020B0502020202020204" pitchFamily="34" charset="0"/>
              </a:rPr>
              <a:t>r</a:t>
            </a:r>
            <a:r>
              <a:rPr lang="en-US" sz="7000" dirty="0" err="1" smtClean="0">
                <a:solidFill>
                  <a:srgbClr val="FF0000"/>
                </a:solidFill>
                <a:latin typeface="Century Gothic" panose="020B0502020202020204" pitchFamily="34" charset="0"/>
              </a:rPr>
              <a:t>i</a:t>
            </a:r>
            <a:r>
              <a:rPr lang="en-US" sz="7000" dirty="0" smtClean="0">
                <a:latin typeface="Century Gothic" panose="020B0502020202020204" pitchFamily="34" charset="0"/>
              </a:rPr>
              <a:t> </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703890221"/>
      </p:ext>
    </p:extLst>
  </p:cSld>
  <p:clrMapOvr>
    <a:masterClrMapping/>
  </p:clrMapOvr>
  <p:timing>
    <p:tnLst>
      <p:par>
        <p:cTn xmlns:p14="http://schemas.microsoft.com/office/powerpoint/2010/mai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b</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b</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l</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       l</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r</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d      r</a:t>
            </a:r>
            <a:r>
              <a:rPr lang="en-US" sz="7000" dirty="0" smtClean="0">
                <a:solidFill>
                  <a:srgbClr val="FF0000"/>
                </a:solidFill>
                <a:latin typeface="Century Gothic" panose="020B0502020202020204" pitchFamily="34" charset="0"/>
              </a:rPr>
              <a:t>i</a:t>
            </a:r>
            <a:r>
              <a:rPr lang="en-US" sz="7000" dirty="0" smtClean="0">
                <a:latin typeface="Century Gothic" panose="020B0502020202020204" pitchFamily="34" charset="0"/>
              </a:rPr>
              <a:t>p </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471654125"/>
      </p:ext>
    </p:extLst>
  </p:cSld>
  <p:clrMapOvr>
    <a:masterClrMapping/>
  </p:clrMapOvr>
  <p:timing>
    <p:tnLst>
      <p:par>
        <p:cTn xmlns:p14="http://schemas.microsoft.com/office/powerpoint/2010/mai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h</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4142413962"/>
      </p:ext>
    </p:extLst>
  </p:cSld>
  <p:clrMapOvr>
    <a:masterClrMapping/>
  </p:clrMapOvr>
  <p:timing>
    <p:tnLst>
      <p:par>
        <p:cTn xmlns:p14="http://schemas.microsoft.com/office/powerpoint/2010/mai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h</a:t>
            </a:r>
            <a:r>
              <a:rPr lang="en-US" sz="7000" dirty="0"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0288272"/>
      </p:ext>
    </p:extLst>
  </p:cSld>
  <p:clrMapOvr>
    <a:masterClrMapping/>
  </p:clrMapOvr>
  <p:timing>
    <p:tnLst>
      <p:par>
        <p:cTn xmlns:p14="http://schemas.microsoft.com/office/powerpoint/2010/mai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34804620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a:latin typeface="Century Gothic" panose="020B0502020202020204" pitchFamily="34" charset="0"/>
              </a:rPr>
              <a:t> </a:t>
            </a:r>
            <a:r>
              <a:rPr lang="en-US" sz="7000" dirty="0" smtClean="0">
                <a:latin typeface="Century Gothic" panose="020B0502020202020204" pitchFamily="34" charset="0"/>
              </a:rPr>
              <a:t>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721091841"/>
      </p:ext>
    </p:extLst>
  </p:cSld>
  <p:clrMapOvr>
    <a:masterClrMapping/>
  </p:clrMapOvr>
  <p:timing>
    <p:tnLst>
      <p:par>
        <p:cTn xmlns:p14="http://schemas.microsoft.com/office/powerpoint/2010/mai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281782392"/>
      </p:ext>
    </p:extLst>
  </p:cSld>
  <p:clrMapOvr>
    <a:masterClrMapping/>
  </p:clrMapOvr>
  <p:timing>
    <p:tnLst>
      <p:par>
        <p:cTn xmlns:p14="http://schemas.microsoft.com/office/powerpoint/2010/mai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667238456"/>
      </p:ext>
    </p:extLst>
  </p:cSld>
  <p:clrMapOvr>
    <a:masterClrMapping/>
  </p:clrMapOvr>
  <p:timing>
    <p:tnLst>
      <p:par>
        <p:cTn xmlns:p14="http://schemas.microsoft.com/office/powerpoint/2010/mai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479396676"/>
      </p:ext>
    </p:extLst>
  </p:cSld>
  <p:clrMapOvr>
    <a:masterClrMapping/>
  </p:clrMapOvr>
  <p:timing>
    <p:tnLst>
      <p:par>
        <p:cTn xmlns:p14="http://schemas.microsoft.com/office/powerpoint/2010/mai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h</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721586758"/>
      </p:ext>
    </p:extLst>
  </p:cSld>
  <p:clrMapOvr>
    <a:masterClrMapping/>
  </p:clrMapOvr>
  <p:timing>
    <p:tnLst>
      <p:par>
        <p:cTn xmlns:p14="http://schemas.microsoft.com/office/powerpoint/2010/mai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o</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829630764"/>
      </p:ext>
    </p:extLst>
  </p:cSld>
  <p:clrMapOvr>
    <a:masterClrMapping/>
  </p:clrMapOvr>
  <p:timing>
    <p:tnLst>
      <p:par>
        <p:cTn xmlns:p14="http://schemas.microsoft.com/office/powerpoint/2010/mai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142169003"/>
      </p:ext>
    </p:extLst>
  </p:cSld>
  <p:clrMapOvr>
    <a:masterClrMapping/>
  </p:clrMapOvr>
  <p:timing>
    <p:tnLst>
      <p:par>
        <p:cTn xmlns:p14="http://schemas.microsoft.com/office/powerpoint/2010/mai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l</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110033927"/>
      </p:ext>
    </p:extLst>
  </p:cSld>
  <p:clrMapOvr>
    <a:masterClrMapping/>
  </p:clrMapOvr>
  <p:timing>
    <p:tnLst>
      <p:par>
        <p:cTn xmlns:p14="http://schemas.microsoft.com/office/powerpoint/2010/mai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l</a:t>
            </a:r>
            <a:r>
              <a:rPr lang="en-US" sz="7000" dirty="0" smtClean="0">
                <a:solidFill>
                  <a:srgbClr val="FF0000"/>
                </a:solidFill>
                <a:latin typeface="Century Gothic" panose="020B0502020202020204" pitchFamily="34" charset="0"/>
              </a:rPr>
              <a:t>o</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141474264"/>
      </p:ext>
    </p:extLst>
  </p:cSld>
  <p:clrMapOvr>
    <a:masterClrMapping/>
  </p:clrMapOvr>
  <p:timing>
    <p:tnLst>
      <p:par>
        <p:cTn xmlns:p14="http://schemas.microsoft.com/office/powerpoint/2010/mai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l</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215720753"/>
      </p:ext>
    </p:extLst>
  </p:cSld>
  <p:clrMapOvr>
    <a:masterClrMapping/>
  </p:clrMapOvr>
  <p:timing>
    <p:tnLst>
      <p:par>
        <p:cTn xmlns:p14="http://schemas.microsoft.com/office/powerpoint/2010/mai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l</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b</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36359327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a:latin typeface="Century Gothic" panose="020B0502020202020204" pitchFamily="34" charset="0"/>
              </a:rPr>
              <a:t> </a:t>
            </a:r>
            <a:r>
              <a:rPr lang="en-US" sz="7000" dirty="0" smtClean="0">
                <a:latin typeface="Century Gothic" panose="020B0502020202020204" pitchFamily="34" charset="0"/>
              </a:rPr>
              <a:t>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4130061150"/>
      </p:ext>
    </p:extLst>
  </p:cSld>
  <p:clrMapOvr>
    <a:masterClrMapping/>
  </p:clrMapOvr>
  <p:timing>
    <p:tnLst>
      <p:par>
        <p:cTn xmlns:p14="http://schemas.microsoft.com/office/powerpoint/2010/mai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l</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b</a:t>
            </a:r>
            <a:r>
              <a:rPr lang="en-US" sz="7000" dirty="0" smtClean="0">
                <a:solidFill>
                  <a:srgbClr val="FF0000"/>
                </a:solidFill>
                <a:latin typeface="Century Gothic" panose="020B0502020202020204" pitchFamily="34" charset="0"/>
              </a:rPr>
              <a:t>e</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893032261"/>
      </p:ext>
    </p:extLst>
  </p:cSld>
  <p:clrMapOvr>
    <a:masterClrMapping/>
  </p:clrMapOvr>
  <p:timing>
    <p:tnLst>
      <p:par>
        <p:cTn xmlns:p14="http://schemas.microsoft.com/office/powerpoint/2010/mai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l</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b</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ll</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719191603"/>
      </p:ext>
    </p:extLst>
  </p:cSld>
  <p:clrMapOvr>
    <a:masterClrMapping/>
  </p:clrMapOvr>
  <p:timing>
    <p:tnLst>
      <p:par>
        <p:cTn xmlns:p14="http://schemas.microsoft.com/office/powerpoint/2010/mai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l</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b</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ll      t</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009154610"/>
      </p:ext>
    </p:extLst>
  </p:cSld>
  <p:clrMapOvr>
    <a:masterClrMapping/>
  </p:clrMapOvr>
  <p:timing>
    <p:tnLst>
      <p:par>
        <p:cTn xmlns:p14="http://schemas.microsoft.com/office/powerpoint/2010/mai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l</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b</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ll      </a:t>
            </a:r>
            <a:r>
              <a:rPr lang="en-US" sz="7000" dirty="0" err="1" smtClean="0">
                <a:latin typeface="Century Gothic" panose="020B0502020202020204" pitchFamily="34" charset="0"/>
              </a:rPr>
              <a:t>t</a:t>
            </a:r>
            <a:r>
              <a:rPr lang="en-US" sz="7000" dirty="0" err="1" smtClean="0">
                <a:solidFill>
                  <a:srgbClr val="FF0000"/>
                </a:solidFill>
                <a:latin typeface="Century Gothic" panose="020B0502020202020204" pitchFamily="34" charset="0"/>
              </a:rPr>
              <a:t>e</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656391833"/>
      </p:ext>
    </p:extLst>
  </p:cSld>
  <p:clrMapOvr>
    <a:masterClrMapping/>
  </p:clrMapOvr>
  <p:timing>
    <p:tnLst>
      <p:par>
        <p:cTn xmlns:p14="http://schemas.microsoft.com/office/powerpoint/2010/mai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l</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b</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ll      t</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ll</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79719751"/>
      </p:ext>
    </p:extLst>
  </p:cSld>
  <p:clrMapOvr>
    <a:masterClrMapping/>
  </p:clrMapOvr>
  <p:timing>
    <p:tnLst>
      <p:par>
        <p:cTn xmlns:p14="http://schemas.microsoft.com/office/powerpoint/2010/mai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l</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b</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ll      t</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ll       s</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221349157"/>
      </p:ext>
    </p:extLst>
  </p:cSld>
  <p:clrMapOvr>
    <a:masterClrMapping/>
  </p:clrMapOvr>
  <p:timing>
    <p:tnLst>
      <p:par>
        <p:cTn xmlns:p14="http://schemas.microsoft.com/office/powerpoint/2010/mai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l</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b</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ll      t</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ll       s</a:t>
            </a:r>
            <a:r>
              <a:rPr lang="en-US" sz="7000" dirty="0" smtClean="0">
                <a:solidFill>
                  <a:srgbClr val="FF0000"/>
                </a:solidFill>
                <a:latin typeface="Century Gothic" panose="020B0502020202020204" pitchFamily="34" charset="0"/>
              </a:rPr>
              <a:t>e</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828383718"/>
      </p:ext>
    </p:extLst>
  </p:cSld>
  <p:clrMapOvr>
    <a:masterClrMapping/>
  </p:clrMapOvr>
  <p:timing>
    <p:tnLst>
      <p:par>
        <p:cTn xmlns:p14="http://schemas.microsoft.com/office/powerpoint/2010/mai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l</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b</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ll      t</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ll       s</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ll</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340801242"/>
      </p:ext>
    </p:extLst>
  </p:cSld>
  <p:clrMapOvr>
    <a:masterClrMapping/>
  </p:clrMapOvr>
  <p:timing>
    <p:tnLst>
      <p:par>
        <p:cTn xmlns:p14="http://schemas.microsoft.com/office/powerpoint/2010/mai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l</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b</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ll      t</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ll       s</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ll      f </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792345911"/>
      </p:ext>
    </p:extLst>
  </p:cSld>
  <p:clrMapOvr>
    <a:masterClrMapping/>
  </p:clrMapOvr>
  <p:timing>
    <p:tnLst>
      <p:par>
        <p:cTn xmlns:p14="http://schemas.microsoft.com/office/powerpoint/2010/mai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l</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b</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ll      t</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ll       s</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ll      </a:t>
            </a:r>
            <a:r>
              <a:rPr lang="en-US" sz="7000" dirty="0" err="1" smtClean="0">
                <a:latin typeface="Century Gothic" panose="020B0502020202020204" pitchFamily="34" charset="0"/>
              </a:rPr>
              <a:t>f</a:t>
            </a:r>
            <a:r>
              <a:rPr lang="en-US" sz="7000" dirty="0" err="1" smtClean="0">
                <a:solidFill>
                  <a:srgbClr val="FF0000"/>
                </a:solidFill>
                <a:latin typeface="Century Gothic" panose="020B0502020202020204" pitchFamily="34" charset="0"/>
              </a:rPr>
              <a:t>e</a:t>
            </a:r>
            <a:r>
              <a:rPr lang="en-US" sz="7000" dirty="0" smtClean="0">
                <a:latin typeface="Century Gothic" panose="020B0502020202020204" pitchFamily="34" charset="0"/>
              </a:rPr>
              <a:t> </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07731030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a:latin typeface="Century Gothic" panose="020B0502020202020204" pitchFamily="34" charset="0"/>
              </a:rPr>
              <a:t> </a:t>
            </a:r>
            <a:r>
              <a:rPr lang="en-US" sz="7000" dirty="0" smtClean="0">
                <a:latin typeface="Century Gothic" panose="020B0502020202020204" pitchFamily="34" charset="0"/>
              </a:rPr>
              <a:t>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308949947"/>
      </p:ext>
    </p:extLst>
  </p:cSld>
  <p:clrMapOvr>
    <a:masterClrMapping/>
  </p:clrMapOvr>
  <p:timing>
    <p:tnLst>
      <p:par>
        <p:cTn xmlns:p14="http://schemas.microsoft.com/office/powerpoint/2010/mai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h</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      l</a:t>
            </a:r>
            <a:r>
              <a:rPr lang="en-US" sz="7000" dirty="0" smtClean="0">
                <a:solidFill>
                  <a:srgbClr val="FF0000"/>
                </a:solidFill>
                <a:latin typeface="Century Gothic" panose="020B0502020202020204" pitchFamily="34" charset="0"/>
              </a:rPr>
              <a:t>o</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b</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ll      t</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ll       s</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ll      f</a:t>
            </a:r>
            <a:r>
              <a:rPr lang="en-US" sz="7000" dirty="0" smtClean="0">
                <a:solidFill>
                  <a:srgbClr val="FF0000"/>
                </a:solidFill>
                <a:latin typeface="Century Gothic" panose="020B0502020202020204" pitchFamily="34" charset="0"/>
              </a:rPr>
              <a:t>e</a:t>
            </a:r>
            <a:r>
              <a:rPr lang="en-US" sz="7000" dirty="0" smtClean="0">
                <a:latin typeface="Century Gothic" panose="020B0502020202020204" pitchFamily="34" charset="0"/>
              </a:rPr>
              <a:t>ll </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780579252"/>
      </p:ext>
    </p:extLst>
  </p:cSld>
  <p:clrMapOvr>
    <a:masterClrMapping/>
  </p:clrMapOvr>
  <p:timing>
    <p:tnLst>
      <p:par>
        <p:cTn xmlns:p14="http://schemas.microsoft.com/office/powerpoint/2010/main" id="1" dur="indefinite" restart="never" nodeType="tmRoot"/>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Bill  </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691042153"/>
      </p:ext>
    </p:extLst>
  </p:cSld>
  <p:clrMapOvr>
    <a:masterClrMapping/>
  </p:clrMapOvr>
  <p:timing>
    <p:tnLst>
      <p:par>
        <p:cTn xmlns:p14="http://schemas.microsoft.com/office/powerpoint/2010/mai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Bill  is </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446005551"/>
      </p:ext>
    </p:extLst>
  </p:cSld>
  <p:clrMapOvr>
    <a:masterClrMapping/>
  </p:clrMapOvr>
  <p:timing>
    <p:tnLst>
      <p:par>
        <p:cTn xmlns:p14="http://schemas.microsoft.com/office/powerpoint/2010/mai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Bill  is  at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262249582"/>
      </p:ext>
    </p:extLst>
  </p:cSld>
  <p:clrMapOvr>
    <a:masterClrMapping/>
  </p:clrMapOvr>
  <p:timing>
    <p:tnLst>
      <p:par>
        <p:cTn xmlns:p14="http://schemas.microsoft.com/office/powerpoint/2010/main" id="1" dur="indefinite" restart="never" nodeType="tmRoot"/>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Bill  is  at  bat.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294959316"/>
      </p:ext>
    </p:extLst>
  </p:cSld>
  <p:clrMapOvr>
    <a:masterClrMapping/>
  </p:clrMapOvr>
  <p:timing>
    <p:tnLst>
      <p:par>
        <p:cTn xmlns:p14="http://schemas.microsoft.com/office/powerpoint/2010/mai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Bill  is  at  bat.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Where</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088819118"/>
      </p:ext>
    </p:extLst>
  </p:cSld>
  <p:clrMapOvr>
    <a:masterClrMapping/>
  </p:clrMapOvr>
  <p:timing>
    <p:tnLst>
      <p:par>
        <p:cTn xmlns:p14="http://schemas.microsoft.com/office/powerpoint/2010/mai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Bill  is  at  bat.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Where  is</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846557835"/>
      </p:ext>
    </p:extLst>
  </p:cSld>
  <p:clrMapOvr>
    <a:masterClrMapping/>
  </p:clrMapOvr>
  <p:timing>
    <p:tnLst>
      <p:par>
        <p:cTn xmlns:p14="http://schemas.microsoft.com/office/powerpoint/2010/main" id="1" dur="indefinite" restart="never" nodeType="tmRoot"/>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Bill  is  at  bat.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Where  is  the</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390701509"/>
      </p:ext>
    </p:extLst>
  </p:cSld>
  <p:clrMapOvr>
    <a:masterClrMapping/>
  </p:clrMapOvr>
  <p:timing>
    <p:tnLst>
      <p:par>
        <p:cTn xmlns:p14="http://schemas.microsoft.com/office/powerpoint/2010/mai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Bill  is  at  bat.</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Where  is  the  lid?</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4166996543"/>
      </p:ext>
    </p:extLst>
  </p:cSld>
  <p:clrMapOvr>
    <a:masterClrMapping/>
  </p:clrMapOvr>
  <p:timing>
    <p:tnLst>
      <p:par>
        <p:cTn xmlns:p14="http://schemas.microsoft.com/office/powerpoint/2010/mai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7-19 at 5.22.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422" y="0"/>
            <a:ext cx="5229335"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17373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17935" y="219319"/>
            <a:ext cx="4355306"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Phonological Awareness</a:t>
            </a:r>
            <a:endParaRPr lang="en-US" sz="2400" dirty="0">
              <a:latin typeface="Century Gothic"/>
              <a:cs typeface="Century Gothic"/>
            </a:endParaRPr>
          </a:p>
        </p:txBody>
      </p:sp>
      <p:sp>
        <p:nvSpPr>
          <p:cNvPr id="3" name="TextBox 2"/>
          <p:cNvSpPr txBox="1"/>
          <p:nvPr/>
        </p:nvSpPr>
        <p:spPr>
          <a:xfrm>
            <a:off x="1204856" y="1163345"/>
            <a:ext cx="10644243" cy="3600986"/>
          </a:xfrm>
          <a:prstGeom prst="rect">
            <a:avLst/>
          </a:prstGeom>
          <a:noFill/>
        </p:spPr>
        <p:txBody>
          <a:bodyPr wrap="square" rtlCol="0">
            <a:spAutoFit/>
          </a:bodyPr>
          <a:lstStyle/>
          <a:p>
            <a:r>
              <a:rPr lang="en-US" dirty="0" smtClean="0">
                <a:latin typeface="Century Gothic"/>
                <a:cs typeface="Century Gothic"/>
              </a:rPr>
              <a:t>Guided Practice:</a:t>
            </a:r>
          </a:p>
          <a:p>
            <a:endParaRPr lang="en-US" dirty="0">
              <a:latin typeface="Century Gothic"/>
              <a:cs typeface="Century Gothic"/>
            </a:endParaRPr>
          </a:p>
          <a:p>
            <a:r>
              <a:rPr lang="en-US" dirty="0" smtClean="0">
                <a:latin typeface="Century Gothic"/>
                <a:cs typeface="Century Gothic"/>
              </a:rPr>
              <a:t>	</a:t>
            </a:r>
            <a:r>
              <a:rPr lang="en-US" dirty="0" smtClean="0">
                <a:solidFill>
                  <a:schemeClr val="bg1">
                    <a:lumMod val="85000"/>
                  </a:schemeClr>
                </a:solidFill>
                <a:latin typeface="Century Gothic"/>
                <a:cs typeface="Century Gothic"/>
              </a:rPr>
              <a:t>Have children practice blending onsets and rimes.</a:t>
            </a:r>
            <a:endParaRPr lang="en-US" dirty="0">
              <a:solidFill>
                <a:schemeClr val="bg1">
                  <a:lumMod val="85000"/>
                </a:schemeClr>
              </a:solidFill>
              <a:latin typeface="Century Gothic"/>
              <a:cs typeface="Century Gothic"/>
            </a:endParaRPr>
          </a:p>
          <a:p>
            <a:r>
              <a:rPr lang="en-US" dirty="0">
                <a:solidFill>
                  <a:srgbClr val="D9D9D9"/>
                </a:solidFill>
                <a:latin typeface="Century Gothic"/>
                <a:cs typeface="Century Gothic"/>
              </a:rPr>
              <a:t>	</a:t>
            </a:r>
            <a:endParaRPr lang="en-US" dirty="0" smtClean="0">
              <a:solidFill>
                <a:srgbClr val="D9D9D9"/>
              </a:solidFill>
              <a:latin typeface="Century Gothic"/>
              <a:cs typeface="Century Gothic"/>
            </a:endParaRPr>
          </a:p>
          <a:p>
            <a:endParaRPr lang="en-US" dirty="0">
              <a:solidFill>
                <a:srgbClr val="D9D9D9"/>
              </a:solidFill>
              <a:latin typeface="Century Gothic"/>
              <a:cs typeface="Century Gothic"/>
            </a:endParaRPr>
          </a:p>
          <a:p>
            <a:r>
              <a:rPr lang="en-US" dirty="0" smtClean="0">
                <a:solidFill>
                  <a:srgbClr val="D9D9D9"/>
                </a:solidFill>
                <a:latin typeface="Century Gothic"/>
                <a:cs typeface="Century Gothic"/>
              </a:rPr>
              <a:t>	</a:t>
            </a:r>
            <a:r>
              <a:rPr lang="en-US" sz="2000" dirty="0" smtClean="0">
                <a:solidFill>
                  <a:srgbClr val="D9D9D9"/>
                </a:solidFill>
                <a:latin typeface="Century Gothic"/>
                <a:cs typeface="Century Gothic"/>
              </a:rPr>
              <a:t>/f/ /an/	/f/ /at/		/f/ /</a:t>
            </a:r>
            <a:r>
              <a:rPr lang="en-US" sz="2000" dirty="0" err="1" smtClean="0">
                <a:solidFill>
                  <a:srgbClr val="D9D9D9"/>
                </a:solidFill>
                <a:latin typeface="Century Gothic"/>
                <a:cs typeface="Century Gothic"/>
              </a:rPr>
              <a:t>iks</a:t>
            </a:r>
            <a:r>
              <a:rPr lang="en-US" sz="2000" dirty="0" smtClean="0">
                <a:solidFill>
                  <a:srgbClr val="D9D9D9"/>
                </a:solidFill>
                <a:latin typeface="Century Gothic"/>
                <a:cs typeface="Century Gothic"/>
              </a:rPr>
              <a:t>/		/f/ /</a:t>
            </a:r>
            <a:r>
              <a:rPr lang="en-US" sz="2000" dirty="0" err="1" smtClean="0">
                <a:solidFill>
                  <a:srgbClr val="D9D9D9"/>
                </a:solidFill>
                <a:latin typeface="Century Gothic"/>
                <a:cs typeface="Century Gothic"/>
              </a:rPr>
              <a:t>il</a:t>
            </a:r>
            <a:r>
              <a:rPr lang="en-US" sz="2000" dirty="0" smtClean="0">
                <a:solidFill>
                  <a:srgbClr val="D9D9D9"/>
                </a:solidFill>
                <a:latin typeface="Century Gothic"/>
                <a:cs typeface="Century Gothic"/>
              </a:rPr>
              <a:t>/		/m/ /</a:t>
            </a:r>
            <a:r>
              <a:rPr lang="en-US" sz="2000" dirty="0" err="1" smtClean="0">
                <a:solidFill>
                  <a:srgbClr val="D9D9D9"/>
                </a:solidFill>
                <a:latin typeface="Century Gothic"/>
                <a:cs typeface="Century Gothic"/>
              </a:rPr>
              <a:t>ap</a:t>
            </a:r>
            <a:r>
              <a:rPr lang="en-US" sz="2000" dirty="0" smtClean="0">
                <a:solidFill>
                  <a:srgbClr val="D9D9D9"/>
                </a:solidFill>
                <a:latin typeface="Century Gothic"/>
                <a:cs typeface="Century Gothic"/>
              </a:rPr>
              <a:t>/</a:t>
            </a:r>
          </a:p>
          <a:p>
            <a:endParaRPr lang="en-US" sz="2000" dirty="0">
              <a:solidFill>
                <a:srgbClr val="D9D9D9"/>
              </a:solidFill>
              <a:latin typeface="Century Gothic"/>
              <a:cs typeface="Century Gothic"/>
            </a:endParaRPr>
          </a:p>
          <a:p>
            <a:r>
              <a:rPr lang="en-US" sz="2000" dirty="0" smtClean="0">
                <a:solidFill>
                  <a:srgbClr val="D9D9D9"/>
                </a:solidFill>
                <a:latin typeface="Century Gothic"/>
                <a:cs typeface="Century Gothic"/>
              </a:rPr>
              <a:t>	/m/ /at/	/m/ /is/		/m/ /</a:t>
            </a:r>
            <a:r>
              <a:rPr lang="en-US" sz="2000" dirty="0" err="1" smtClean="0">
                <a:solidFill>
                  <a:srgbClr val="D9D9D9"/>
                </a:solidFill>
                <a:latin typeface="Century Gothic"/>
                <a:cs typeface="Century Gothic"/>
              </a:rPr>
              <a:t>iks</a:t>
            </a:r>
            <a:r>
              <a:rPr lang="en-US" sz="2000" dirty="0" smtClean="0">
                <a:solidFill>
                  <a:srgbClr val="D9D9D9"/>
                </a:solidFill>
                <a:latin typeface="Century Gothic"/>
                <a:cs typeface="Century Gothic"/>
              </a:rPr>
              <a:t>/	/s/ /at/		/s/ /ad/</a:t>
            </a:r>
          </a:p>
          <a:p>
            <a:endParaRPr lang="en-US" sz="2000" dirty="0">
              <a:solidFill>
                <a:srgbClr val="D9D9D9"/>
              </a:solidFill>
              <a:latin typeface="Century Gothic"/>
              <a:cs typeface="Century Gothic"/>
            </a:endParaRPr>
          </a:p>
          <a:p>
            <a:r>
              <a:rPr lang="en-US" sz="2000" dirty="0" smtClean="0">
                <a:solidFill>
                  <a:srgbClr val="D9D9D9"/>
                </a:solidFill>
                <a:latin typeface="Century Gothic"/>
                <a:cs typeface="Century Gothic"/>
              </a:rPr>
              <a:t>	/s/ /</a:t>
            </a:r>
            <a:r>
              <a:rPr lang="en-US" sz="2000" dirty="0" err="1" smtClean="0">
                <a:solidFill>
                  <a:srgbClr val="D9D9D9"/>
                </a:solidFill>
                <a:latin typeface="Century Gothic"/>
                <a:cs typeface="Century Gothic"/>
              </a:rPr>
              <a:t>ik</a:t>
            </a:r>
            <a:r>
              <a:rPr lang="en-US" sz="2000" dirty="0" smtClean="0">
                <a:solidFill>
                  <a:srgbClr val="D9D9D9"/>
                </a:solidFill>
                <a:latin typeface="Century Gothic"/>
                <a:cs typeface="Century Gothic"/>
              </a:rPr>
              <a:t>/		/s/ /</a:t>
            </a:r>
            <a:r>
              <a:rPr lang="en-US" sz="2000" dirty="0" err="1" smtClean="0">
                <a:solidFill>
                  <a:srgbClr val="D9D9D9"/>
                </a:solidFill>
                <a:latin typeface="Century Gothic"/>
                <a:cs typeface="Century Gothic"/>
              </a:rPr>
              <a:t>ip</a:t>
            </a:r>
            <a:r>
              <a:rPr lang="en-US" sz="2000" dirty="0" smtClean="0">
                <a:solidFill>
                  <a:srgbClr val="D9D9D9"/>
                </a:solidFill>
                <a:latin typeface="Century Gothic"/>
                <a:cs typeface="Century Gothic"/>
              </a:rPr>
              <a:t>/		/k/ /at/		/k/ /an/	/d/ /</a:t>
            </a:r>
            <a:r>
              <a:rPr lang="en-US" sz="2000" dirty="0" err="1" smtClean="0">
                <a:solidFill>
                  <a:srgbClr val="D9D9D9"/>
                </a:solidFill>
                <a:latin typeface="Century Gothic"/>
                <a:cs typeface="Century Gothic"/>
              </a:rPr>
              <a:t>ish</a:t>
            </a:r>
            <a:r>
              <a:rPr lang="en-US" sz="2000" dirty="0" smtClean="0">
                <a:solidFill>
                  <a:srgbClr val="D9D9D9"/>
                </a:solidFill>
                <a:latin typeface="Century Gothic"/>
                <a:cs typeface="Century Gothic"/>
              </a:rPr>
              <a:t>/</a:t>
            </a:r>
          </a:p>
          <a:p>
            <a:endParaRPr lang="en-US" sz="2000" dirty="0">
              <a:solidFill>
                <a:srgbClr val="D9D9D9"/>
              </a:solidFill>
              <a:latin typeface="Century Gothic"/>
              <a:cs typeface="Century Gothic"/>
            </a:endParaRPr>
          </a:p>
          <a:p>
            <a:r>
              <a:rPr lang="en-US" sz="2000" dirty="0" smtClean="0">
                <a:solidFill>
                  <a:srgbClr val="D9D9D9"/>
                </a:solidFill>
                <a:latin typeface="Century Gothic"/>
                <a:cs typeface="Century Gothic"/>
              </a:rPr>
              <a:t>	/d/ /</a:t>
            </a:r>
            <a:r>
              <a:rPr lang="en-US" sz="2000" dirty="0" err="1" smtClean="0">
                <a:solidFill>
                  <a:srgbClr val="D9D9D9"/>
                </a:solidFill>
                <a:latin typeface="Century Gothic"/>
                <a:cs typeface="Century Gothic"/>
              </a:rPr>
              <a:t>ig</a:t>
            </a:r>
            <a:r>
              <a:rPr lang="en-US" sz="2000" dirty="0" smtClean="0">
                <a:solidFill>
                  <a:srgbClr val="D9D9D9"/>
                </a:solidFill>
                <a:latin typeface="Century Gothic"/>
                <a:cs typeface="Century Gothic"/>
              </a:rPr>
              <a:t>/		/h/ /it/		/h/ /at/	/t/ /</a:t>
            </a:r>
            <a:r>
              <a:rPr lang="en-US" sz="2000" dirty="0" err="1" smtClean="0">
                <a:solidFill>
                  <a:srgbClr val="D9D9D9"/>
                </a:solidFill>
                <a:latin typeface="Century Gothic"/>
                <a:cs typeface="Century Gothic"/>
              </a:rPr>
              <a:t>ip</a:t>
            </a:r>
            <a:r>
              <a:rPr lang="en-US" sz="2000" dirty="0" smtClean="0">
                <a:solidFill>
                  <a:srgbClr val="D9D9D9"/>
                </a:solidFill>
                <a:latin typeface="Century Gothic"/>
                <a:cs typeface="Century Gothic"/>
              </a:rPr>
              <a:t>/		/p/ /in/</a:t>
            </a:r>
            <a:endParaRPr lang="en-US" dirty="0">
              <a:solidFill>
                <a:schemeClr val="bg1">
                  <a:lumMod val="85000"/>
                </a:schemeClr>
              </a:solidFill>
              <a:latin typeface="Century Gothic"/>
              <a:cs typeface="Century Gothic"/>
            </a:endParaRPr>
          </a:p>
        </p:txBody>
      </p:sp>
    </p:spTree>
    <p:extLst>
      <p:ext uri="{BB962C8B-B14F-4D97-AF65-F5344CB8AC3E}">
        <p14:creationId xmlns:p14="http://schemas.microsoft.com/office/powerpoint/2010/main" val="264879791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a:latin typeface="Century Gothic" panose="020B0502020202020204" pitchFamily="34" charset="0"/>
              </a:rPr>
              <a:t> </a:t>
            </a:r>
            <a:r>
              <a:rPr lang="en-US" sz="7000" dirty="0" smtClean="0">
                <a:latin typeface="Century Gothic" panose="020B0502020202020204" pitchFamily="34" charset="0"/>
              </a:rPr>
              <a:t>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t     c</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800039506"/>
      </p:ext>
    </p:extLst>
  </p:cSld>
  <p:clrMapOvr>
    <a:masterClrMapping/>
  </p:clrMapOvr>
  <p:timing>
    <p:tnLst>
      <p:par>
        <p:cTn xmlns:p14="http://schemas.microsoft.com/office/powerpoint/2010/mai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332869" y="44756"/>
            <a:ext cx="5807075" cy="3070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High-Frequency Words</a:t>
            </a:r>
            <a:endParaRPr lang="en-US" sz="2400" dirty="0">
              <a:latin typeface="Century Gothic"/>
              <a:cs typeface="Century Gothic"/>
            </a:endParaRPr>
          </a:p>
        </p:txBody>
      </p:sp>
      <p:sp>
        <p:nvSpPr>
          <p:cNvPr id="3" name="Rectangle 2"/>
          <p:cNvSpPr/>
          <p:nvPr/>
        </p:nvSpPr>
        <p:spPr>
          <a:xfrm>
            <a:off x="148967" y="2033588"/>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is</a:t>
            </a:r>
            <a:endParaRPr lang="en-US" sz="8800" dirty="0">
              <a:latin typeface="Century Gothic"/>
              <a:cs typeface="Century Gothic"/>
            </a:endParaRPr>
          </a:p>
        </p:txBody>
      </p:sp>
      <p:sp>
        <p:nvSpPr>
          <p:cNvPr id="4" name="Rectangle 3"/>
          <p:cNvSpPr/>
          <p:nvPr/>
        </p:nvSpPr>
        <p:spPr>
          <a:xfrm>
            <a:off x="148967" y="451242"/>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this</a:t>
            </a:r>
            <a:endParaRPr lang="en-US" sz="8800" dirty="0">
              <a:latin typeface="Century Gothic"/>
              <a:cs typeface="Century Gothic"/>
            </a:endParaRPr>
          </a:p>
        </p:txBody>
      </p:sp>
      <p:sp>
        <p:nvSpPr>
          <p:cNvPr id="13" name="Rectangle 12"/>
          <p:cNvSpPr/>
          <p:nvPr/>
        </p:nvSpPr>
        <p:spPr>
          <a:xfrm>
            <a:off x="148965" y="3615934"/>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my</a:t>
            </a:r>
            <a:endParaRPr lang="en-US" sz="8800" dirty="0">
              <a:latin typeface="Century Gothic"/>
              <a:cs typeface="Century Gothic"/>
            </a:endParaRPr>
          </a:p>
        </p:txBody>
      </p:sp>
      <p:sp>
        <p:nvSpPr>
          <p:cNvPr id="12" name="Rectangle 11"/>
          <p:cNvSpPr/>
          <p:nvPr/>
        </p:nvSpPr>
        <p:spPr>
          <a:xfrm>
            <a:off x="146693" y="5233068"/>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look</a:t>
            </a:r>
            <a:endParaRPr lang="en-US" sz="8800" dirty="0">
              <a:latin typeface="Century Gothic"/>
              <a:cs typeface="Century Gothic"/>
            </a:endParaRPr>
          </a:p>
        </p:txBody>
      </p:sp>
      <p:sp>
        <p:nvSpPr>
          <p:cNvPr id="14" name="Rectangle 13"/>
          <p:cNvSpPr/>
          <p:nvPr/>
        </p:nvSpPr>
        <p:spPr>
          <a:xfrm>
            <a:off x="4083627" y="453856"/>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little</a:t>
            </a:r>
            <a:endParaRPr lang="en-US" sz="8800" dirty="0">
              <a:latin typeface="Century Gothic"/>
              <a:cs typeface="Century Gothic"/>
            </a:endParaRPr>
          </a:p>
        </p:txBody>
      </p:sp>
      <p:sp>
        <p:nvSpPr>
          <p:cNvPr id="9" name="Rectangle 8"/>
          <p:cNvSpPr/>
          <p:nvPr/>
        </p:nvSpPr>
        <p:spPr>
          <a:xfrm>
            <a:off x="4089215" y="2025673"/>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where</a:t>
            </a:r>
            <a:endParaRPr lang="en-US" sz="8800" dirty="0">
              <a:latin typeface="Century Gothic"/>
              <a:cs typeface="Century Gothic"/>
            </a:endParaRPr>
          </a:p>
        </p:txBody>
      </p:sp>
      <p:sp>
        <p:nvSpPr>
          <p:cNvPr id="10" name="Rectangle 9"/>
          <p:cNvSpPr/>
          <p:nvPr/>
        </p:nvSpPr>
        <p:spPr>
          <a:xfrm>
            <a:off x="4081353" y="3609676"/>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here</a:t>
            </a:r>
            <a:endParaRPr lang="en-US" sz="8800" dirty="0">
              <a:latin typeface="Century Gothic"/>
              <a:cs typeface="Century Gothic"/>
            </a:endParaRPr>
          </a:p>
        </p:txBody>
      </p:sp>
      <p:sp>
        <p:nvSpPr>
          <p:cNvPr id="11" name="Rectangle 10"/>
          <p:cNvSpPr/>
          <p:nvPr/>
        </p:nvSpPr>
        <p:spPr>
          <a:xfrm>
            <a:off x="4086809" y="5200935"/>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play</a:t>
            </a:r>
            <a:endParaRPr lang="en-US" sz="8800" dirty="0">
              <a:latin typeface="Century Gothic"/>
              <a:cs typeface="Century Gothic"/>
            </a:endParaRPr>
          </a:p>
        </p:txBody>
      </p:sp>
      <p:sp>
        <p:nvSpPr>
          <p:cNvPr id="15" name="Rectangle 14"/>
          <p:cNvSpPr/>
          <p:nvPr/>
        </p:nvSpPr>
        <p:spPr>
          <a:xfrm>
            <a:off x="8051552" y="433281"/>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the</a:t>
            </a:r>
            <a:endParaRPr lang="en-US" sz="8800" dirty="0">
              <a:latin typeface="Century Gothic"/>
              <a:cs typeface="Century Gothic"/>
            </a:endParaRPr>
          </a:p>
        </p:txBody>
      </p:sp>
      <p:sp>
        <p:nvSpPr>
          <p:cNvPr id="16" name="Rectangle 15"/>
          <p:cNvSpPr/>
          <p:nvPr/>
        </p:nvSpPr>
        <p:spPr>
          <a:xfrm>
            <a:off x="8057005" y="2020753"/>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and</a:t>
            </a:r>
            <a:endParaRPr lang="en-US" sz="8800" dirty="0">
              <a:latin typeface="Century Gothic"/>
              <a:cs typeface="Century Gothic"/>
            </a:endParaRPr>
          </a:p>
        </p:txBody>
      </p:sp>
      <p:sp>
        <p:nvSpPr>
          <p:cNvPr id="17" name="Rectangle 16"/>
          <p:cNvSpPr/>
          <p:nvPr/>
        </p:nvSpPr>
        <p:spPr>
          <a:xfrm>
            <a:off x="8051552" y="3608225"/>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we</a:t>
            </a:r>
            <a:endParaRPr lang="en-US" sz="8800" dirty="0">
              <a:latin typeface="Century Gothic"/>
              <a:cs typeface="Century Gothic"/>
            </a:endParaRPr>
          </a:p>
        </p:txBody>
      </p:sp>
      <p:sp>
        <p:nvSpPr>
          <p:cNvPr id="6" name="TextBox 5"/>
          <p:cNvSpPr txBox="1"/>
          <p:nvPr/>
        </p:nvSpPr>
        <p:spPr>
          <a:xfrm>
            <a:off x="7857759" y="5227843"/>
            <a:ext cx="4070615" cy="1477328"/>
          </a:xfrm>
          <a:prstGeom prst="rect">
            <a:avLst/>
          </a:prstGeom>
          <a:noFill/>
        </p:spPr>
        <p:txBody>
          <a:bodyPr wrap="square" rtlCol="0">
            <a:spAutoFit/>
          </a:bodyPr>
          <a:lstStyle/>
          <a:p>
            <a:pPr algn="ctr"/>
            <a:r>
              <a:rPr lang="en-US" dirty="0">
                <a:solidFill>
                  <a:srgbClr val="FF0000"/>
                </a:solidFill>
                <a:latin typeface="Century Gothic"/>
                <a:cs typeface="Century Gothic"/>
              </a:rPr>
              <a:t>Use the High-Frequency Word Routine to review these words:</a:t>
            </a:r>
          </a:p>
          <a:p>
            <a:pPr algn="ctr"/>
            <a:endParaRPr lang="en-US" dirty="0">
              <a:solidFill>
                <a:srgbClr val="FF0000"/>
              </a:solidFill>
              <a:latin typeface="Century Gothic"/>
              <a:cs typeface="Century Gothic"/>
            </a:endParaRPr>
          </a:p>
          <a:p>
            <a:pPr algn="ctr"/>
            <a:r>
              <a:rPr lang="en-US" sz="2400" b="1" dirty="0">
                <a:solidFill>
                  <a:srgbClr val="FF0000"/>
                </a:solidFill>
                <a:latin typeface="Century Gothic"/>
                <a:cs typeface="Century Gothic"/>
              </a:rPr>
              <a:t>Read, Spell, Write</a:t>
            </a:r>
          </a:p>
          <a:p>
            <a:pPr algn="ctr"/>
            <a:r>
              <a:rPr lang="en-US" sz="1200" dirty="0">
                <a:solidFill>
                  <a:srgbClr val="FF0000"/>
                </a:solidFill>
                <a:latin typeface="Century Gothic"/>
                <a:cs typeface="Century Gothic"/>
              </a:rPr>
              <a:t>Challenge children to use the words in sentences</a:t>
            </a:r>
          </a:p>
        </p:txBody>
      </p:sp>
    </p:spTree>
    <p:extLst>
      <p:ext uri="{BB962C8B-B14F-4D97-AF65-F5344CB8AC3E}">
        <p14:creationId xmlns:p14="http://schemas.microsoft.com/office/powerpoint/2010/main" val="3365406771"/>
      </p:ext>
    </p:extLst>
  </p:cSld>
  <p:clrMapOvr>
    <a:masterClrMapping/>
  </p:clrMapOvr>
  <p:timing>
    <p:tnLst>
      <p:par>
        <p:cTn xmlns:p14="http://schemas.microsoft.com/office/powerpoint/2010/mai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8381" y="124743"/>
            <a:ext cx="8504068" cy="38556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a:cs typeface="Century Gothic"/>
              </a:rPr>
              <a:t>Listening Comprehension-Text Connections</a:t>
            </a:r>
            <a:endParaRPr lang="en-US" sz="2800" dirty="0">
              <a:latin typeface="Century Gothic"/>
              <a:cs typeface="Century Gothic"/>
            </a:endParaRPr>
          </a:p>
        </p:txBody>
      </p:sp>
      <p:sp>
        <p:nvSpPr>
          <p:cNvPr id="3" name="TextBox 2"/>
          <p:cNvSpPr txBox="1"/>
          <p:nvPr/>
        </p:nvSpPr>
        <p:spPr>
          <a:xfrm>
            <a:off x="0" y="589690"/>
            <a:ext cx="12192000" cy="307777"/>
          </a:xfrm>
          <a:prstGeom prst="rect">
            <a:avLst/>
          </a:prstGeom>
          <a:noFill/>
        </p:spPr>
        <p:txBody>
          <a:bodyPr wrap="square" rtlCol="0">
            <a:spAutoFit/>
          </a:bodyPr>
          <a:lstStyle/>
          <a:p>
            <a:pPr algn="ctr"/>
            <a:r>
              <a:rPr lang="en-US" sz="1400" dirty="0" smtClean="0">
                <a:latin typeface="Century Gothic"/>
                <a:cs typeface="Century Gothic"/>
              </a:rPr>
              <a:t>All of these selections have an interesting setting, or place where the action happens. It is something that connects all of these texts.</a:t>
            </a:r>
            <a:endParaRPr lang="en-US" sz="1400" dirty="0">
              <a:latin typeface="Century Gothic"/>
              <a:cs typeface="Century Gothic"/>
            </a:endParaRPr>
          </a:p>
        </p:txBody>
      </p:sp>
      <p:grpSp>
        <p:nvGrpSpPr>
          <p:cNvPr id="7" name="Group 6"/>
          <p:cNvGrpSpPr/>
          <p:nvPr/>
        </p:nvGrpSpPr>
        <p:grpSpPr>
          <a:xfrm>
            <a:off x="2131687" y="949464"/>
            <a:ext cx="4132644" cy="2951573"/>
            <a:chOff x="2393808" y="2318928"/>
            <a:chExt cx="3847845" cy="2563628"/>
          </a:xfrm>
        </p:grpSpPr>
        <p:pic>
          <p:nvPicPr>
            <p:cNvPr id="4" name="Picture 3"/>
            <p:cNvPicPr>
              <a:picLocks noChangeAspect="1"/>
            </p:cNvPicPr>
            <p:nvPr/>
          </p:nvPicPr>
          <p:blipFill>
            <a:blip r:embed="rId2"/>
            <a:stretch>
              <a:fillRect/>
            </a:stretch>
          </p:blipFill>
          <p:spPr>
            <a:xfrm>
              <a:off x="2393808" y="2318928"/>
              <a:ext cx="3847845" cy="2563628"/>
            </a:xfrm>
            <a:prstGeom prst="rect">
              <a:avLst/>
            </a:prstGeom>
          </p:spPr>
          <p:style>
            <a:lnRef idx="2">
              <a:schemeClr val="dk1"/>
            </a:lnRef>
            <a:fillRef idx="1">
              <a:schemeClr val="lt1"/>
            </a:fillRef>
            <a:effectRef idx="0">
              <a:schemeClr val="dk1"/>
            </a:effectRef>
            <a:fontRef idx="minor">
              <a:schemeClr val="dk1"/>
            </a:fontRef>
          </p:style>
        </p:pic>
        <p:sp>
          <p:nvSpPr>
            <p:cNvPr id="5" name="Rectangle 4"/>
            <p:cNvSpPr/>
            <p:nvPr/>
          </p:nvSpPr>
          <p:spPr>
            <a:xfrm>
              <a:off x="3084142" y="2494849"/>
              <a:ext cx="2517204" cy="32886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smtClean="0">
                  <a:latin typeface="Century Gothic"/>
                  <a:cs typeface="Century Gothic"/>
                </a:rPr>
                <a:t>“Let’s Explore”</a:t>
              </a:r>
              <a:endParaRPr lang="en-US" sz="1600" dirty="0">
                <a:latin typeface="Century Gothic"/>
                <a:cs typeface="Century Gothic"/>
              </a:endParaRPr>
            </a:p>
          </p:txBody>
        </p:sp>
      </p:grpSp>
      <p:pic>
        <p:nvPicPr>
          <p:cNvPr id="6" name="Picture 5" descr="Screen Shot 2016-07-15 at 5.30.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362" y="929899"/>
            <a:ext cx="4555439" cy="2948458"/>
          </a:xfrm>
          <a:prstGeom prst="rect">
            <a:avLst/>
          </a:prstGeom>
        </p:spPr>
        <p:style>
          <a:lnRef idx="2">
            <a:schemeClr val="dk1"/>
          </a:lnRef>
          <a:fillRef idx="1">
            <a:schemeClr val="lt1"/>
          </a:fillRef>
          <a:effectRef idx="0">
            <a:schemeClr val="dk1"/>
          </a:effectRef>
          <a:fontRef idx="minor">
            <a:schemeClr val="dk1"/>
          </a:fontRef>
        </p:style>
      </p:pic>
      <p:grpSp>
        <p:nvGrpSpPr>
          <p:cNvPr id="11" name="Group 10"/>
          <p:cNvGrpSpPr/>
          <p:nvPr/>
        </p:nvGrpSpPr>
        <p:grpSpPr>
          <a:xfrm>
            <a:off x="2177041" y="3977583"/>
            <a:ext cx="4069963" cy="2880417"/>
            <a:chOff x="1768847" y="3869462"/>
            <a:chExt cx="3979252" cy="2821269"/>
          </a:xfrm>
        </p:grpSpPr>
        <p:pic>
          <p:nvPicPr>
            <p:cNvPr id="8" name="Picture 7"/>
            <p:cNvPicPr>
              <a:picLocks noChangeAspect="1"/>
            </p:cNvPicPr>
            <p:nvPr/>
          </p:nvPicPr>
          <p:blipFill>
            <a:blip r:embed="rId4"/>
            <a:stretch>
              <a:fillRect/>
            </a:stretch>
          </p:blipFill>
          <p:spPr>
            <a:xfrm>
              <a:off x="1768847" y="3869462"/>
              <a:ext cx="3979252" cy="2821269"/>
            </a:xfrm>
            <a:prstGeom prst="rect">
              <a:avLst/>
            </a:prstGeom>
          </p:spPr>
          <p:style>
            <a:lnRef idx="2">
              <a:schemeClr val="dk1"/>
            </a:lnRef>
            <a:fillRef idx="1">
              <a:schemeClr val="lt1"/>
            </a:fillRef>
            <a:effectRef idx="0">
              <a:schemeClr val="dk1"/>
            </a:effectRef>
            <a:fontRef idx="minor">
              <a:schemeClr val="dk1"/>
            </a:fontRef>
          </p:style>
        </p:pic>
        <p:sp>
          <p:nvSpPr>
            <p:cNvPr id="9" name="Rectangle 8"/>
            <p:cNvSpPr/>
            <p:nvPr/>
          </p:nvSpPr>
          <p:spPr>
            <a:xfrm>
              <a:off x="2426495" y="3935057"/>
              <a:ext cx="2914062" cy="36288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latin typeface="Century Gothic"/>
                  <a:cs typeface="Century Gothic"/>
                </a:rPr>
                <a:t>Jack and the Beanstalk</a:t>
              </a:r>
              <a:endParaRPr lang="en-US" sz="1600" dirty="0">
                <a:latin typeface="Century Gothic"/>
                <a:cs typeface="Century Gothic"/>
              </a:endParaRPr>
            </a:p>
          </p:txBody>
        </p:sp>
      </p:grpSp>
      <p:pic>
        <p:nvPicPr>
          <p:cNvPr id="10" name="Picture 9"/>
          <p:cNvPicPr>
            <a:picLocks noChangeAspect="1"/>
          </p:cNvPicPr>
          <p:nvPr/>
        </p:nvPicPr>
        <p:blipFill>
          <a:blip r:embed="rId5"/>
          <a:stretch>
            <a:fillRect/>
          </a:stretch>
        </p:blipFill>
        <p:spPr>
          <a:xfrm>
            <a:off x="6349705" y="3969077"/>
            <a:ext cx="4519989" cy="2888923"/>
          </a:xfrm>
          <a:prstGeom prst="rect">
            <a:avLst/>
          </a:prstGeom>
        </p:spPr>
      </p:pic>
      <p:sp>
        <p:nvSpPr>
          <p:cNvPr id="12" name="Oval 11"/>
          <p:cNvSpPr/>
          <p:nvPr/>
        </p:nvSpPr>
        <p:spPr>
          <a:xfrm>
            <a:off x="79372" y="1428869"/>
            <a:ext cx="2222397" cy="132680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latin typeface="Century Gothic"/>
                <a:cs typeface="Century Gothic"/>
              </a:rPr>
              <a:t>What is it that connects these selections together?</a:t>
            </a:r>
            <a:endParaRPr lang="en-US" sz="1400" dirty="0">
              <a:latin typeface="Century Gothic"/>
              <a:cs typeface="Century Gothic"/>
            </a:endParaRPr>
          </a:p>
        </p:txBody>
      </p:sp>
    </p:spTree>
    <p:extLst>
      <p:ext uri="{BB962C8B-B14F-4D97-AF65-F5344CB8AC3E}">
        <p14:creationId xmlns:p14="http://schemas.microsoft.com/office/powerpoint/2010/main" val="2470814851"/>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8381" y="124743"/>
            <a:ext cx="8504068" cy="38556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a:cs typeface="Century Gothic"/>
              </a:rPr>
              <a:t>Listening Comprehension-Text Connections</a:t>
            </a:r>
            <a:endParaRPr lang="en-US" sz="2800" dirty="0">
              <a:latin typeface="Century Gothic"/>
              <a:cs typeface="Century Gothic"/>
            </a:endParaRPr>
          </a:p>
        </p:txBody>
      </p:sp>
      <p:sp>
        <p:nvSpPr>
          <p:cNvPr id="3" name="TextBox 2"/>
          <p:cNvSpPr txBox="1"/>
          <p:nvPr/>
        </p:nvSpPr>
        <p:spPr>
          <a:xfrm>
            <a:off x="0" y="827835"/>
            <a:ext cx="12192000" cy="369332"/>
          </a:xfrm>
          <a:prstGeom prst="rect">
            <a:avLst/>
          </a:prstGeom>
          <a:noFill/>
        </p:spPr>
        <p:txBody>
          <a:bodyPr wrap="square" rtlCol="0">
            <a:spAutoFit/>
          </a:bodyPr>
          <a:lstStyle/>
          <a:p>
            <a:pPr algn="ctr"/>
            <a:r>
              <a:rPr lang="en-US" dirty="0" smtClean="0">
                <a:solidFill>
                  <a:srgbClr val="FF0000"/>
                </a:solidFill>
                <a:latin typeface="Century Gothic"/>
                <a:cs typeface="Century Gothic"/>
              </a:rPr>
              <a:t>Now you will think about how these two selections are different.</a:t>
            </a:r>
            <a:endParaRPr lang="en-US" dirty="0">
              <a:solidFill>
                <a:srgbClr val="FF0000"/>
              </a:solidFill>
              <a:latin typeface="Century Gothic"/>
              <a:cs typeface="Century Gothic"/>
            </a:endParaRPr>
          </a:p>
        </p:txBody>
      </p:sp>
      <p:grpSp>
        <p:nvGrpSpPr>
          <p:cNvPr id="7" name="Group 6"/>
          <p:cNvGrpSpPr/>
          <p:nvPr/>
        </p:nvGrpSpPr>
        <p:grpSpPr>
          <a:xfrm>
            <a:off x="113387" y="1573177"/>
            <a:ext cx="5459279" cy="4142296"/>
            <a:chOff x="2529669" y="2318928"/>
            <a:chExt cx="3847845" cy="2563628"/>
          </a:xfrm>
        </p:grpSpPr>
        <p:pic>
          <p:nvPicPr>
            <p:cNvPr id="4" name="Picture 3"/>
            <p:cNvPicPr>
              <a:picLocks noChangeAspect="1"/>
            </p:cNvPicPr>
            <p:nvPr/>
          </p:nvPicPr>
          <p:blipFill>
            <a:blip r:embed="rId2"/>
            <a:stretch>
              <a:fillRect/>
            </a:stretch>
          </p:blipFill>
          <p:spPr>
            <a:xfrm>
              <a:off x="2529669" y="2318928"/>
              <a:ext cx="3847845" cy="2563628"/>
            </a:xfrm>
            <a:prstGeom prst="rect">
              <a:avLst/>
            </a:prstGeom>
          </p:spPr>
          <p:style>
            <a:lnRef idx="2">
              <a:schemeClr val="dk1"/>
            </a:lnRef>
            <a:fillRef idx="1">
              <a:schemeClr val="lt1"/>
            </a:fillRef>
            <a:effectRef idx="0">
              <a:schemeClr val="dk1"/>
            </a:effectRef>
            <a:fontRef idx="minor">
              <a:schemeClr val="dk1"/>
            </a:fontRef>
          </p:style>
        </p:pic>
        <p:sp>
          <p:nvSpPr>
            <p:cNvPr id="5" name="Rectangle 4"/>
            <p:cNvSpPr/>
            <p:nvPr/>
          </p:nvSpPr>
          <p:spPr>
            <a:xfrm>
              <a:off x="3084142" y="2494849"/>
              <a:ext cx="2517204" cy="32886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smtClean="0">
                  <a:latin typeface="Century Gothic"/>
                  <a:cs typeface="Century Gothic"/>
                </a:rPr>
                <a:t>“Let’s Explore”</a:t>
              </a:r>
              <a:endParaRPr lang="en-US" sz="1600" dirty="0">
                <a:latin typeface="Century Gothic"/>
                <a:cs typeface="Century Gothic"/>
              </a:endParaRPr>
            </a:p>
          </p:txBody>
        </p:sp>
      </p:grpSp>
      <p:pic>
        <p:nvPicPr>
          <p:cNvPr id="6" name="Picture 5" descr="Screen Shot 2016-07-15 at 5.30.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7297" y="1564949"/>
            <a:ext cx="6412655" cy="4150521"/>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018626727"/>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17485" y="1462889"/>
            <a:ext cx="11508840"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flipV="1">
            <a:off x="6077575" y="113403"/>
            <a:ext cx="22677" cy="6744597"/>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2"/>
          <a:stretch>
            <a:fillRect/>
          </a:stretch>
        </p:blipFill>
        <p:spPr>
          <a:xfrm>
            <a:off x="2063655" y="87607"/>
            <a:ext cx="1746168" cy="1358523"/>
          </a:xfrm>
          <a:prstGeom prst="rect">
            <a:avLst/>
          </a:prstGeom>
        </p:spPr>
        <p:style>
          <a:lnRef idx="2">
            <a:schemeClr val="dk1"/>
          </a:lnRef>
          <a:fillRef idx="1">
            <a:schemeClr val="lt1"/>
          </a:fillRef>
          <a:effectRef idx="0">
            <a:schemeClr val="dk1"/>
          </a:effectRef>
          <a:fontRef idx="minor">
            <a:schemeClr val="dk1"/>
          </a:fontRef>
        </p:style>
      </p:pic>
      <p:sp>
        <p:nvSpPr>
          <p:cNvPr id="10" name="Rectangle 9"/>
          <p:cNvSpPr/>
          <p:nvPr/>
        </p:nvSpPr>
        <p:spPr>
          <a:xfrm>
            <a:off x="1857693" y="149517"/>
            <a:ext cx="2099534" cy="24738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smtClean="0">
                <a:latin typeface="Century Gothic"/>
                <a:cs typeface="Century Gothic"/>
              </a:rPr>
              <a:t>“Let’s Explore”</a:t>
            </a:r>
            <a:endParaRPr lang="en-US" sz="1600" dirty="0">
              <a:latin typeface="Century Gothic"/>
              <a:cs typeface="Century Gothic"/>
            </a:endParaRPr>
          </a:p>
        </p:txBody>
      </p:sp>
      <p:pic>
        <p:nvPicPr>
          <p:cNvPr id="11" name="Picture 10" descr="Screen Shot 2016-07-15 at 5.30.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9136" y="92575"/>
            <a:ext cx="2047086" cy="1324954"/>
          </a:xfrm>
          <a:prstGeom prst="rect">
            <a:avLst/>
          </a:prstGeom>
        </p:spPr>
        <p:style>
          <a:lnRef idx="2">
            <a:schemeClr val="dk1"/>
          </a:lnRef>
          <a:fillRef idx="1">
            <a:schemeClr val="lt1"/>
          </a:fillRef>
          <a:effectRef idx="0">
            <a:schemeClr val="dk1"/>
          </a:effectRef>
          <a:fontRef idx="minor">
            <a:schemeClr val="dk1"/>
          </a:fontRef>
        </p:style>
      </p:pic>
      <p:sp>
        <p:nvSpPr>
          <p:cNvPr id="12" name="Rectangle 11"/>
          <p:cNvSpPr/>
          <p:nvPr/>
        </p:nvSpPr>
        <p:spPr>
          <a:xfrm>
            <a:off x="521583" y="6259804"/>
            <a:ext cx="11077967" cy="3969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rgbClr val="FF0000"/>
                </a:solidFill>
                <a:latin typeface="Century Gothic"/>
                <a:cs typeface="Century Gothic"/>
              </a:rPr>
              <a:t>What is different about these two selections?</a:t>
            </a:r>
            <a:endParaRPr lang="en-US" dirty="0">
              <a:solidFill>
                <a:srgbClr val="FF0000"/>
              </a:solidFill>
              <a:latin typeface="Century Gothic"/>
              <a:cs typeface="Century Gothic"/>
            </a:endParaRPr>
          </a:p>
        </p:txBody>
      </p:sp>
      <p:sp>
        <p:nvSpPr>
          <p:cNvPr id="13" name="TextBox 12"/>
          <p:cNvSpPr txBox="1"/>
          <p:nvPr/>
        </p:nvSpPr>
        <p:spPr>
          <a:xfrm>
            <a:off x="328825" y="1553610"/>
            <a:ext cx="5510636" cy="4578176"/>
          </a:xfrm>
          <a:prstGeom prst="rect">
            <a:avLst/>
          </a:prstGeom>
          <a:noFill/>
        </p:spPr>
        <p:txBody>
          <a:bodyPr wrap="square" rtlCol="0">
            <a:spAutoFit/>
          </a:bodyPr>
          <a:lstStyle/>
          <a:p>
            <a:pPr>
              <a:lnSpc>
                <a:spcPct val="150000"/>
              </a:lnSpc>
            </a:pPr>
            <a:r>
              <a:rPr lang="en-US" sz="6600" dirty="0" smtClean="0">
                <a:latin typeface="Century Gothic"/>
                <a:cs typeface="Century Gothic"/>
              </a:rPr>
              <a:t>1.___________</a:t>
            </a:r>
            <a:endParaRPr lang="en-US" sz="6600" dirty="0">
              <a:latin typeface="Century Gothic"/>
              <a:cs typeface="Century Gothic"/>
            </a:endParaRPr>
          </a:p>
          <a:p>
            <a:pPr>
              <a:lnSpc>
                <a:spcPct val="150000"/>
              </a:lnSpc>
            </a:pPr>
            <a:r>
              <a:rPr lang="en-US" sz="6600" dirty="0" smtClean="0">
                <a:latin typeface="Century Gothic"/>
                <a:cs typeface="Century Gothic"/>
              </a:rPr>
              <a:t>2.___________</a:t>
            </a:r>
          </a:p>
          <a:p>
            <a:pPr>
              <a:lnSpc>
                <a:spcPct val="150000"/>
              </a:lnSpc>
            </a:pPr>
            <a:r>
              <a:rPr lang="en-US" sz="6600" dirty="0" smtClean="0">
                <a:latin typeface="Century Gothic"/>
                <a:cs typeface="Century Gothic"/>
              </a:rPr>
              <a:t>3.___________</a:t>
            </a:r>
            <a:endParaRPr lang="en-US" sz="6600" dirty="0">
              <a:latin typeface="Century Gothic"/>
              <a:cs typeface="Century Gothic"/>
            </a:endParaRPr>
          </a:p>
        </p:txBody>
      </p:sp>
      <p:sp>
        <p:nvSpPr>
          <p:cNvPr id="14" name="TextBox 13"/>
          <p:cNvSpPr txBox="1"/>
          <p:nvPr/>
        </p:nvSpPr>
        <p:spPr>
          <a:xfrm>
            <a:off x="6161943" y="1637969"/>
            <a:ext cx="5510636" cy="4578176"/>
          </a:xfrm>
          <a:prstGeom prst="rect">
            <a:avLst/>
          </a:prstGeom>
          <a:noFill/>
        </p:spPr>
        <p:txBody>
          <a:bodyPr wrap="square" rtlCol="0">
            <a:spAutoFit/>
          </a:bodyPr>
          <a:lstStyle/>
          <a:p>
            <a:pPr>
              <a:lnSpc>
                <a:spcPct val="150000"/>
              </a:lnSpc>
            </a:pPr>
            <a:r>
              <a:rPr lang="en-US" sz="6600" dirty="0" smtClean="0">
                <a:latin typeface="Century Gothic"/>
                <a:cs typeface="Century Gothic"/>
              </a:rPr>
              <a:t>1.___________</a:t>
            </a:r>
            <a:endParaRPr lang="en-US" sz="6600" dirty="0">
              <a:latin typeface="Century Gothic"/>
              <a:cs typeface="Century Gothic"/>
            </a:endParaRPr>
          </a:p>
          <a:p>
            <a:pPr>
              <a:lnSpc>
                <a:spcPct val="150000"/>
              </a:lnSpc>
            </a:pPr>
            <a:r>
              <a:rPr lang="en-US" sz="6600" dirty="0" smtClean="0">
                <a:latin typeface="Century Gothic"/>
                <a:cs typeface="Century Gothic"/>
              </a:rPr>
              <a:t>2.___________</a:t>
            </a:r>
          </a:p>
          <a:p>
            <a:pPr>
              <a:lnSpc>
                <a:spcPct val="150000"/>
              </a:lnSpc>
            </a:pPr>
            <a:r>
              <a:rPr lang="en-US" sz="6600" dirty="0" smtClean="0">
                <a:latin typeface="Century Gothic"/>
                <a:cs typeface="Century Gothic"/>
              </a:rPr>
              <a:t>3.___________</a:t>
            </a:r>
            <a:endParaRPr lang="en-US" sz="6600" dirty="0">
              <a:latin typeface="Century Gothic"/>
              <a:cs typeface="Century Gothic"/>
            </a:endParaRPr>
          </a:p>
        </p:txBody>
      </p:sp>
    </p:spTree>
    <p:extLst>
      <p:ext uri="{BB962C8B-B14F-4D97-AF65-F5344CB8AC3E}">
        <p14:creationId xmlns:p14="http://schemas.microsoft.com/office/powerpoint/2010/main" val="1686881761"/>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5622" y="124743"/>
            <a:ext cx="8504068" cy="4989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a:cs typeface="Century Gothic"/>
              </a:rPr>
              <a:t>Independent Writing</a:t>
            </a:r>
            <a:endParaRPr lang="en-US" sz="2800" dirty="0">
              <a:latin typeface="Century Gothic"/>
              <a:cs typeface="Century Gothic"/>
            </a:endParaRPr>
          </a:p>
        </p:txBody>
      </p:sp>
      <p:sp>
        <p:nvSpPr>
          <p:cNvPr id="3" name="Rectangle 2"/>
          <p:cNvSpPr/>
          <p:nvPr/>
        </p:nvSpPr>
        <p:spPr>
          <a:xfrm>
            <a:off x="181419" y="827835"/>
            <a:ext cx="5760089" cy="57835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Rectangle 3"/>
          <p:cNvSpPr/>
          <p:nvPr/>
        </p:nvSpPr>
        <p:spPr>
          <a:xfrm>
            <a:off x="6037214" y="832814"/>
            <a:ext cx="5760089" cy="57835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dirty="0" smtClean="0">
                <a:latin typeface="Century Gothic"/>
                <a:cs typeface="Century Gothic"/>
              </a:rPr>
              <a:t>“Rain Forest” and “Jack and the Beanstalk” both _____________________________________________________.</a:t>
            </a:r>
          </a:p>
          <a:p>
            <a:r>
              <a:rPr lang="en-US" sz="3200" dirty="0" smtClean="0">
                <a:latin typeface="Century Gothic"/>
                <a:cs typeface="Century Gothic"/>
              </a:rPr>
              <a:t>“Rainforest” and “Let’s Explore!” are different because __________________</a:t>
            </a:r>
          </a:p>
          <a:p>
            <a:r>
              <a:rPr lang="en-US" sz="3200" dirty="0" smtClean="0">
                <a:latin typeface="Century Gothic"/>
                <a:cs typeface="Century Gothic"/>
              </a:rPr>
              <a:t>__________________________.</a:t>
            </a:r>
            <a:endParaRPr lang="en-US" sz="3200" dirty="0">
              <a:latin typeface="Century Gothic"/>
              <a:cs typeface="Century Gothic"/>
            </a:endParaRPr>
          </a:p>
        </p:txBody>
      </p:sp>
      <p:cxnSp>
        <p:nvCxnSpPr>
          <p:cNvPr id="6" name="Straight Connector 5"/>
          <p:cNvCxnSpPr/>
          <p:nvPr/>
        </p:nvCxnSpPr>
        <p:spPr>
          <a:xfrm>
            <a:off x="385518" y="2256704"/>
            <a:ext cx="5442604" cy="22681"/>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3" idx="2"/>
            <a:endCxn id="3" idx="0"/>
          </p:cNvCxnSpPr>
          <p:nvPr/>
        </p:nvCxnSpPr>
        <p:spPr>
          <a:xfrm flipV="1">
            <a:off x="3061464" y="827835"/>
            <a:ext cx="0" cy="5783514"/>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3118158" y="1122682"/>
            <a:ext cx="1258602" cy="1122682"/>
            <a:chOff x="1768847" y="3869462"/>
            <a:chExt cx="3979252" cy="2821269"/>
          </a:xfrm>
        </p:grpSpPr>
        <p:pic>
          <p:nvPicPr>
            <p:cNvPr id="13" name="Picture 12"/>
            <p:cNvPicPr>
              <a:picLocks noChangeAspect="1"/>
            </p:cNvPicPr>
            <p:nvPr/>
          </p:nvPicPr>
          <p:blipFill>
            <a:blip r:embed="rId2"/>
            <a:stretch>
              <a:fillRect/>
            </a:stretch>
          </p:blipFill>
          <p:spPr>
            <a:xfrm>
              <a:off x="1768847" y="3869462"/>
              <a:ext cx="3979252" cy="2821269"/>
            </a:xfrm>
            <a:prstGeom prst="rect">
              <a:avLst/>
            </a:prstGeom>
          </p:spPr>
          <p:style>
            <a:lnRef idx="2">
              <a:schemeClr val="dk1"/>
            </a:lnRef>
            <a:fillRef idx="1">
              <a:schemeClr val="lt1"/>
            </a:fillRef>
            <a:effectRef idx="0">
              <a:schemeClr val="dk1"/>
            </a:effectRef>
            <a:fontRef idx="minor">
              <a:schemeClr val="dk1"/>
            </a:fontRef>
          </p:style>
        </p:pic>
        <p:sp>
          <p:nvSpPr>
            <p:cNvPr id="14" name="Rectangle 13"/>
            <p:cNvSpPr/>
            <p:nvPr/>
          </p:nvSpPr>
          <p:spPr>
            <a:xfrm>
              <a:off x="2137977" y="3950580"/>
              <a:ext cx="3354261" cy="38456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dirty="0" smtClean="0">
                  <a:latin typeface="Century Gothic"/>
                  <a:cs typeface="Century Gothic"/>
                </a:rPr>
                <a:t>Jack and the Beanstalk</a:t>
              </a:r>
              <a:endParaRPr lang="en-US" sz="1000" dirty="0">
                <a:latin typeface="Century Gothic"/>
                <a:cs typeface="Century Gothic"/>
              </a:endParaRPr>
            </a:p>
          </p:txBody>
        </p:sp>
      </p:grpSp>
      <p:pic>
        <p:nvPicPr>
          <p:cNvPr id="18" name="Picture 17"/>
          <p:cNvPicPr>
            <a:picLocks noChangeAspect="1"/>
          </p:cNvPicPr>
          <p:nvPr/>
        </p:nvPicPr>
        <p:blipFill>
          <a:blip r:embed="rId3"/>
          <a:stretch>
            <a:fillRect/>
          </a:stretch>
        </p:blipFill>
        <p:spPr>
          <a:xfrm>
            <a:off x="1470331" y="1236085"/>
            <a:ext cx="1521449" cy="972425"/>
          </a:xfrm>
          <a:prstGeom prst="rect">
            <a:avLst/>
          </a:prstGeom>
        </p:spPr>
      </p:pic>
      <p:pic>
        <p:nvPicPr>
          <p:cNvPr id="21" name="Picture 20"/>
          <p:cNvPicPr>
            <a:picLocks noChangeAspect="1"/>
          </p:cNvPicPr>
          <p:nvPr/>
        </p:nvPicPr>
        <p:blipFill>
          <a:blip r:embed="rId3"/>
          <a:stretch>
            <a:fillRect/>
          </a:stretch>
        </p:blipFill>
        <p:spPr>
          <a:xfrm>
            <a:off x="4400726" y="1252402"/>
            <a:ext cx="1521449" cy="972425"/>
          </a:xfrm>
          <a:prstGeom prst="rect">
            <a:avLst/>
          </a:prstGeom>
        </p:spPr>
      </p:pic>
      <p:grpSp>
        <p:nvGrpSpPr>
          <p:cNvPr id="22" name="Group 21"/>
          <p:cNvGrpSpPr/>
          <p:nvPr/>
        </p:nvGrpSpPr>
        <p:grpSpPr>
          <a:xfrm>
            <a:off x="175076" y="1104979"/>
            <a:ext cx="1258602" cy="1122682"/>
            <a:chOff x="1768847" y="3869462"/>
            <a:chExt cx="3979252" cy="2821269"/>
          </a:xfrm>
        </p:grpSpPr>
        <p:pic>
          <p:nvPicPr>
            <p:cNvPr id="23" name="Picture 22"/>
            <p:cNvPicPr>
              <a:picLocks noChangeAspect="1"/>
            </p:cNvPicPr>
            <p:nvPr/>
          </p:nvPicPr>
          <p:blipFill>
            <a:blip r:embed="rId2"/>
            <a:stretch>
              <a:fillRect/>
            </a:stretch>
          </p:blipFill>
          <p:spPr>
            <a:xfrm>
              <a:off x="1768847" y="3869462"/>
              <a:ext cx="3979252" cy="2821269"/>
            </a:xfrm>
            <a:prstGeom prst="rect">
              <a:avLst/>
            </a:prstGeom>
          </p:spPr>
          <p:style>
            <a:lnRef idx="2">
              <a:schemeClr val="dk1"/>
            </a:lnRef>
            <a:fillRef idx="1">
              <a:schemeClr val="lt1"/>
            </a:fillRef>
            <a:effectRef idx="0">
              <a:schemeClr val="dk1"/>
            </a:effectRef>
            <a:fontRef idx="minor">
              <a:schemeClr val="dk1"/>
            </a:fontRef>
          </p:style>
        </p:pic>
        <p:sp>
          <p:nvSpPr>
            <p:cNvPr id="24" name="Rectangle 23"/>
            <p:cNvSpPr/>
            <p:nvPr/>
          </p:nvSpPr>
          <p:spPr>
            <a:xfrm>
              <a:off x="2137977" y="3950580"/>
              <a:ext cx="3354261" cy="38456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dirty="0" smtClean="0">
                  <a:latin typeface="Century Gothic"/>
                  <a:cs typeface="Century Gothic"/>
                </a:rPr>
                <a:t>Jack and the Beanstalk</a:t>
              </a:r>
              <a:endParaRPr lang="en-US" sz="1000" dirty="0">
                <a:latin typeface="Century Gothic"/>
                <a:cs typeface="Century Gothic"/>
              </a:endParaRPr>
            </a:p>
          </p:txBody>
        </p:sp>
      </p:grpSp>
      <p:sp>
        <p:nvSpPr>
          <p:cNvPr id="26" name="TextBox 25"/>
          <p:cNvSpPr txBox="1"/>
          <p:nvPr/>
        </p:nvSpPr>
        <p:spPr>
          <a:xfrm>
            <a:off x="306146" y="2381448"/>
            <a:ext cx="2664608" cy="646331"/>
          </a:xfrm>
          <a:prstGeom prst="rect">
            <a:avLst/>
          </a:prstGeom>
          <a:noFill/>
        </p:spPr>
        <p:txBody>
          <a:bodyPr wrap="square" rtlCol="0">
            <a:spAutoFit/>
          </a:bodyPr>
          <a:lstStyle/>
          <a:p>
            <a:pPr algn="ctr"/>
            <a:r>
              <a:rPr lang="en-US" dirty="0" smtClean="0">
                <a:latin typeface="Century Gothic"/>
                <a:cs typeface="Century Gothic"/>
              </a:rPr>
              <a:t>What do they </a:t>
            </a:r>
          </a:p>
          <a:p>
            <a:pPr algn="ctr"/>
            <a:r>
              <a:rPr lang="en-US" dirty="0" smtClean="0">
                <a:latin typeface="Century Gothic"/>
                <a:cs typeface="Century Gothic"/>
              </a:rPr>
              <a:t>have in common?</a:t>
            </a:r>
            <a:endParaRPr lang="en-US" dirty="0">
              <a:latin typeface="Century Gothic"/>
              <a:cs typeface="Century Gothic"/>
            </a:endParaRPr>
          </a:p>
        </p:txBody>
      </p:sp>
      <p:sp>
        <p:nvSpPr>
          <p:cNvPr id="27" name="TextBox 26"/>
          <p:cNvSpPr txBox="1"/>
          <p:nvPr/>
        </p:nvSpPr>
        <p:spPr>
          <a:xfrm>
            <a:off x="3123155" y="2329724"/>
            <a:ext cx="2664608" cy="646331"/>
          </a:xfrm>
          <a:prstGeom prst="rect">
            <a:avLst/>
          </a:prstGeom>
          <a:noFill/>
        </p:spPr>
        <p:txBody>
          <a:bodyPr wrap="square" rtlCol="0">
            <a:spAutoFit/>
          </a:bodyPr>
          <a:lstStyle/>
          <a:p>
            <a:pPr algn="ctr"/>
            <a:r>
              <a:rPr lang="en-US" dirty="0" smtClean="0">
                <a:latin typeface="Century Gothic"/>
                <a:cs typeface="Century Gothic"/>
              </a:rPr>
              <a:t>What is different about them?</a:t>
            </a:r>
            <a:endParaRPr lang="en-US" dirty="0">
              <a:latin typeface="Century Gothic"/>
              <a:cs typeface="Century Gothic"/>
            </a:endParaRPr>
          </a:p>
        </p:txBody>
      </p:sp>
      <p:sp>
        <p:nvSpPr>
          <p:cNvPr id="28" name="TextBox 27"/>
          <p:cNvSpPr txBox="1"/>
          <p:nvPr/>
        </p:nvSpPr>
        <p:spPr>
          <a:xfrm>
            <a:off x="260791" y="3220623"/>
            <a:ext cx="2698625" cy="2677656"/>
          </a:xfrm>
          <a:prstGeom prst="rect">
            <a:avLst/>
          </a:prstGeom>
          <a:noFill/>
        </p:spPr>
        <p:txBody>
          <a:bodyPr wrap="square" rtlCol="0">
            <a:spAutoFit/>
          </a:bodyPr>
          <a:lstStyle/>
          <a:p>
            <a:pPr marL="457200" indent="-457200">
              <a:buAutoNum type="arabicPeriod"/>
            </a:pPr>
            <a:r>
              <a:rPr lang="en-US" sz="2400" dirty="0" smtClean="0">
                <a:latin typeface="Century Gothic"/>
                <a:cs typeface="Century Gothic"/>
              </a:rPr>
              <a:t>_____________</a:t>
            </a:r>
          </a:p>
          <a:p>
            <a:pPr marL="457200" indent="-457200">
              <a:buAutoNum type="arabicPeriod"/>
            </a:pPr>
            <a:endParaRPr lang="en-US" sz="2400" dirty="0">
              <a:latin typeface="Century Gothic"/>
              <a:cs typeface="Century Gothic"/>
            </a:endParaRPr>
          </a:p>
          <a:p>
            <a:pPr marL="457200" indent="-457200">
              <a:buAutoNum type="arabicPeriod"/>
            </a:pPr>
            <a:r>
              <a:rPr lang="en-US" sz="2400" dirty="0" smtClean="0">
                <a:latin typeface="Century Gothic"/>
                <a:cs typeface="Century Gothic"/>
              </a:rPr>
              <a:t>_____________</a:t>
            </a:r>
          </a:p>
          <a:p>
            <a:pPr marL="457200" indent="-457200">
              <a:buAutoNum type="arabicPeriod"/>
            </a:pPr>
            <a:endParaRPr lang="en-US" sz="2400" dirty="0">
              <a:latin typeface="Century Gothic"/>
              <a:cs typeface="Century Gothic"/>
            </a:endParaRPr>
          </a:p>
          <a:p>
            <a:pPr marL="457200" indent="-457200">
              <a:buAutoNum type="arabicPeriod"/>
            </a:pPr>
            <a:r>
              <a:rPr lang="en-US" sz="2400" dirty="0" smtClean="0">
                <a:latin typeface="Century Gothic"/>
                <a:cs typeface="Century Gothic"/>
              </a:rPr>
              <a:t>_____________</a:t>
            </a:r>
          </a:p>
          <a:p>
            <a:pPr marL="457200" indent="-457200">
              <a:buAutoNum type="arabicPeriod"/>
            </a:pPr>
            <a:endParaRPr lang="en-US" sz="2400" dirty="0">
              <a:latin typeface="Century Gothic"/>
              <a:cs typeface="Century Gothic"/>
            </a:endParaRPr>
          </a:p>
          <a:p>
            <a:pPr marL="457200" indent="-457200">
              <a:buAutoNum type="arabicPeriod"/>
            </a:pPr>
            <a:r>
              <a:rPr lang="en-US" sz="2400" dirty="0" smtClean="0">
                <a:latin typeface="Century Gothic"/>
                <a:cs typeface="Century Gothic"/>
              </a:rPr>
              <a:t>_____________</a:t>
            </a:r>
          </a:p>
        </p:txBody>
      </p:sp>
      <p:sp>
        <p:nvSpPr>
          <p:cNvPr id="29" name="TextBox 28"/>
          <p:cNvSpPr txBox="1"/>
          <p:nvPr/>
        </p:nvSpPr>
        <p:spPr>
          <a:xfrm>
            <a:off x="3089138" y="3350343"/>
            <a:ext cx="2698625" cy="2677656"/>
          </a:xfrm>
          <a:prstGeom prst="rect">
            <a:avLst/>
          </a:prstGeom>
          <a:noFill/>
        </p:spPr>
        <p:txBody>
          <a:bodyPr wrap="square" rtlCol="0">
            <a:spAutoFit/>
          </a:bodyPr>
          <a:lstStyle/>
          <a:p>
            <a:pPr marL="457200" indent="-457200">
              <a:buAutoNum type="arabicPeriod"/>
            </a:pPr>
            <a:r>
              <a:rPr lang="en-US" sz="2400" dirty="0" smtClean="0">
                <a:latin typeface="Century Gothic"/>
                <a:cs typeface="Century Gothic"/>
              </a:rPr>
              <a:t>_____________</a:t>
            </a:r>
          </a:p>
          <a:p>
            <a:pPr marL="457200" indent="-457200">
              <a:buAutoNum type="arabicPeriod"/>
            </a:pPr>
            <a:endParaRPr lang="en-US" sz="2400" dirty="0">
              <a:latin typeface="Century Gothic"/>
              <a:cs typeface="Century Gothic"/>
            </a:endParaRPr>
          </a:p>
          <a:p>
            <a:pPr marL="457200" indent="-457200">
              <a:buAutoNum type="arabicPeriod"/>
            </a:pPr>
            <a:r>
              <a:rPr lang="en-US" sz="2400" dirty="0" smtClean="0">
                <a:latin typeface="Century Gothic"/>
                <a:cs typeface="Century Gothic"/>
              </a:rPr>
              <a:t>_____________</a:t>
            </a:r>
          </a:p>
          <a:p>
            <a:pPr marL="457200" indent="-457200">
              <a:buAutoNum type="arabicPeriod"/>
            </a:pPr>
            <a:endParaRPr lang="en-US" sz="2400" dirty="0">
              <a:latin typeface="Century Gothic"/>
              <a:cs typeface="Century Gothic"/>
            </a:endParaRPr>
          </a:p>
          <a:p>
            <a:pPr marL="457200" indent="-457200">
              <a:buAutoNum type="arabicPeriod"/>
            </a:pPr>
            <a:r>
              <a:rPr lang="en-US" sz="2400" dirty="0" smtClean="0">
                <a:latin typeface="Century Gothic"/>
                <a:cs typeface="Century Gothic"/>
              </a:rPr>
              <a:t>_____________</a:t>
            </a:r>
          </a:p>
          <a:p>
            <a:pPr marL="457200" indent="-457200">
              <a:buAutoNum type="arabicPeriod"/>
            </a:pPr>
            <a:endParaRPr lang="en-US" sz="2400" dirty="0">
              <a:latin typeface="Century Gothic"/>
              <a:cs typeface="Century Gothic"/>
            </a:endParaRPr>
          </a:p>
          <a:p>
            <a:pPr marL="457200" indent="-457200">
              <a:buAutoNum type="arabicPeriod"/>
            </a:pPr>
            <a:r>
              <a:rPr lang="en-US" sz="2400" dirty="0" smtClean="0">
                <a:latin typeface="Century Gothic"/>
                <a:cs typeface="Century Gothic"/>
              </a:rPr>
              <a:t>_____________</a:t>
            </a:r>
          </a:p>
        </p:txBody>
      </p:sp>
    </p:spTree>
    <p:extLst>
      <p:ext uri="{BB962C8B-B14F-4D97-AF65-F5344CB8AC3E}">
        <p14:creationId xmlns:p14="http://schemas.microsoft.com/office/powerpoint/2010/main" val="13405137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a:latin typeface="Century Gothic" panose="020B0502020202020204" pitchFamily="34" charset="0"/>
              </a:rPr>
              <a:t> </a:t>
            </a:r>
            <a:r>
              <a:rPr lang="en-US" sz="7000" dirty="0" smtClean="0">
                <a:latin typeface="Century Gothic" panose="020B0502020202020204" pitchFamily="34" charset="0"/>
              </a:rPr>
              <a:t>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t     </a:t>
            </a:r>
            <a:r>
              <a:rPr lang="en-US" sz="7000" dirty="0" err="1" smtClean="0">
                <a:latin typeface="Century Gothic" panose="020B0502020202020204" pitchFamily="34" charset="0"/>
              </a:rPr>
              <a:t>c</a:t>
            </a:r>
            <a:r>
              <a:rPr lang="en-US" sz="7000" dirty="0" err="1"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74896093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a:latin typeface="Century Gothic" panose="020B0502020202020204" pitchFamily="34" charset="0"/>
              </a:rPr>
              <a:t> </a:t>
            </a:r>
            <a:r>
              <a:rPr lang="en-US" sz="7000" dirty="0" smtClean="0">
                <a:latin typeface="Century Gothic" panose="020B0502020202020204" pitchFamily="34" charset="0"/>
              </a:rPr>
              <a:t>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t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1779124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a:latin typeface="Century Gothic" panose="020B0502020202020204" pitchFamily="34" charset="0"/>
              </a:rPr>
              <a:t> </a:t>
            </a:r>
            <a:r>
              <a:rPr lang="en-US" sz="7000" dirty="0" smtClean="0">
                <a:latin typeface="Century Gothic" panose="020B0502020202020204" pitchFamily="34" charset="0"/>
              </a:rPr>
              <a:t>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t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f</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14148132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a:latin typeface="Century Gothic" panose="020B0502020202020204" pitchFamily="34" charset="0"/>
              </a:rPr>
              <a:t> </a:t>
            </a:r>
            <a:r>
              <a:rPr lang="en-US" sz="7000" dirty="0" smtClean="0">
                <a:latin typeface="Century Gothic" panose="020B0502020202020204" pitchFamily="34" charset="0"/>
              </a:rPr>
              <a:t>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t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a:t>
            </a:r>
            <a:r>
              <a:rPr lang="en-US" sz="7000" dirty="0" err="1" smtClean="0">
                <a:latin typeface="Century Gothic" panose="020B0502020202020204" pitchFamily="34" charset="0"/>
              </a:rPr>
              <a:t>f</a:t>
            </a:r>
            <a:r>
              <a:rPr lang="en-US" sz="7000" dirty="0" err="1"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35519941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a:latin typeface="Century Gothic" panose="020B0502020202020204" pitchFamily="34" charset="0"/>
              </a:rPr>
              <a:t> </a:t>
            </a:r>
            <a:r>
              <a:rPr lang="en-US" sz="7000" dirty="0" smtClean="0">
                <a:latin typeface="Century Gothic" panose="020B0502020202020204" pitchFamily="34" charset="0"/>
              </a:rPr>
              <a:t>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t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6111512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a:latin typeface="Century Gothic" panose="020B0502020202020204" pitchFamily="34" charset="0"/>
              </a:rPr>
              <a:t> </a:t>
            </a:r>
            <a:r>
              <a:rPr lang="en-US" sz="7000" dirty="0" smtClean="0">
                <a:latin typeface="Century Gothic" panose="020B0502020202020204" pitchFamily="34" charset="0"/>
              </a:rPr>
              <a:t>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t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m </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6694094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a:latin typeface="Century Gothic" panose="020B0502020202020204" pitchFamily="34" charset="0"/>
              </a:rPr>
              <a:t> </a:t>
            </a:r>
            <a:r>
              <a:rPr lang="en-US" sz="7000" dirty="0" smtClean="0">
                <a:latin typeface="Century Gothic" panose="020B0502020202020204" pitchFamily="34" charset="0"/>
              </a:rPr>
              <a:t>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t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 </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63374341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n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a:latin typeface="Century Gothic" panose="020B0502020202020204" pitchFamily="34" charset="0"/>
              </a:rPr>
              <a:t> </a:t>
            </a:r>
            <a:r>
              <a:rPr lang="en-US" sz="7000" dirty="0" smtClean="0">
                <a:latin typeface="Century Gothic" panose="020B0502020202020204" pitchFamily="34" charset="0"/>
              </a:rPr>
              <a:t>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a:t>
            </a:r>
            <a:r>
              <a:rPr lang="en-US" sz="7000" dirty="0" smtClean="0">
                <a:latin typeface="Century Gothic" panose="020B0502020202020204" pitchFamily="34" charset="0"/>
              </a:rPr>
              <a:t>t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f</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 </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418409954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He</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0127927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7758" y="168519"/>
            <a:ext cx="4355306"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Phonics</a:t>
            </a:r>
          </a:p>
        </p:txBody>
      </p:sp>
      <p:sp>
        <p:nvSpPr>
          <p:cNvPr id="4" name="TextBox 3"/>
          <p:cNvSpPr txBox="1"/>
          <p:nvPr/>
        </p:nvSpPr>
        <p:spPr>
          <a:xfrm>
            <a:off x="8099811" y="2626143"/>
            <a:ext cx="2500990" cy="2800767"/>
          </a:xfrm>
          <a:prstGeom prst="rect">
            <a:avLst/>
          </a:prstGeom>
          <a:noFill/>
        </p:spPr>
        <p:txBody>
          <a:bodyPr wrap="square" rtlCol="0">
            <a:spAutoFit/>
          </a:bodyPr>
          <a:lstStyle/>
          <a:p>
            <a:r>
              <a:rPr lang="en-US" sz="1600" dirty="0">
                <a:solidFill>
                  <a:srgbClr val="D9D9D9"/>
                </a:solidFill>
                <a:latin typeface="Century Gothic"/>
                <a:cs typeface="Century Gothic"/>
              </a:rPr>
              <a:t>This is the </a:t>
            </a:r>
            <a:r>
              <a:rPr lang="en-US" sz="1600" dirty="0" smtClean="0">
                <a:solidFill>
                  <a:srgbClr val="D9D9D9"/>
                </a:solidFill>
                <a:latin typeface="Century Gothic"/>
                <a:cs typeface="Century Gothic"/>
              </a:rPr>
              <a:t>camel </a:t>
            </a:r>
            <a:r>
              <a:rPr lang="en-US" sz="1600" dirty="0">
                <a:solidFill>
                  <a:srgbClr val="D9D9D9"/>
                </a:solidFill>
                <a:latin typeface="Century Gothic"/>
                <a:cs typeface="Century Gothic"/>
              </a:rPr>
              <a:t>sound spelling card. </a:t>
            </a:r>
          </a:p>
          <a:p>
            <a:r>
              <a:rPr lang="en-US" sz="1600" dirty="0">
                <a:solidFill>
                  <a:srgbClr val="D9D9D9"/>
                </a:solidFill>
                <a:latin typeface="Century Gothic"/>
                <a:cs typeface="Century Gothic"/>
              </a:rPr>
              <a:t>The sound is </a:t>
            </a:r>
            <a:r>
              <a:rPr lang="en-US" sz="1600" dirty="0" smtClean="0">
                <a:solidFill>
                  <a:srgbClr val="D9D9D9"/>
                </a:solidFill>
                <a:latin typeface="Century Gothic"/>
                <a:cs typeface="Century Gothic"/>
              </a:rPr>
              <a:t>/k/.</a:t>
            </a:r>
            <a:endParaRPr lang="en-US" sz="1600" dirty="0">
              <a:solidFill>
                <a:srgbClr val="D9D9D9"/>
              </a:solidFill>
              <a:latin typeface="Century Gothic"/>
              <a:cs typeface="Century Gothic"/>
            </a:endParaRPr>
          </a:p>
          <a:p>
            <a:r>
              <a:rPr lang="en-US" sz="1600" dirty="0">
                <a:solidFill>
                  <a:srgbClr val="D9D9D9"/>
                </a:solidFill>
                <a:latin typeface="Century Gothic"/>
                <a:cs typeface="Century Gothic"/>
              </a:rPr>
              <a:t>The </a:t>
            </a:r>
            <a:r>
              <a:rPr lang="en-US" sz="1600" dirty="0" smtClean="0">
                <a:solidFill>
                  <a:srgbClr val="D9D9D9"/>
                </a:solidFill>
                <a:latin typeface="Century Gothic"/>
                <a:cs typeface="Century Gothic"/>
              </a:rPr>
              <a:t>/k/ </a:t>
            </a:r>
            <a:r>
              <a:rPr lang="en-US" sz="1600" dirty="0">
                <a:solidFill>
                  <a:srgbClr val="D9D9D9"/>
                </a:solidFill>
                <a:latin typeface="Century Gothic"/>
                <a:cs typeface="Century Gothic"/>
              </a:rPr>
              <a:t>sound is spelled with the letter </a:t>
            </a:r>
            <a:r>
              <a:rPr lang="en-US" sz="1600" dirty="0" smtClean="0">
                <a:solidFill>
                  <a:srgbClr val="D9D9D9"/>
                </a:solidFill>
                <a:latin typeface="Century Gothic"/>
                <a:cs typeface="Century Gothic"/>
              </a:rPr>
              <a:t>c.</a:t>
            </a:r>
            <a:endParaRPr lang="en-US" sz="1600" dirty="0">
              <a:solidFill>
                <a:srgbClr val="D9D9D9"/>
              </a:solidFill>
              <a:latin typeface="Century Gothic"/>
              <a:cs typeface="Century Gothic"/>
            </a:endParaRPr>
          </a:p>
          <a:p>
            <a:r>
              <a:rPr lang="en-US" sz="1600" dirty="0">
                <a:solidFill>
                  <a:srgbClr val="D9D9D9"/>
                </a:solidFill>
                <a:latin typeface="Century Gothic"/>
                <a:cs typeface="Century Gothic"/>
              </a:rPr>
              <a:t>Say it with me: </a:t>
            </a:r>
            <a:r>
              <a:rPr lang="en-US" sz="1600" dirty="0" smtClean="0">
                <a:solidFill>
                  <a:srgbClr val="D9D9D9"/>
                </a:solidFill>
                <a:latin typeface="Century Gothic"/>
                <a:cs typeface="Century Gothic"/>
              </a:rPr>
              <a:t>/k/.</a:t>
            </a:r>
            <a:endParaRPr lang="en-US" sz="1600" dirty="0">
              <a:solidFill>
                <a:srgbClr val="D9D9D9"/>
              </a:solidFill>
              <a:latin typeface="Century Gothic"/>
              <a:cs typeface="Century Gothic"/>
            </a:endParaRPr>
          </a:p>
          <a:p>
            <a:r>
              <a:rPr lang="en-US" sz="1600" dirty="0">
                <a:solidFill>
                  <a:srgbClr val="D9D9D9"/>
                </a:solidFill>
                <a:latin typeface="Century Gothic"/>
                <a:cs typeface="Century Gothic"/>
              </a:rPr>
              <a:t>This is the sound at the beginning of the word </a:t>
            </a:r>
            <a:r>
              <a:rPr lang="en-US" sz="1600" dirty="0" smtClean="0">
                <a:solidFill>
                  <a:srgbClr val="D9D9D9"/>
                </a:solidFill>
                <a:latin typeface="Century Gothic"/>
                <a:cs typeface="Century Gothic"/>
              </a:rPr>
              <a:t>camel. </a:t>
            </a:r>
            <a:endParaRPr lang="en-US" sz="1600" dirty="0">
              <a:solidFill>
                <a:srgbClr val="D9D9D9"/>
              </a:solidFill>
              <a:latin typeface="Century Gothic"/>
              <a:cs typeface="Century Gothic"/>
            </a:endParaRPr>
          </a:p>
          <a:p>
            <a:r>
              <a:rPr lang="en-US" sz="1600" dirty="0">
                <a:solidFill>
                  <a:srgbClr val="D9D9D9"/>
                </a:solidFill>
                <a:latin typeface="Century Gothic"/>
                <a:cs typeface="Century Gothic"/>
              </a:rPr>
              <a:t>Listen: </a:t>
            </a:r>
            <a:r>
              <a:rPr lang="en-US" sz="1600" dirty="0" smtClean="0">
                <a:solidFill>
                  <a:srgbClr val="D9D9D9"/>
                </a:solidFill>
                <a:latin typeface="Century Gothic"/>
                <a:cs typeface="Century Gothic"/>
              </a:rPr>
              <a:t>/k/ /k/ /k/, camel.</a:t>
            </a:r>
            <a:endParaRPr lang="en-US" sz="1600" dirty="0">
              <a:solidFill>
                <a:srgbClr val="D9D9D9"/>
              </a:solidFill>
              <a:latin typeface="Century Gothic"/>
              <a:cs typeface="Century Gothic"/>
            </a:endParaRPr>
          </a:p>
        </p:txBody>
      </p:sp>
      <p:pic>
        <p:nvPicPr>
          <p:cNvPr id="7" name="Picture 6"/>
          <p:cNvPicPr>
            <a:picLocks noChangeAspect="1"/>
          </p:cNvPicPr>
          <p:nvPr/>
        </p:nvPicPr>
        <p:blipFill>
          <a:blip r:embed="rId2"/>
          <a:stretch>
            <a:fillRect/>
          </a:stretch>
        </p:blipFill>
        <p:spPr>
          <a:xfrm>
            <a:off x="3591012" y="825499"/>
            <a:ext cx="4508799" cy="5940425"/>
          </a:xfrm>
          <a:prstGeom prst="rect">
            <a:avLst/>
          </a:prstGeom>
        </p:spPr>
      </p:pic>
    </p:spTree>
    <p:extLst>
      <p:ext uri="{BB962C8B-B14F-4D97-AF65-F5344CB8AC3E}">
        <p14:creationId xmlns:p14="http://schemas.microsoft.com/office/powerpoint/2010/main" val="228980092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5478423"/>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He  has</a:t>
            </a: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71389730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He  has  a</a:t>
            </a: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7041257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He  has  a  fan.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238482079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He  has  a  fan.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A</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423531944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He  has  a  fan.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A  cat</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180827497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He  has  a  fan.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A  cat  can</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80048037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88901"/>
            <a:ext cx="119380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latin typeface="Century Gothic" panose="020B0502020202020204" pitchFamily="34" charset="0"/>
              </a:rPr>
              <a:t>He  has  a  fan.</a:t>
            </a:r>
          </a:p>
          <a:p>
            <a:endParaRPr lang="en-US" sz="7000" dirty="0" smtClean="0">
              <a:latin typeface="Century Gothic" panose="020B0502020202020204" pitchFamily="34" charset="0"/>
            </a:endParaRPr>
          </a:p>
          <a:p>
            <a:r>
              <a:rPr lang="en-US" sz="7000" dirty="0" smtClean="0">
                <a:solidFill>
                  <a:srgbClr val="FF0000"/>
                </a:solidFill>
                <a:latin typeface="Century Gothic" panose="020B0502020202020204" pitchFamily="34" charset="0"/>
              </a:rPr>
              <a:t> </a:t>
            </a:r>
            <a:r>
              <a:rPr lang="en-US" sz="7000" dirty="0" smtClean="0">
                <a:solidFill>
                  <a:srgbClr val="000000"/>
                </a:solidFill>
                <a:latin typeface="Century Gothic" panose="020B0502020202020204" pitchFamily="34" charset="0"/>
              </a:rPr>
              <a:t>A  cat  can  nap.</a:t>
            </a:r>
          </a:p>
          <a:p>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endParaRPr lang="en-US" sz="7000" dirty="0">
              <a:latin typeface="Century Gothic" panose="020B0502020202020204" pitchFamily="34" charset="0"/>
            </a:endParaRPr>
          </a:p>
          <a:p>
            <a:endParaRPr lang="en-US" sz="7000" dirty="0" smtClean="0">
              <a:latin typeface="Century Gothic" panose="020B0502020202020204" pitchFamily="34" charset="0"/>
            </a:endParaRPr>
          </a:p>
        </p:txBody>
      </p:sp>
    </p:spTree>
    <p:extLst>
      <p:ext uri="{BB962C8B-B14F-4D97-AF65-F5344CB8AC3E}">
        <p14:creationId xmlns:p14="http://schemas.microsoft.com/office/powerpoint/2010/main" val="368086746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7-15 at 5.18.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4171" y="0"/>
            <a:ext cx="5195658"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7766929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3780" y="155819"/>
            <a:ext cx="5807075"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High-Frequency Words</a:t>
            </a:r>
            <a:endParaRPr lang="en-US" sz="2400" dirty="0">
              <a:latin typeface="Century Gothic"/>
              <a:cs typeface="Century Gothic"/>
            </a:endParaRPr>
          </a:p>
        </p:txBody>
      </p:sp>
      <p:sp>
        <p:nvSpPr>
          <p:cNvPr id="3" name="Rectangle 2"/>
          <p:cNvSpPr/>
          <p:nvPr/>
        </p:nvSpPr>
        <p:spPr>
          <a:xfrm>
            <a:off x="3802129" y="2805702"/>
            <a:ext cx="4363097"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this</a:t>
            </a:r>
            <a:endParaRPr lang="en-US" sz="8800" dirty="0">
              <a:latin typeface="Century Gothic"/>
              <a:cs typeface="Century Gothic"/>
            </a:endParaRPr>
          </a:p>
        </p:txBody>
      </p:sp>
      <p:sp>
        <p:nvSpPr>
          <p:cNvPr id="4" name="Rectangle 3"/>
          <p:cNvSpPr/>
          <p:nvPr/>
        </p:nvSpPr>
        <p:spPr>
          <a:xfrm>
            <a:off x="3802129" y="1070133"/>
            <a:ext cx="4363097"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is</a:t>
            </a:r>
            <a:endParaRPr lang="en-US" sz="8800" dirty="0">
              <a:latin typeface="Century Gothic"/>
              <a:cs typeface="Century Gothic"/>
            </a:endParaRPr>
          </a:p>
        </p:txBody>
      </p:sp>
      <p:sp>
        <p:nvSpPr>
          <p:cNvPr id="6" name="TextBox 5"/>
          <p:cNvSpPr txBox="1"/>
          <p:nvPr/>
        </p:nvSpPr>
        <p:spPr>
          <a:xfrm>
            <a:off x="166213" y="1503657"/>
            <a:ext cx="3386595" cy="1323439"/>
          </a:xfrm>
          <a:prstGeom prst="rect">
            <a:avLst/>
          </a:prstGeom>
          <a:noFill/>
        </p:spPr>
        <p:txBody>
          <a:bodyPr wrap="square" rtlCol="0">
            <a:spAutoFit/>
          </a:bodyPr>
          <a:lstStyle/>
          <a:p>
            <a:r>
              <a:rPr lang="en-US" sz="1600" b="1" dirty="0" smtClean="0">
                <a:solidFill>
                  <a:schemeClr val="bg1">
                    <a:lumMod val="85000"/>
                  </a:schemeClr>
                </a:solidFill>
                <a:latin typeface="Century Gothic"/>
                <a:cs typeface="Century Gothic"/>
              </a:rPr>
              <a:t>Read</a:t>
            </a:r>
            <a:r>
              <a:rPr lang="en-US" sz="1600" dirty="0" smtClean="0">
                <a:solidFill>
                  <a:schemeClr val="bg1">
                    <a:lumMod val="85000"/>
                  </a:schemeClr>
                </a:solidFill>
                <a:latin typeface="Century Gothic"/>
                <a:cs typeface="Century Gothic"/>
              </a:rPr>
              <a:t>: </a:t>
            </a:r>
          </a:p>
          <a:p>
            <a:r>
              <a:rPr lang="en-US" sz="1600" dirty="0" smtClean="0">
                <a:solidFill>
                  <a:schemeClr val="bg1">
                    <a:lumMod val="85000"/>
                  </a:schemeClr>
                </a:solidFill>
                <a:latin typeface="Century Gothic"/>
                <a:cs typeface="Century Gothic"/>
              </a:rPr>
              <a:t>Point to and say the word is. </a:t>
            </a:r>
          </a:p>
          <a:p>
            <a:r>
              <a:rPr lang="en-US" sz="1600" dirty="0" smtClean="0">
                <a:solidFill>
                  <a:schemeClr val="bg1">
                    <a:lumMod val="85000"/>
                  </a:schemeClr>
                </a:solidFill>
                <a:latin typeface="Century Gothic"/>
                <a:cs typeface="Century Gothic"/>
              </a:rPr>
              <a:t>This is the word is. </a:t>
            </a:r>
          </a:p>
          <a:p>
            <a:r>
              <a:rPr lang="en-US" sz="1600" dirty="0" smtClean="0">
                <a:solidFill>
                  <a:schemeClr val="bg1">
                    <a:lumMod val="85000"/>
                  </a:schemeClr>
                </a:solidFill>
                <a:latin typeface="Century Gothic"/>
                <a:cs typeface="Century Gothic"/>
              </a:rPr>
              <a:t>Say it with me: is.</a:t>
            </a:r>
          </a:p>
          <a:p>
            <a:r>
              <a:rPr lang="en-US" sz="1600" dirty="0" smtClean="0">
                <a:solidFill>
                  <a:schemeClr val="bg1">
                    <a:lumMod val="85000"/>
                  </a:schemeClr>
                </a:solidFill>
                <a:latin typeface="Century Gothic"/>
                <a:cs typeface="Century Gothic"/>
              </a:rPr>
              <a:t>My shirt is blue.</a:t>
            </a:r>
            <a:endParaRPr lang="en-US" sz="1600" dirty="0">
              <a:solidFill>
                <a:schemeClr val="bg1">
                  <a:lumMod val="85000"/>
                </a:schemeClr>
              </a:solidFill>
              <a:latin typeface="Century Gothic"/>
              <a:cs typeface="Century Gothic"/>
            </a:endParaRPr>
          </a:p>
        </p:txBody>
      </p:sp>
      <p:sp>
        <p:nvSpPr>
          <p:cNvPr id="7" name="TextBox 6"/>
          <p:cNvSpPr txBox="1"/>
          <p:nvPr/>
        </p:nvSpPr>
        <p:spPr>
          <a:xfrm>
            <a:off x="255141" y="3569217"/>
            <a:ext cx="3386595" cy="830997"/>
          </a:xfrm>
          <a:prstGeom prst="rect">
            <a:avLst/>
          </a:prstGeom>
          <a:noFill/>
        </p:spPr>
        <p:txBody>
          <a:bodyPr wrap="square" rtlCol="0">
            <a:spAutoFit/>
          </a:bodyPr>
          <a:lstStyle/>
          <a:p>
            <a:r>
              <a:rPr lang="en-US" sz="1600" b="1" dirty="0" smtClean="0">
                <a:solidFill>
                  <a:schemeClr val="bg1">
                    <a:lumMod val="85000"/>
                  </a:schemeClr>
                </a:solidFill>
                <a:latin typeface="Century Gothic"/>
                <a:cs typeface="Century Gothic"/>
              </a:rPr>
              <a:t>Spell</a:t>
            </a:r>
            <a:r>
              <a:rPr lang="en-US" sz="1600" dirty="0" smtClean="0">
                <a:solidFill>
                  <a:schemeClr val="bg1">
                    <a:lumMod val="85000"/>
                  </a:schemeClr>
                </a:solidFill>
                <a:latin typeface="Century Gothic"/>
                <a:cs typeface="Century Gothic"/>
              </a:rPr>
              <a:t>: </a:t>
            </a:r>
          </a:p>
          <a:p>
            <a:r>
              <a:rPr lang="en-US" sz="1600" dirty="0" smtClean="0">
                <a:solidFill>
                  <a:schemeClr val="bg1">
                    <a:lumMod val="85000"/>
                  </a:schemeClr>
                </a:solidFill>
                <a:latin typeface="Century Gothic"/>
                <a:cs typeface="Century Gothic"/>
              </a:rPr>
              <a:t>The word is is spelled </a:t>
            </a:r>
            <a:r>
              <a:rPr lang="en-US" sz="1600" dirty="0" err="1" smtClean="0">
                <a:solidFill>
                  <a:schemeClr val="bg1">
                    <a:lumMod val="85000"/>
                  </a:schemeClr>
                </a:solidFill>
                <a:latin typeface="Century Gothic"/>
                <a:cs typeface="Century Gothic"/>
              </a:rPr>
              <a:t>i</a:t>
            </a:r>
            <a:r>
              <a:rPr lang="en-US" sz="1600" dirty="0" smtClean="0">
                <a:solidFill>
                  <a:schemeClr val="bg1">
                    <a:lumMod val="85000"/>
                  </a:schemeClr>
                </a:solidFill>
                <a:latin typeface="Century Gothic"/>
                <a:cs typeface="Century Gothic"/>
              </a:rPr>
              <a:t>-s.</a:t>
            </a:r>
          </a:p>
          <a:p>
            <a:r>
              <a:rPr lang="en-US" sz="1600" dirty="0" smtClean="0">
                <a:solidFill>
                  <a:schemeClr val="bg1">
                    <a:lumMod val="85000"/>
                  </a:schemeClr>
                </a:solidFill>
                <a:latin typeface="Century Gothic"/>
                <a:cs typeface="Century Gothic"/>
              </a:rPr>
              <a:t>Spell it with me.</a:t>
            </a:r>
            <a:endParaRPr lang="en-US" sz="1600" dirty="0">
              <a:solidFill>
                <a:schemeClr val="bg1">
                  <a:lumMod val="85000"/>
                </a:schemeClr>
              </a:solidFill>
              <a:latin typeface="Century Gothic"/>
              <a:cs typeface="Century Gothic"/>
            </a:endParaRPr>
          </a:p>
        </p:txBody>
      </p:sp>
      <p:sp>
        <p:nvSpPr>
          <p:cNvPr id="8" name="TextBox 7"/>
          <p:cNvSpPr txBox="1"/>
          <p:nvPr/>
        </p:nvSpPr>
        <p:spPr>
          <a:xfrm>
            <a:off x="255141" y="5272020"/>
            <a:ext cx="3386595" cy="830997"/>
          </a:xfrm>
          <a:prstGeom prst="rect">
            <a:avLst/>
          </a:prstGeom>
          <a:noFill/>
        </p:spPr>
        <p:txBody>
          <a:bodyPr wrap="square" rtlCol="0">
            <a:spAutoFit/>
          </a:bodyPr>
          <a:lstStyle/>
          <a:p>
            <a:r>
              <a:rPr lang="en-US" sz="1600" b="1" dirty="0" smtClean="0">
                <a:solidFill>
                  <a:schemeClr val="bg1">
                    <a:lumMod val="85000"/>
                  </a:schemeClr>
                </a:solidFill>
                <a:latin typeface="Century Gothic"/>
                <a:cs typeface="Century Gothic"/>
              </a:rPr>
              <a:t>Write</a:t>
            </a:r>
            <a:r>
              <a:rPr lang="en-US" sz="1600" dirty="0" smtClean="0">
                <a:solidFill>
                  <a:schemeClr val="bg1">
                    <a:lumMod val="85000"/>
                  </a:schemeClr>
                </a:solidFill>
                <a:latin typeface="Century Gothic"/>
                <a:cs typeface="Century Gothic"/>
              </a:rPr>
              <a:t>: </a:t>
            </a:r>
          </a:p>
          <a:p>
            <a:r>
              <a:rPr lang="en-US" sz="1600" dirty="0" smtClean="0">
                <a:solidFill>
                  <a:schemeClr val="bg1">
                    <a:lumMod val="85000"/>
                  </a:schemeClr>
                </a:solidFill>
                <a:latin typeface="Century Gothic"/>
                <a:cs typeface="Century Gothic"/>
              </a:rPr>
              <a:t>Let’s write the word in the air as we say each letter: </a:t>
            </a:r>
            <a:r>
              <a:rPr lang="en-US" sz="1600" dirty="0" err="1" smtClean="0">
                <a:solidFill>
                  <a:schemeClr val="bg1">
                    <a:lumMod val="85000"/>
                  </a:schemeClr>
                </a:solidFill>
                <a:latin typeface="Century Gothic"/>
                <a:cs typeface="Century Gothic"/>
              </a:rPr>
              <a:t>i</a:t>
            </a:r>
            <a:r>
              <a:rPr lang="en-US" sz="1600" dirty="0" smtClean="0">
                <a:solidFill>
                  <a:schemeClr val="bg1">
                    <a:lumMod val="85000"/>
                  </a:schemeClr>
                </a:solidFill>
                <a:latin typeface="Century Gothic"/>
                <a:cs typeface="Century Gothic"/>
              </a:rPr>
              <a:t>-s.</a:t>
            </a:r>
            <a:endParaRPr lang="en-US" sz="1600" dirty="0">
              <a:solidFill>
                <a:schemeClr val="bg1">
                  <a:lumMod val="85000"/>
                </a:schemeClr>
              </a:solidFill>
              <a:latin typeface="Century Gothic"/>
              <a:cs typeface="Century Gothic"/>
            </a:endParaRPr>
          </a:p>
        </p:txBody>
      </p:sp>
      <p:sp>
        <p:nvSpPr>
          <p:cNvPr id="9" name="TextBox 8"/>
          <p:cNvSpPr txBox="1"/>
          <p:nvPr/>
        </p:nvSpPr>
        <p:spPr>
          <a:xfrm>
            <a:off x="8487263" y="1656057"/>
            <a:ext cx="3386595" cy="1323439"/>
          </a:xfrm>
          <a:prstGeom prst="rect">
            <a:avLst/>
          </a:prstGeom>
          <a:noFill/>
        </p:spPr>
        <p:txBody>
          <a:bodyPr wrap="square" rtlCol="0">
            <a:spAutoFit/>
          </a:bodyPr>
          <a:lstStyle/>
          <a:p>
            <a:r>
              <a:rPr lang="en-US" sz="1600" b="1" dirty="0" smtClean="0">
                <a:solidFill>
                  <a:schemeClr val="bg1">
                    <a:lumMod val="85000"/>
                  </a:schemeClr>
                </a:solidFill>
                <a:latin typeface="Century Gothic"/>
                <a:cs typeface="Century Gothic"/>
              </a:rPr>
              <a:t>Read</a:t>
            </a:r>
            <a:r>
              <a:rPr lang="en-US" sz="1600" dirty="0" smtClean="0">
                <a:solidFill>
                  <a:schemeClr val="bg1">
                    <a:lumMod val="85000"/>
                  </a:schemeClr>
                </a:solidFill>
                <a:latin typeface="Century Gothic"/>
                <a:cs typeface="Century Gothic"/>
              </a:rPr>
              <a:t>: </a:t>
            </a:r>
          </a:p>
          <a:p>
            <a:r>
              <a:rPr lang="en-US" sz="1600" dirty="0" smtClean="0">
                <a:solidFill>
                  <a:schemeClr val="bg1">
                    <a:lumMod val="85000"/>
                  </a:schemeClr>
                </a:solidFill>
                <a:latin typeface="Century Gothic"/>
                <a:cs typeface="Century Gothic"/>
              </a:rPr>
              <a:t>Point to and say the word this. </a:t>
            </a:r>
          </a:p>
          <a:p>
            <a:r>
              <a:rPr lang="en-US" sz="1600" dirty="0" smtClean="0">
                <a:solidFill>
                  <a:schemeClr val="bg1">
                    <a:lumMod val="85000"/>
                  </a:schemeClr>
                </a:solidFill>
                <a:latin typeface="Century Gothic"/>
                <a:cs typeface="Century Gothic"/>
              </a:rPr>
              <a:t>This is the word this. </a:t>
            </a:r>
          </a:p>
          <a:p>
            <a:r>
              <a:rPr lang="en-US" sz="1600" dirty="0" smtClean="0">
                <a:solidFill>
                  <a:schemeClr val="bg1">
                    <a:lumMod val="85000"/>
                  </a:schemeClr>
                </a:solidFill>
                <a:latin typeface="Century Gothic"/>
                <a:cs typeface="Century Gothic"/>
              </a:rPr>
              <a:t>Say it with me: this.</a:t>
            </a:r>
          </a:p>
          <a:p>
            <a:r>
              <a:rPr lang="en-US" sz="1600" dirty="0" smtClean="0">
                <a:solidFill>
                  <a:schemeClr val="bg1">
                    <a:lumMod val="85000"/>
                  </a:schemeClr>
                </a:solidFill>
                <a:latin typeface="Century Gothic"/>
                <a:cs typeface="Century Gothic"/>
              </a:rPr>
              <a:t>This is my dog, Bo.</a:t>
            </a:r>
            <a:endParaRPr lang="en-US" sz="1600" dirty="0">
              <a:solidFill>
                <a:schemeClr val="bg1">
                  <a:lumMod val="85000"/>
                </a:schemeClr>
              </a:solidFill>
              <a:latin typeface="Century Gothic"/>
              <a:cs typeface="Century Gothic"/>
            </a:endParaRPr>
          </a:p>
        </p:txBody>
      </p:sp>
      <p:sp>
        <p:nvSpPr>
          <p:cNvPr id="10" name="TextBox 9"/>
          <p:cNvSpPr txBox="1"/>
          <p:nvPr/>
        </p:nvSpPr>
        <p:spPr>
          <a:xfrm>
            <a:off x="8487263" y="3734734"/>
            <a:ext cx="3386595" cy="830997"/>
          </a:xfrm>
          <a:prstGeom prst="rect">
            <a:avLst/>
          </a:prstGeom>
          <a:noFill/>
        </p:spPr>
        <p:txBody>
          <a:bodyPr wrap="square" rtlCol="0">
            <a:spAutoFit/>
          </a:bodyPr>
          <a:lstStyle/>
          <a:p>
            <a:r>
              <a:rPr lang="en-US" sz="1600" b="1" dirty="0" smtClean="0">
                <a:solidFill>
                  <a:schemeClr val="bg1">
                    <a:lumMod val="85000"/>
                  </a:schemeClr>
                </a:solidFill>
                <a:latin typeface="Century Gothic"/>
                <a:cs typeface="Century Gothic"/>
              </a:rPr>
              <a:t>Spell</a:t>
            </a:r>
            <a:r>
              <a:rPr lang="en-US" sz="1600" dirty="0" smtClean="0">
                <a:solidFill>
                  <a:schemeClr val="bg1">
                    <a:lumMod val="85000"/>
                  </a:schemeClr>
                </a:solidFill>
                <a:latin typeface="Century Gothic"/>
                <a:cs typeface="Century Gothic"/>
              </a:rPr>
              <a:t>: </a:t>
            </a:r>
          </a:p>
          <a:p>
            <a:r>
              <a:rPr lang="en-US" sz="1600" dirty="0" smtClean="0">
                <a:solidFill>
                  <a:schemeClr val="bg1">
                    <a:lumMod val="85000"/>
                  </a:schemeClr>
                </a:solidFill>
                <a:latin typeface="Century Gothic"/>
                <a:cs typeface="Century Gothic"/>
              </a:rPr>
              <a:t>The word this is spelled this.</a:t>
            </a:r>
          </a:p>
          <a:p>
            <a:r>
              <a:rPr lang="en-US" sz="1600" dirty="0" smtClean="0">
                <a:solidFill>
                  <a:schemeClr val="bg1">
                    <a:lumMod val="85000"/>
                  </a:schemeClr>
                </a:solidFill>
                <a:latin typeface="Century Gothic"/>
                <a:cs typeface="Century Gothic"/>
              </a:rPr>
              <a:t>Spell it with me.</a:t>
            </a:r>
          </a:p>
        </p:txBody>
      </p:sp>
      <p:sp>
        <p:nvSpPr>
          <p:cNvPr id="11" name="TextBox 10"/>
          <p:cNvSpPr txBox="1"/>
          <p:nvPr/>
        </p:nvSpPr>
        <p:spPr>
          <a:xfrm>
            <a:off x="8487263" y="5272020"/>
            <a:ext cx="3386595" cy="830997"/>
          </a:xfrm>
          <a:prstGeom prst="rect">
            <a:avLst/>
          </a:prstGeom>
          <a:noFill/>
        </p:spPr>
        <p:txBody>
          <a:bodyPr wrap="square" rtlCol="0">
            <a:spAutoFit/>
          </a:bodyPr>
          <a:lstStyle/>
          <a:p>
            <a:r>
              <a:rPr lang="en-US" sz="1600" b="1" dirty="0" smtClean="0">
                <a:solidFill>
                  <a:schemeClr val="bg1">
                    <a:lumMod val="85000"/>
                  </a:schemeClr>
                </a:solidFill>
                <a:latin typeface="Century Gothic"/>
                <a:cs typeface="Century Gothic"/>
              </a:rPr>
              <a:t>Write</a:t>
            </a:r>
            <a:r>
              <a:rPr lang="en-US" sz="1600" dirty="0" smtClean="0">
                <a:solidFill>
                  <a:schemeClr val="bg1">
                    <a:lumMod val="85000"/>
                  </a:schemeClr>
                </a:solidFill>
                <a:latin typeface="Century Gothic"/>
                <a:cs typeface="Century Gothic"/>
              </a:rPr>
              <a:t>: </a:t>
            </a:r>
          </a:p>
          <a:p>
            <a:r>
              <a:rPr lang="en-US" sz="1600" dirty="0" smtClean="0">
                <a:solidFill>
                  <a:schemeClr val="bg1">
                    <a:lumMod val="85000"/>
                  </a:schemeClr>
                </a:solidFill>
                <a:latin typeface="Century Gothic"/>
                <a:cs typeface="Century Gothic"/>
              </a:rPr>
              <a:t>Let’s write the word in the air as we say each letter: t-h-</a:t>
            </a:r>
            <a:r>
              <a:rPr lang="en-US" sz="1600" dirty="0" err="1" smtClean="0">
                <a:solidFill>
                  <a:schemeClr val="bg1">
                    <a:lumMod val="85000"/>
                  </a:schemeClr>
                </a:solidFill>
                <a:latin typeface="Century Gothic"/>
                <a:cs typeface="Century Gothic"/>
              </a:rPr>
              <a:t>i</a:t>
            </a:r>
            <a:r>
              <a:rPr lang="en-US" sz="1600" dirty="0" smtClean="0">
                <a:solidFill>
                  <a:schemeClr val="bg1">
                    <a:lumMod val="85000"/>
                  </a:schemeClr>
                </a:solidFill>
                <a:latin typeface="Century Gothic"/>
                <a:cs typeface="Century Gothic"/>
              </a:rPr>
              <a:t>-s.</a:t>
            </a:r>
            <a:endParaRPr lang="en-US" sz="1600" dirty="0">
              <a:solidFill>
                <a:schemeClr val="bg1">
                  <a:lumMod val="85000"/>
                </a:schemeClr>
              </a:solidFill>
              <a:latin typeface="Century Gothic"/>
              <a:cs typeface="Century Gothic"/>
            </a:endParaRPr>
          </a:p>
        </p:txBody>
      </p:sp>
    </p:spTree>
    <p:extLst>
      <p:ext uri="{BB962C8B-B14F-4D97-AF65-F5344CB8AC3E}">
        <p14:creationId xmlns:p14="http://schemas.microsoft.com/office/powerpoint/2010/main" val="367866143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332869" y="44756"/>
            <a:ext cx="5807075" cy="3070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High-Frequency Words</a:t>
            </a:r>
            <a:endParaRPr lang="en-US" sz="2400" dirty="0">
              <a:latin typeface="Century Gothic"/>
              <a:cs typeface="Century Gothic"/>
            </a:endParaRPr>
          </a:p>
        </p:txBody>
      </p:sp>
      <p:sp>
        <p:nvSpPr>
          <p:cNvPr id="3" name="Rectangle 2"/>
          <p:cNvSpPr/>
          <p:nvPr/>
        </p:nvSpPr>
        <p:spPr>
          <a:xfrm>
            <a:off x="148967" y="2033588"/>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like</a:t>
            </a:r>
            <a:endParaRPr lang="en-US" sz="8800" dirty="0">
              <a:latin typeface="Century Gothic"/>
              <a:cs typeface="Century Gothic"/>
            </a:endParaRPr>
          </a:p>
        </p:txBody>
      </p:sp>
      <p:sp>
        <p:nvSpPr>
          <p:cNvPr id="4" name="Rectangle 3"/>
          <p:cNvSpPr/>
          <p:nvPr/>
        </p:nvSpPr>
        <p:spPr>
          <a:xfrm>
            <a:off x="148967" y="451242"/>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I</a:t>
            </a:r>
            <a:endParaRPr lang="en-US" sz="8800" dirty="0">
              <a:latin typeface="Century Gothic"/>
              <a:cs typeface="Century Gothic"/>
            </a:endParaRPr>
          </a:p>
        </p:txBody>
      </p:sp>
      <p:sp>
        <p:nvSpPr>
          <p:cNvPr id="13" name="Rectangle 12"/>
          <p:cNvSpPr/>
          <p:nvPr/>
        </p:nvSpPr>
        <p:spPr>
          <a:xfrm>
            <a:off x="148965" y="3615934"/>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do</a:t>
            </a:r>
            <a:endParaRPr lang="en-US" sz="8800" dirty="0">
              <a:latin typeface="Century Gothic"/>
              <a:cs typeface="Century Gothic"/>
            </a:endParaRPr>
          </a:p>
        </p:txBody>
      </p:sp>
      <p:sp>
        <p:nvSpPr>
          <p:cNvPr id="12" name="Rectangle 11"/>
          <p:cNvSpPr/>
          <p:nvPr/>
        </p:nvSpPr>
        <p:spPr>
          <a:xfrm>
            <a:off x="146693" y="5233068"/>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to</a:t>
            </a:r>
            <a:endParaRPr lang="en-US" sz="8800" dirty="0">
              <a:latin typeface="Century Gothic"/>
              <a:cs typeface="Century Gothic"/>
            </a:endParaRPr>
          </a:p>
        </p:txBody>
      </p:sp>
      <p:sp>
        <p:nvSpPr>
          <p:cNvPr id="14" name="Rectangle 13"/>
          <p:cNvSpPr/>
          <p:nvPr/>
        </p:nvSpPr>
        <p:spPr>
          <a:xfrm>
            <a:off x="4083627" y="453856"/>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you</a:t>
            </a:r>
            <a:endParaRPr lang="en-US" sz="8800" dirty="0">
              <a:latin typeface="Century Gothic"/>
              <a:cs typeface="Century Gothic"/>
            </a:endParaRPr>
          </a:p>
        </p:txBody>
      </p:sp>
      <p:sp>
        <p:nvSpPr>
          <p:cNvPr id="9" name="Rectangle 8"/>
          <p:cNvSpPr/>
          <p:nvPr/>
        </p:nvSpPr>
        <p:spPr>
          <a:xfrm>
            <a:off x="4089215" y="2025673"/>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he</a:t>
            </a:r>
            <a:endParaRPr lang="en-US" sz="8800" dirty="0">
              <a:latin typeface="Century Gothic"/>
              <a:cs typeface="Century Gothic"/>
            </a:endParaRPr>
          </a:p>
        </p:txBody>
      </p:sp>
      <p:sp>
        <p:nvSpPr>
          <p:cNvPr id="10" name="Rectangle 9"/>
          <p:cNvSpPr/>
          <p:nvPr/>
        </p:nvSpPr>
        <p:spPr>
          <a:xfrm>
            <a:off x="4081353" y="3609676"/>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can</a:t>
            </a:r>
            <a:endParaRPr lang="en-US" sz="8800" dirty="0">
              <a:latin typeface="Century Gothic"/>
              <a:cs typeface="Century Gothic"/>
            </a:endParaRPr>
          </a:p>
        </p:txBody>
      </p:sp>
      <p:sp>
        <p:nvSpPr>
          <p:cNvPr id="11" name="Rectangle 10"/>
          <p:cNvSpPr/>
          <p:nvPr/>
        </p:nvSpPr>
        <p:spPr>
          <a:xfrm>
            <a:off x="4086809" y="5200935"/>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go</a:t>
            </a:r>
            <a:endParaRPr lang="en-US" sz="8800" dirty="0">
              <a:latin typeface="Century Gothic"/>
              <a:cs typeface="Century Gothic"/>
            </a:endParaRPr>
          </a:p>
        </p:txBody>
      </p:sp>
      <p:sp>
        <p:nvSpPr>
          <p:cNvPr id="15" name="Rectangle 14"/>
          <p:cNvSpPr/>
          <p:nvPr/>
        </p:nvSpPr>
        <p:spPr>
          <a:xfrm>
            <a:off x="8051552" y="433281"/>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a</a:t>
            </a:r>
            <a:endParaRPr lang="en-US" sz="8800" dirty="0">
              <a:latin typeface="Century Gothic"/>
              <a:cs typeface="Century Gothic"/>
            </a:endParaRPr>
          </a:p>
        </p:txBody>
      </p:sp>
      <p:sp>
        <p:nvSpPr>
          <p:cNvPr id="16" name="Rectangle 15"/>
          <p:cNvSpPr/>
          <p:nvPr/>
        </p:nvSpPr>
        <p:spPr>
          <a:xfrm>
            <a:off x="8057005" y="2020753"/>
            <a:ext cx="3672031"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has</a:t>
            </a:r>
            <a:endParaRPr lang="en-US" sz="8800" dirty="0">
              <a:latin typeface="Century Gothic"/>
              <a:cs typeface="Century Gothic"/>
            </a:endParaRPr>
          </a:p>
        </p:txBody>
      </p:sp>
      <p:sp>
        <p:nvSpPr>
          <p:cNvPr id="5" name="TextBox 4"/>
          <p:cNvSpPr txBox="1"/>
          <p:nvPr/>
        </p:nvSpPr>
        <p:spPr>
          <a:xfrm>
            <a:off x="8183217" y="4450522"/>
            <a:ext cx="3589131" cy="646331"/>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Have children work in pairs to make up sentences.</a:t>
            </a:r>
            <a:endParaRPr lang="en-US" dirty="0">
              <a:solidFill>
                <a:schemeClr val="bg1">
                  <a:lumMod val="85000"/>
                </a:schemeClr>
              </a:solidFill>
              <a:latin typeface="Century Gothic"/>
              <a:cs typeface="Century Gothic"/>
            </a:endParaRPr>
          </a:p>
        </p:txBody>
      </p:sp>
    </p:spTree>
    <p:extLst>
      <p:ext uri="{BB962C8B-B14F-4D97-AF65-F5344CB8AC3E}">
        <p14:creationId xmlns:p14="http://schemas.microsoft.com/office/powerpoint/2010/main" val="37159882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0305" y="196000"/>
            <a:ext cx="8553085" cy="307777"/>
          </a:xfrm>
          <a:prstGeom prst="rect">
            <a:avLst/>
          </a:prstGeom>
          <a:noFill/>
        </p:spPr>
        <p:txBody>
          <a:bodyPr wrap="square" rtlCol="0">
            <a:spAutoFit/>
          </a:bodyPr>
          <a:lstStyle/>
          <a:p>
            <a:pPr algn="ctr"/>
            <a:r>
              <a:rPr lang="en-US" sz="1400" dirty="0">
                <a:solidFill>
                  <a:srgbClr val="FF0000"/>
                </a:solidFill>
                <a:latin typeface="Century Gothic"/>
                <a:cs typeface="Century Gothic"/>
              </a:rPr>
              <a:t>Watch as I write the letter </a:t>
            </a:r>
            <a:r>
              <a:rPr lang="en-US" sz="1400" dirty="0" smtClean="0">
                <a:solidFill>
                  <a:srgbClr val="FF0000"/>
                </a:solidFill>
                <a:latin typeface="Century Gothic"/>
                <a:cs typeface="Century Gothic"/>
              </a:rPr>
              <a:t>c. </a:t>
            </a:r>
            <a:r>
              <a:rPr lang="en-US" sz="1400" dirty="0">
                <a:solidFill>
                  <a:srgbClr val="FF0000"/>
                </a:solidFill>
                <a:latin typeface="Century Gothic"/>
                <a:cs typeface="Century Gothic"/>
              </a:rPr>
              <a:t>I will say </a:t>
            </a:r>
            <a:r>
              <a:rPr lang="en-US" sz="1400" dirty="0" smtClean="0">
                <a:solidFill>
                  <a:srgbClr val="FF0000"/>
                </a:solidFill>
                <a:latin typeface="Century Gothic"/>
                <a:cs typeface="Century Gothic"/>
              </a:rPr>
              <a:t>/k/ </a:t>
            </a:r>
            <a:r>
              <a:rPr lang="en-US" sz="1400" dirty="0">
                <a:solidFill>
                  <a:srgbClr val="FF0000"/>
                </a:solidFill>
                <a:latin typeface="Century Gothic"/>
                <a:cs typeface="Century Gothic"/>
              </a:rPr>
              <a:t>as I write the letter several times.</a:t>
            </a:r>
          </a:p>
        </p:txBody>
      </p:sp>
      <p:pic>
        <p:nvPicPr>
          <p:cNvPr id="4" name="Picture 3"/>
          <p:cNvPicPr>
            <a:picLocks noChangeAspect="1"/>
          </p:cNvPicPr>
          <p:nvPr/>
        </p:nvPicPr>
        <p:blipFill>
          <a:blip r:embed="rId2"/>
          <a:stretch>
            <a:fillRect/>
          </a:stretch>
        </p:blipFill>
        <p:spPr>
          <a:xfrm>
            <a:off x="2039822" y="709984"/>
            <a:ext cx="8045450" cy="5887666"/>
          </a:xfrm>
          <a:prstGeom prst="rect">
            <a:avLst/>
          </a:prstGeom>
        </p:spPr>
      </p:pic>
    </p:spTree>
    <p:extLst>
      <p:ext uri="{BB962C8B-B14F-4D97-AF65-F5344CB8AC3E}">
        <p14:creationId xmlns:p14="http://schemas.microsoft.com/office/powerpoint/2010/main" val="63714930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3780" y="78514"/>
            <a:ext cx="5807075" cy="79392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Listening Comprehension</a:t>
            </a:r>
          </a:p>
          <a:p>
            <a:pPr algn="ctr"/>
            <a:r>
              <a:rPr lang="en-US" sz="2400" dirty="0" smtClean="0">
                <a:latin typeface="Century Gothic"/>
                <a:cs typeface="Century Gothic"/>
              </a:rPr>
              <a:t>Share the Rhyme</a:t>
            </a:r>
            <a:endParaRPr lang="en-US" sz="2400" dirty="0">
              <a:latin typeface="Century Gothic"/>
              <a:cs typeface="Century Gothic"/>
            </a:endParaRPr>
          </a:p>
        </p:txBody>
      </p:sp>
      <p:pic>
        <p:nvPicPr>
          <p:cNvPr id="3" name="Picture 2" descr="Screen Shot 2016-07-15 at 5.30.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941" y="970167"/>
            <a:ext cx="9096842" cy="5887833"/>
          </a:xfrm>
          <a:prstGeom prst="rect">
            <a:avLst/>
          </a:prstGeom>
        </p:spPr>
      </p:pic>
      <p:sp>
        <p:nvSpPr>
          <p:cNvPr id="4" name="Rounded Rectangle 3"/>
          <p:cNvSpPr/>
          <p:nvPr/>
        </p:nvSpPr>
        <p:spPr>
          <a:xfrm>
            <a:off x="9210261" y="154608"/>
            <a:ext cx="2860261" cy="2054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latin typeface="Century Gothic"/>
                <a:cs typeface="Century Gothic"/>
              </a:rPr>
              <a:t>If you could make up the perfect place, what would it be like? What would you see there? You are going to read aloud a rhyme about a make-believe place.</a:t>
            </a:r>
            <a:endParaRPr lang="en-US" sz="1600" dirty="0">
              <a:latin typeface="Century Gothic"/>
              <a:cs typeface="Century Gothic"/>
            </a:endParaRPr>
          </a:p>
        </p:txBody>
      </p:sp>
      <p:sp>
        <p:nvSpPr>
          <p:cNvPr id="5" name="Oval 4"/>
          <p:cNvSpPr/>
          <p:nvPr/>
        </p:nvSpPr>
        <p:spPr>
          <a:xfrm>
            <a:off x="209826" y="121478"/>
            <a:ext cx="1954696" cy="140252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rgbClr val="D9D9D9"/>
                </a:solidFill>
                <a:latin typeface="Century Gothic"/>
                <a:cs typeface="Century Gothic"/>
              </a:rPr>
              <a:t>Repeat the reading several times, asking children to join in.</a:t>
            </a:r>
            <a:endParaRPr lang="en-US" sz="1400" dirty="0">
              <a:solidFill>
                <a:srgbClr val="D9D9D9"/>
              </a:solidFill>
              <a:latin typeface="Century Gothic"/>
              <a:cs typeface="Century Gothic"/>
            </a:endParaRPr>
          </a:p>
        </p:txBody>
      </p:sp>
    </p:spTree>
    <p:extLst>
      <p:ext uri="{BB962C8B-B14F-4D97-AF65-F5344CB8AC3E}">
        <p14:creationId xmlns:p14="http://schemas.microsoft.com/office/powerpoint/2010/main" val="34305180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7-15 at 5.30.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358" y="0"/>
            <a:ext cx="10595773" cy="6858000"/>
          </a:xfrm>
          <a:prstGeom prst="rect">
            <a:avLst/>
          </a:prstGeom>
        </p:spPr>
      </p:pic>
      <p:sp>
        <p:nvSpPr>
          <p:cNvPr id="6" name="TextBox 5"/>
          <p:cNvSpPr txBox="1"/>
          <p:nvPr/>
        </p:nvSpPr>
        <p:spPr>
          <a:xfrm>
            <a:off x="872435" y="6027003"/>
            <a:ext cx="10601739" cy="830997"/>
          </a:xfrm>
          <a:prstGeom prst="rect">
            <a:avLst/>
          </a:prstGeom>
          <a:noFill/>
        </p:spPr>
        <p:txBody>
          <a:bodyPr wrap="square" rtlCol="0">
            <a:spAutoFit/>
          </a:bodyPr>
          <a:lstStyle/>
          <a:p>
            <a:pPr algn="ctr"/>
            <a:r>
              <a:rPr lang="en-US" sz="1600" dirty="0" smtClean="0">
                <a:solidFill>
                  <a:schemeClr val="bg1"/>
                </a:solidFill>
                <a:latin typeface="Century Gothic"/>
                <a:cs typeface="Century Gothic"/>
              </a:rPr>
              <a:t>Have children chorally chant the rhyme. Repeat the rhyme and substitute in other objects for grass, leaves, sun, and clouds. Ask what is red, blue, and green in the children’s make-believe place. Reread the rhyme and ask children to supply other object names to describe their own make-believe places.</a:t>
            </a:r>
            <a:endParaRPr lang="en-US" sz="1600" dirty="0">
              <a:solidFill>
                <a:schemeClr val="bg1"/>
              </a:solidFill>
              <a:latin typeface="Century Gothic"/>
              <a:cs typeface="Century Gothic"/>
            </a:endParaRPr>
          </a:p>
        </p:txBody>
      </p:sp>
      <p:sp>
        <p:nvSpPr>
          <p:cNvPr id="7" name="TextBox 6"/>
          <p:cNvSpPr txBox="1"/>
          <p:nvPr/>
        </p:nvSpPr>
        <p:spPr>
          <a:xfrm>
            <a:off x="5742609" y="97183"/>
            <a:ext cx="6204227" cy="369332"/>
          </a:xfrm>
          <a:prstGeom prst="rect">
            <a:avLst/>
          </a:prstGeom>
          <a:noFill/>
        </p:spPr>
        <p:txBody>
          <a:bodyPr wrap="square" rtlCol="0">
            <a:spAutoFit/>
          </a:bodyPr>
          <a:lstStyle/>
          <a:p>
            <a:pPr algn="ctr"/>
            <a:r>
              <a:rPr lang="en-US" dirty="0" smtClean="0">
                <a:latin typeface="Century Gothic"/>
                <a:cs typeface="Century Gothic"/>
              </a:rPr>
              <a:t>How is a rhyme different from a story?</a:t>
            </a:r>
            <a:endParaRPr lang="en-US" dirty="0">
              <a:latin typeface="Century Gothic"/>
              <a:cs typeface="Century Gothic"/>
            </a:endParaRPr>
          </a:p>
        </p:txBody>
      </p:sp>
    </p:spTree>
    <p:extLst>
      <p:ext uri="{BB962C8B-B14F-4D97-AF65-F5344CB8AC3E}">
        <p14:creationId xmlns:p14="http://schemas.microsoft.com/office/powerpoint/2010/main" val="5497467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3780" y="94079"/>
            <a:ext cx="5807075" cy="6271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Shared Writing</a:t>
            </a:r>
          </a:p>
        </p:txBody>
      </p:sp>
      <p:sp>
        <p:nvSpPr>
          <p:cNvPr id="3" name="Rectangle 2"/>
          <p:cNvSpPr/>
          <p:nvPr/>
        </p:nvSpPr>
        <p:spPr>
          <a:xfrm>
            <a:off x="868052" y="1492448"/>
            <a:ext cx="4924067" cy="52199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30000"/>
              </a:lnSpc>
            </a:pPr>
            <a:endParaRPr lang="en-US" sz="2800" dirty="0">
              <a:latin typeface="Century Gothic"/>
              <a:cs typeface="Century Gothic"/>
            </a:endParaRPr>
          </a:p>
        </p:txBody>
      </p:sp>
      <p:sp>
        <p:nvSpPr>
          <p:cNvPr id="4" name="TextBox 3"/>
          <p:cNvSpPr txBox="1"/>
          <p:nvPr/>
        </p:nvSpPr>
        <p:spPr>
          <a:xfrm>
            <a:off x="290875" y="818053"/>
            <a:ext cx="9940352" cy="584775"/>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Ask children to talk about the interesting details they learned about elephants. List their ideas on chart paper.</a:t>
            </a:r>
            <a:endParaRPr lang="en-US" sz="1600" dirty="0">
              <a:solidFill>
                <a:schemeClr val="bg1">
                  <a:lumMod val="85000"/>
                </a:schemeClr>
              </a:solidFill>
              <a:latin typeface="Century Gothic"/>
              <a:cs typeface="Century Gothic"/>
            </a:endParaRPr>
          </a:p>
        </p:txBody>
      </p:sp>
      <p:sp>
        <p:nvSpPr>
          <p:cNvPr id="5" name="Rectangle 4"/>
          <p:cNvSpPr/>
          <p:nvPr/>
        </p:nvSpPr>
        <p:spPr>
          <a:xfrm>
            <a:off x="6140756" y="1492448"/>
            <a:ext cx="4924067" cy="52199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30000"/>
              </a:lnSpc>
            </a:pPr>
            <a:r>
              <a:rPr lang="en-US" sz="2800" dirty="0" smtClean="0">
                <a:latin typeface="Century Gothic"/>
                <a:cs typeface="Century Gothic"/>
              </a:rPr>
              <a:t>In “Where Are We? the ____________ is ___________.</a:t>
            </a:r>
          </a:p>
          <a:p>
            <a:pPr>
              <a:lnSpc>
                <a:spcPct val="130000"/>
              </a:lnSpc>
            </a:pPr>
            <a:r>
              <a:rPr lang="en-US" sz="2800" dirty="0" smtClean="0">
                <a:latin typeface="Century Gothic"/>
                <a:cs typeface="Century Gothic"/>
              </a:rPr>
              <a:t>This is make-believe because ________________.</a:t>
            </a:r>
          </a:p>
          <a:p>
            <a:pPr>
              <a:lnSpc>
                <a:spcPct val="130000"/>
              </a:lnSpc>
            </a:pPr>
            <a:r>
              <a:rPr lang="en-US" sz="2800" dirty="0" smtClean="0">
                <a:latin typeface="Century Gothic"/>
                <a:cs typeface="Century Gothic"/>
              </a:rPr>
              <a:t>The ______________ are _______________.</a:t>
            </a:r>
          </a:p>
          <a:p>
            <a:pPr>
              <a:lnSpc>
                <a:spcPct val="130000"/>
              </a:lnSpc>
            </a:pPr>
            <a:endParaRPr lang="en-US" sz="2800" dirty="0">
              <a:latin typeface="Century Gothic"/>
              <a:cs typeface="Century Gothic"/>
            </a:endParaRPr>
          </a:p>
          <a:p>
            <a:pPr>
              <a:lnSpc>
                <a:spcPct val="130000"/>
              </a:lnSpc>
            </a:pPr>
            <a:endParaRPr lang="en-US" sz="2800" dirty="0" smtClean="0">
              <a:latin typeface="Century Gothic"/>
              <a:cs typeface="Century Gothic"/>
            </a:endParaRPr>
          </a:p>
          <a:p>
            <a:pPr>
              <a:lnSpc>
                <a:spcPct val="130000"/>
              </a:lnSpc>
            </a:pPr>
            <a:endParaRPr lang="en-US" sz="2800" dirty="0">
              <a:latin typeface="Century Gothic"/>
              <a:cs typeface="Century Gothic"/>
            </a:endParaRPr>
          </a:p>
        </p:txBody>
      </p:sp>
      <p:sp>
        <p:nvSpPr>
          <p:cNvPr id="6" name="Rounded Rectangle 5"/>
          <p:cNvSpPr/>
          <p:nvPr/>
        </p:nvSpPr>
        <p:spPr>
          <a:xfrm>
            <a:off x="10369276" y="420712"/>
            <a:ext cx="1629241" cy="9821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latin typeface="Century Gothic"/>
                <a:cs typeface="Century Gothic"/>
              </a:rPr>
              <a:t>Write the sentences and reread them together.</a:t>
            </a:r>
            <a:endParaRPr lang="en-US" sz="1200" dirty="0">
              <a:latin typeface="Century Gothic"/>
              <a:cs typeface="Century Gothic"/>
            </a:endParaRPr>
          </a:p>
        </p:txBody>
      </p:sp>
      <p:cxnSp>
        <p:nvCxnSpPr>
          <p:cNvPr id="8" name="Straight Connector 7"/>
          <p:cNvCxnSpPr/>
          <p:nvPr/>
        </p:nvCxnSpPr>
        <p:spPr>
          <a:xfrm>
            <a:off x="1004956" y="2617305"/>
            <a:ext cx="4682435" cy="1104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346174" y="1623391"/>
            <a:ext cx="22087" cy="494747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6316870" y="5742609"/>
            <a:ext cx="4572000" cy="8393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latin typeface="Century Gothic"/>
                <a:cs typeface="Century Gothic"/>
              </a:rPr>
              <a:t>For example: In “Where Are We?” the grass is red. This is make-believe because grass is not red.</a:t>
            </a:r>
            <a:endParaRPr lang="en-US" sz="1400" dirty="0">
              <a:latin typeface="Century Gothic"/>
              <a:cs typeface="Century Gothic"/>
            </a:endParaRPr>
          </a:p>
        </p:txBody>
      </p:sp>
      <p:sp>
        <p:nvSpPr>
          <p:cNvPr id="13" name="Rectangle 12"/>
          <p:cNvSpPr/>
          <p:nvPr/>
        </p:nvSpPr>
        <p:spPr>
          <a:xfrm>
            <a:off x="1027043" y="1579217"/>
            <a:ext cx="4693479" cy="4638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latin typeface="Century Gothic"/>
                <a:cs typeface="Century Gothic"/>
              </a:rPr>
              <a:t>How do you know the place in </a:t>
            </a:r>
          </a:p>
          <a:p>
            <a:pPr algn="ctr"/>
            <a:r>
              <a:rPr lang="en-US" sz="1400" dirty="0" smtClean="0">
                <a:latin typeface="Century Gothic"/>
                <a:cs typeface="Century Gothic"/>
              </a:rPr>
              <a:t>“Where Are We?” is make-believe.</a:t>
            </a:r>
            <a:endParaRPr lang="en-US" sz="1400" dirty="0">
              <a:latin typeface="Century Gothic"/>
              <a:cs typeface="Century Gothic"/>
            </a:endParaRPr>
          </a:p>
        </p:txBody>
      </p:sp>
      <p:sp>
        <p:nvSpPr>
          <p:cNvPr id="14" name="TextBox 13"/>
          <p:cNvSpPr txBox="1"/>
          <p:nvPr/>
        </p:nvSpPr>
        <p:spPr>
          <a:xfrm>
            <a:off x="1004957" y="2197652"/>
            <a:ext cx="2341218" cy="338554"/>
          </a:xfrm>
          <a:prstGeom prst="rect">
            <a:avLst/>
          </a:prstGeom>
          <a:noFill/>
        </p:spPr>
        <p:txBody>
          <a:bodyPr wrap="square" rtlCol="0">
            <a:spAutoFit/>
          </a:bodyPr>
          <a:lstStyle/>
          <a:p>
            <a:pPr algn="ctr"/>
            <a:r>
              <a:rPr lang="en-US" sz="1600" dirty="0" smtClean="0">
                <a:latin typeface="Century Gothic"/>
                <a:cs typeface="Century Gothic"/>
              </a:rPr>
              <a:t>What is make-believe</a:t>
            </a:r>
            <a:endParaRPr lang="en-US" sz="1600" dirty="0">
              <a:latin typeface="Century Gothic"/>
              <a:cs typeface="Century Gothic"/>
            </a:endParaRPr>
          </a:p>
        </p:txBody>
      </p:sp>
      <p:sp>
        <p:nvSpPr>
          <p:cNvPr id="15" name="TextBox 14"/>
          <p:cNvSpPr txBox="1"/>
          <p:nvPr/>
        </p:nvSpPr>
        <p:spPr>
          <a:xfrm>
            <a:off x="3343966" y="2228575"/>
            <a:ext cx="2453860" cy="338554"/>
          </a:xfrm>
          <a:prstGeom prst="rect">
            <a:avLst/>
          </a:prstGeom>
          <a:noFill/>
        </p:spPr>
        <p:txBody>
          <a:bodyPr wrap="square" rtlCol="0">
            <a:spAutoFit/>
          </a:bodyPr>
          <a:lstStyle/>
          <a:p>
            <a:pPr algn="ctr"/>
            <a:r>
              <a:rPr lang="en-US" sz="1600" dirty="0" smtClean="0">
                <a:latin typeface="Century Gothic"/>
                <a:cs typeface="Century Gothic"/>
              </a:rPr>
              <a:t>Why is it make-believe</a:t>
            </a:r>
            <a:endParaRPr lang="en-US" sz="1600" dirty="0">
              <a:latin typeface="Century Gothic"/>
              <a:cs typeface="Century Gothic"/>
            </a:endParaRPr>
          </a:p>
        </p:txBody>
      </p:sp>
    </p:spTree>
    <p:extLst>
      <p:ext uri="{BB962C8B-B14F-4D97-AF65-F5344CB8AC3E}">
        <p14:creationId xmlns:p14="http://schemas.microsoft.com/office/powerpoint/2010/main" val="2623105202"/>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3151" y="1778002"/>
            <a:ext cx="7400925" cy="2554545"/>
          </a:xfrm>
          <a:prstGeom prst="rect">
            <a:avLst/>
          </a:prstGeom>
          <a:noFill/>
        </p:spPr>
        <p:txBody>
          <a:bodyPr wrap="square" rtlCol="0">
            <a:spAutoFit/>
          </a:bodyPr>
          <a:lstStyle/>
          <a:p>
            <a:pPr algn="ctr"/>
            <a:r>
              <a:rPr lang="en-US" sz="8000" dirty="0">
                <a:latin typeface="Century Gothic" panose="020B0502020202020204" pitchFamily="34" charset="0"/>
              </a:rPr>
              <a:t>Start Smart</a:t>
            </a:r>
          </a:p>
          <a:p>
            <a:pPr algn="ctr"/>
            <a:r>
              <a:rPr lang="en-US" sz="8000" dirty="0">
                <a:latin typeface="Century Gothic" panose="020B0502020202020204" pitchFamily="34" charset="0"/>
              </a:rPr>
              <a:t>Day </a:t>
            </a:r>
            <a:r>
              <a:rPr lang="en-US" sz="8000" dirty="0" smtClean="0">
                <a:latin typeface="Century Gothic" panose="020B0502020202020204" pitchFamily="34" charset="0"/>
              </a:rPr>
              <a:t>2 </a:t>
            </a:r>
            <a:endParaRPr lang="en-US" sz="8000" dirty="0">
              <a:latin typeface="Century Gothic" panose="020B0502020202020204" pitchFamily="34" charset="0"/>
            </a:endParaRPr>
          </a:p>
        </p:txBody>
      </p:sp>
    </p:spTree>
    <p:extLst>
      <p:ext uri="{BB962C8B-B14F-4D97-AF65-F5344CB8AC3E}">
        <p14:creationId xmlns:p14="http://schemas.microsoft.com/office/powerpoint/2010/main" val="313293927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934" y="1405036"/>
            <a:ext cx="11214099" cy="39733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en-US" sz="5400" dirty="0">
                <a:latin typeface="Century Gothic"/>
                <a:cs typeface="Century Gothic"/>
              </a:rPr>
              <a:t>	</a:t>
            </a:r>
            <a:r>
              <a:rPr lang="en-US" sz="6000" dirty="0" smtClean="0">
                <a:latin typeface="Century Gothic"/>
                <a:cs typeface="Century Gothic"/>
              </a:rPr>
              <a:t>I know about Jack.</a:t>
            </a:r>
            <a:endParaRPr lang="en-US" sz="6000" dirty="0">
              <a:latin typeface="Century Gothic"/>
              <a:cs typeface="Century Gothic"/>
            </a:endParaRPr>
          </a:p>
          <a:p>
            <a:pPr>
              <a:lnSpc>
                <a:spcPct val="150000"/>
              </a:lnSpc>
            </a:pPr>
            <a:r>
              <a:rPr lang="en-US" sz="6000" dirty="0">
                <a:latin typeface="Century Gothic"/>
                <a:cs typeface="Century Gothic"/>
              </a:rPr>
              <a:t>	</a:t>
            </a:r>
            <a:r>
              <a:rPr lang="en-US" sz="6000" dirty="0" smtClean="0">
                <a:latin typeface="Century Gothic"/>
                <a:cs typeface="Century Gothic"/>
              </a:rPr>
              <a:t>He meets a giant.</a:t>
            </a:r>
            <a:endParaRPr lang="en-US" sz="6000" dirty="0">
              <a:latin typeface="Century Gothic"/>
              <a:cs typeface="Century Gothic"/>
            </a:endParaRPr>
          </a:p>
          <a:p>
            <a:pPr>
              <a:lnSpc>
                <a:spcPct val="150000"/>
              </a:lnSpc>
            </a:pPr>
            <a:r>
              <a:rPr lang="en-US" sz="6000" dirty="0">
                <a:latin typeface="Century Gothic"/>
                <a:cs typeface="Century Gothic"/>
              </a:rPr>
              <a:t>	</a:t>
            </a:r>
            <a:r>
              <a:rPr lang="en-US" sz="6000" dirty="0" smtClean="0">
                <a:latin typeface="Century Gothic"/>
                <a:cs typeface="Century Gothic"/>
              </a:rPr>
              <a:t>What is a giant?</a:t>
            </a:r>
            <a:endParaRPr lang="en-US" sz="6000" dirty="0">
              <a:latin typeface="Century Gothic"/>
              <a:cs typeface="Century Gothic"/>
            </a:endParaRPr>
          </a:p>
        </p:txBody>
      </p:sp>
      <p:sp>
        <p:nvSpPr>
          <p:cNvPr id="3" name="TextBox 2"/>
          <p:cNvSpPr txBox="1"/>
          <p:nvPr/>
        </p:nvSpPr>
        <p:spPr>
          <a:xfrm>
            <a:off x="774700" y="5638801"/>
            <a:ext cx="10910333" cy="1015663"/>
          </a:xfrm>
          <a:prstGeom prst="rect">
            <a:avLst/>
          </a:prstGeom>
          <a:noFill/>
        </p:spPr>
        <p:txBody>
          <a:bodyPr wrap="square" rtlCol="0">
            <a:spAutoFit/>
          </a:bodyPr>
          <a:lstStyle/>
          <a:p>
            <a:pPr algn="ctr"/>
            <a:r>
              <a:rPr lang="en-US" sz="1400" dirty="0" smtClean="0">
                <a:solidFill>
                  <a:schemeClr val="bg1">
                    <a:lumMod val="85000"/>
                  </a:schemeClr>
                </a:solidFill>
                <a:latin typeface="Century Gothic"/>
                <a:cs typeface="Century Gothic"/>
              </a:rPr>
              <a:t>Review: that we always capitalize the word I. Review that telling sentences end with a period.</a:t>
            </a:r>
          </a:p>
          <a:p>
            <a:pPr algn="ctr"/>
            <a:endParaRPr lang="en-US" sz="1400" dirty="0">
              <a:solidFill>
                <a:schemeClr val="bg1">
                  <a:lumMod val="85000"/>
                </a:schemeClr>
              </a:solidFill>
              <a:latin typeface="Century Gothic"/>
              <a:cs typeface="Century Gothic"/>
            </a:endParaRPr>
          </a:p>
          <a:p>
            <a:pPr algn="ctr"/>
            <a:r>
              <a:rPr lang="en-US" sz="1600" dirty="0" smtClean="0">
                <a:solidFill>
                  <a:srgbClr val="FF0000"/>
                </a:solidFill>
                <a:latin typeface="Century Gothic"/>
                <a:cs typeface="Century Gothic"/>
              </a:rPr>
              <a:t>Have partners discuss: What is a giant? Prompt children as needed. </a:t>
            </a:r>
          </a:p>
          <a:p>
            <a:pPr algn="ctr"/>
            <a:r>
              <a:rPr lang="en-US" sz="1600" dirty="0" smtClean="0">
                <a:solidFill>
                  <a:srgbClr val="FF0000"/>
                </a:solidFill>
                <a:latin typeface="Century Gothic"/>
                <a:cs typeface="Century Gothic"/>
              </a:rPr>
              <a:t>Ask: Would you like to meet a giant? Why or why not?</a:t>
            </a:r>
            <a:endParaRPr lang="en-US" sz="1600" dirty="0">
              <a:solidFill>
                <a:srgbClr val="FF0000"/>
              </a:solidFill>
              <a:latin typeface="Century Gothic"/>
              <a:cs typeface="Century Gothic"/>
            </a:endParaRPr>
          </a:p>
        </p:txBody>
      </p:sp>
      <p:sp>
        <p:nvSpPr>
          <p:cNvPr id="4" name="TextBox 3"/>
          <p:cNvSpPr txBox="1"/>
          <p:nvPr/>
        </p:nvSpPr>
        <p:spPr>
          <a:xfrm>
            <a:off x="2303126" y="350595"/>
            <a:ext cx="7549717" cy="461665"/>
          </a:xfrm>
          <a:prstGeom prst="rect">
            <a:avLst/>
          </a:prstGeom>
          <a:noFill/>
        </p:spPr>
        <p:txBody>
          <a:bodyPr wrap="square" rtlCol="0">
            <a:spAutoFit/>
          </a:bodyPr>
          <a:lstStyle/>
          <a:p>
            <a:pPr algn="ctr"/>
            <a:r>
              <a:rPr lang="en-US" sz="1200" dirty="0">
                <a:solidFill>
                  <a:schemeClr val="bg1">
                    <a:lumMod val="75000"/>
                  </a:schemeClr>
                </a:solidFill>
                <a:latin typeface="Century Gothic"/>
                <a:cs typeface="Century Gothic"/>
              </a:rPr>
              <a:t>Track the print as you read the Daily Warm-Up. </a:t>
            </a:r>
          </a:p>
          <a:p>
            <a:pPr algn="ctr"/>
            <a:r>
              <a:rPr lang="en-US" sz="1200" dirty="0">
                <a:solidFill>
                  <a:schemeClr val="bg1">
                    <a:lumMod val="75000"/>
                  </a:schemeClr>
                </a:solidFill>
                <a:latin typeface="Century Gothic"/>
                <a:cs typeface="Century Gothic"/>
              </a:rPr>
              <a:t>Explain to children that we read from left to right and from the top to the bottom of the page.</a:t>
            </a:r>
          </a:p>
        </p:txBody>
      </p:sp>
      <p:sp>
        <p:nvSpPr>
          <p:cNvPr id="5" name="Rectangle 4"/>
          <p:cNvSpPr/>
          <p:nvPr/>
        </p:nvSpPr>
        <p:spPr>
          <a:xfrm>
            <a:off x="8966200" y="990600"/>
            <a:ext cx="2501900" cy="8001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rgbClr val="FF0000"/>
                </a:solidFill>
                <a:latin typeface="Century Gothic" panose="020B0502020202020204" pitchFamily="34" charset="0"/>
              </a:rPr>
              <a:t>Point to the space between the words.</a:t>
            </a:r>
            <a:endParaRPr lang="en-US" dirty="0">
              <a:solidFill>
                <a:srgbClr val="FF0000"/>
              </a:solidFill>
              <a:latin typeface="Century Gothic" panose="020B0502020202020204" pitchFamily="34" charset="0"/>
            </a:endParaRPr>
          </a:p>
        </p:txBody>
      </p:sp>
      <p:sp>
        <p:nvSpPr>
          <p:cNvPr id="6" name="Rectangle 5"/>
          <p:cNvSpPr/>
          <p:nvPr/>
        </p:nvSpPr>
        <p:spPr>
          <a:xfrm>
            <a:off x="774700" y="874801"/>
            <a:ext cx="2501900" cy="8001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rgbClr val="FF0000"/>
                </a:solidFill>
                <a:latin typeface="Century Gothic" panose="020B0502020202020204" pitchFamily="34" charset="0"/>
              </a:rPr>
              <a:t>Underline words and mark the space between them.</a:t>
            </a:r>
            <a:endParaRPr lang="en-US"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583595447"/>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17935" y="219319"/>
            <a:ext cx="4355306"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Concept of Print</a:t>
            </a:r>
            <a:endParaRPr lang="en-US" sz="2400" dirty="0">
              <a:latin typeface="Century Gothic"/>
              <a:cs typeface="Century Gothic"/>
            </a:endParaRPr>
          </a:p>
        </p:txBody>
      </p:sp>
      <p:pic>
        <p:nvPicPr>
          <p:cNvPr id="3" name="Picture 2"/>
          <p:cNvPicPr>
            <a:picLocks noChangeAspect="1"/>
          </p:cNvPicPr>
          <p:nvPr/>
        </p:nvPicPr>
        <p:blipFill>
          <a:blip r:embed="rId2"/>
          <a:stretch>
            <a:fillRect/>
          </a:stretch>
        </p:blipFill>
        <p:spPr>
          <a:xfrm>
            <a:off x="1027043" y="1142756"/>
            <a:ext cx="10038522" cy="5314143"/>
          </a:xfrm>
          <a:prstGeom prst="rect">
            <a:avLst/>
          </a:prstGeom>
        </p:spPr>
      </p:pic>
      <p:sp>
        <p:nvSpPr>
          <p:cNvPr id="4" name="Rectangle 3"/>
          <p:cNvSpPr/>
          <p:nvPr/>
        </p:nvSpPr>
        <p:spPr>
          <a:xfrm>
            <a:off x="3368261" y="6184347"/>
            <a:ext cx="5345044" cy="5190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entury Gothic"/>
                <a:cs typeface="Century Gothic"/>
              </a:rPr>
              <a:t>This is the </a:t>
            </a:r>
            <a:r>
              <a:rPr lang="en-US" sz="2000" b="1" dirty="0" smtClean="0">
                <a:latin typeface="Century Gothic"/>
                <a:cs typeface="Century Gothic"/>
              </a:rPr>
              <a:t>title page</a:t>
            </a:r>
            <a:endParaRPr lang="en-US" sz="2000" b="1" dirty="0">
              <a:latin typeface="Century Gothic"/>
              <a:cs typeface="Century Gothic"/>
            </a:endParaRPr>
          </a:p>
        </p:txBody>
      </p:sp>
      <p:sp>
        <p:nvSpPr>
          <p:cNvPr id="6" name="TextBox 5"/>
          <p:cNvSpPr txBox="1"/>
          <p:nvPr/>
        </p:nvSpPr>
        <p:spPr>
          <a:xfrm>
            <a:off x="9707218" y="563217"/>
            <a:ext cx="1866348" cy="646331"/>
          </a:xfrm>
          <a:prstGeom prst="rect">
            <a:avLst/>
          </a:prstGeom>
          <a:noFill/>
        </p:spPr>
        <p:txBody>
          <a:bodyPr wrap="square" rtlCol="0">
            <a:spAutoFit/>
          </a:bodyPr>
          <a:lstStyle/>
          <a:p>
            <a:pPr algn="ctr"/>
            <a:r>
              <a:rPr lang="en-US" dirty="0" smtClean="0">
                <a:latin typeface="Century Gothic"/>
                <a:cs typeface="Century Gothic"/>
              </a:rPr>
              <a:t>This is the title of the book</a:t>
            </a:r>
            <a:endParaRPr lang="en-US" dirty="0">
              <a:latin typeface="Century Gothic"/>
              <a:cs typeface="Century Gothic"/>
            </a:endParaRPr>
          </a:p>
        </p:txBody>
      </p:sp>
      <p:sp>
        <p:nvSpPr>
          <p:cNvPr id="7" name="Right Arrow 6"/>
          <p:cNvSpPr/>
          <p:nvPr/>
        </p:nvSpPr>
        <p:spPr>
          <a:xfrm rot="7264615">
            <a:off x="10378125" y="1392955"/>
            <a:ext cx="596774" cy="124395"/>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9936923" y="6313964"/>
            <a:ext cx="1866348" cy="646331"/>
          </a:xfrm>
          <a:prstGeom prst="rect">
            <a:avLst/>
          </a:prstGeom>
          <a:noFill/>
        </p:spPr>
        <p:txBody>
          <a:bodyPr wrap="square" rtlCol="0">
            <a:spAutoFit/>
          </a:bodyPr>
          <a:lstStyle/>
          <a:p>
            <a:pPr algn="ctr"/>
            <a:r>
              <a:rPr lang="en-US" dirty="0" smtClean="0">
                <a:latin typeface="Century Gothic"/>
                <a:cs typeface="Century Gothic"/>
              </a:rPr>
              <a:t>This is name of the author</a:t>
            </a:r>
            <a:endParaRPr lang="en-US" dirty="0">
              <a:latin typeface="Century Gothic"/>
              <a:cs typeface="Century Gothic"/>
            </a:endParaRPr>
          </a:p>
        </p:txBody>
      </p:sp>
      <p:sp>
        <p:nvSpPr>
          <p:cNvPr id="9" name="Right Arrow 8"/>
          <p:cNvSpPr/>
          <p:nvPr/>
        </p:nvSpPr>
        <p:spPr>
          <a:xfrm rot="13774680" flipV="1">
            <a:off x="9778559" y="5959642"/>
            <a:ext cx="859052" cy="103678"/>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62157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17935" y="219319"/>
            <a:ext cx="4355306"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Phonemic Awareness</a:t>
            </a:r>
            <a:endParaRPr lang="en-US" sz="2400" dirty="0">
              <a:latin typeface="Century Gothic"/>
              <a:cs typeface="Century Gothic"/>
            </a:endParaRPr>
          </a:p>
        </p:txBody>
      </p:sp>
      <p:sp>
        <p:nvSpPr>
          <p:cNvPr id="3" name="TextBox 2"/>
          <p:cNvSpPr txBox="1"/>
          <p:nvPr/>
        </p:nvSpPr>
        <p:spPr>
          <a:xfrm>
            <a:off x="1839857" y="1176045"/>
            <a:ext cx="8762486" cy="3970318"/>
          </a:xfrm>
          <a:prstGeom prst="rect">
            <a:avLst/>
          </a:prstGeom>
          <a:noFill/>
        </p:spPr>
        <p:txBody>
          <a:bodyPr wrap="square" rtlCol="0">
            <a:spAutoFit/>
          </a:bodyPr>
          <a:lstStyle/>
          <a:p>
            <a:r>
              <a:rPr lang="en-US" dirty="0">
                <a:latin typeface="Century Gothic"/>
                <a:cs typeface="Century Gothic"/>
              </a:rPr>
              <a:t>Model: </a:t>
            </a:r>
            <a:endParaRPr lang="en-US" dirty="0" smtClean="0">
              <a:latin typeface="Century Gothic"/>
              <a:cs typeface="Century Gothic"/>
            </a:endParaRPr>
          </a:p>
          <a:p>
            <a:r>
              <a:rPr lang="en-US" dirty="0">
                <a:solidFill>
                  <a:srgbClr val="D9D9D9"/>
                </a:solidFill>
                <a:latin typeface="Century Gothic"/>
                <a:cs typeface="Century Gothic"/>
              </a:rPr>
              <a:t>	</a:t>
            </a:r>
            <a:r>
              <a:rPr lang="en-US" dirty="0" smtClean="0">
                <a:solidFill>
                  <a:srgbClr val="D9D9D9"/>
                </a:solidFill>
                <a:latin typeface="Century Gothic"/>
                <a:cs typeface="Century Gothic"/>
              </a:rPr>
              <a:t>I am going to say a word and then say the first, or beginning, sound 	in the word.</a:t>
            </a:r>
            <a:endParaRPr lang="en-US" dirty="0">
              <a:solidFill>
                <a:srgbClr val="D9D9D9"/>
              </a:solidFill>
              <a:latin typeface="Century Gothic"/>
              <a:cs typeface="Century Gothic"/>
            </a:endParaRPr>
          </a:p>
          <a:p>
            <a:r>
              <a:rPr lang="en-US" dirty="0">
                <a:solidFill>
                  <a:srgbClr val="D9D9D9"/>
                </a:solidFill>
                <a:latin typeface="Century Gothic"/>
                <a:cs typeface="Century Gothic"/>
              </a:rPr>
              <a:t>	</a:t>
            </a:r>
            <a:endParaRPr lang="en-US" dirty="0" smtClean="0">
              <a:solidFill>
                <a:srgbClr val="D9D9D9"/>
              </a:solidFill>
              <a:latin typeface="Century Gothic"/>
              <a:cs typeface="Century Gothic"/>
            </a:endParaRPr>
          </a:p>
          <a:p>
            <a:endParaRPr lang="en-US" dirty="0">
              <a:solidFill>
                <a:srgbClr val="D9D9D9"/>
              </a:solidFill>
              <a:latin typeface="Century Gothic"/>
              <a:cs typeface="Century Gothic"/>
            </a:endParaRPr>
          </a:p>
          <a:p>
            <a:r>
              <a:rPr lang="en-US" dirty="0" smtClean="0">
                <a:solidFill>
                  <a:srgbClr val="D9D9D9"/>
                </a:solidFill>
                <a:latin typeface="Century Gothic"/>
                <a:cs typeface="Century Gothic"/>
              </a:rPr>
              <a:t>	Listen: dog. The beginning sound in dog is /d/.</a:t>
            </a:r>
          </a:p>
          <a:p>
            <a:r>
              <a:rPr lang="en-US" dirty="0">
                <a:solidFill>
                  <a:srgbClr val="D9D9D9"/>
                </a:solidFill>
                <a:latin typeface="Century Gothic"/>
                <a:cs typeface="Century Gothic"/>
              </a:rPr>
              <a:t>	</a:t>
            </a:r>
            <a:r>
              <a:rPr lang="en-US" dirty="0" smtClean="0">
                <a:solidFill>
                  <a:srgbClr val="D9D9D9"/>
                </a:solidFill>
                <a:latin typeface="Century Gothic"/>
                <a:cs typeface="Century Gothic"/>
              </a:rPr>
              <a:t>Say the sound with me: /d/.</a:t>
            </a:r>
          </a:p>
          <a:p>
            <a:endParaRPr lang="en-US" dirty="0" smtClean="0">
              <a:solidFill>
                <a:srgbClr val="D9D9D9"/>
              </a:solidFill>
              <a:latin typeface="Century Gothic"/>
              <a:cs typeface="Century Gothic"/>
            </a:endParaRPr>
          </a:p>
          <a:p>
            <a:r>
              <a:rPr lang="en-US" dirty="0">
                <a:solidFill>
                  <a:srgbClr val="D9D9D9"/>
                </a:solidFill>
                <a:latin typeface="Century Gothic"/>
                <a:cs typeface="Century Gothic"/>
              </a:rPr>
              <a:t>	</a:t>
            </a:r>
            <a:r>
              <a:rPr lang="en-US" dirty="0" smtClean="0">
                <a:solidFill>
                  <a:srgbClr val="D9D9D9"/>
                </a:solidFill>
                <a:latin typeface="Century Gothic"/>
                <a:cs typeface="Century Gothic"/>
              </a:rPr>
              <a:t>Now listen to the last, or ending, sound in a word.</a:t>
            </a:r>
          </a:p>
          <a:p>
            <a:r>
              <a:rPr lang="en-US" dirty="0">
                <a:solidFill>
                  <a:srgbClr val="D9D9D9"/>
                </a:solidFill>
                <a:latin typeface="Century Gothic"/>
                <a:cs typeface="Century Gothic"/>
              </a:rPr>
              <a:t>	</a:t>
            </a:r>
            <a:r>
              <a:rPr lang="en-US" dirty="0" smtClean="0">
                <a:solidFill>
                  <a:srgbClr val="D9D9D9"/>
                </a:solidFill>
                <a:latin typeface="Century Gothic"/>
                <a:cs typeface="Century Gothic"/>
              </a:rPr>
              <a:t>Listen: sad.</a:t>
            </a:r>
          </a:p>
          <a:p>
            <a:r>
              <a:rPr lang="en-US" dirty="0">
                <a:solidFill>
                  <a:srgbClr val="D9D9D9"/>
                </a:solidFill>
                <a:latin typeface="Century Gothic"/>
                <a:cs typeface="Century Gothic"/>
              </a:rPr>
              <a:t>	</a:t>
            </a:r>
            <a:r>
              <a:rPr lang="en-US" dirty="0" smtClean="0">
                <a:solidFill>
                  <a:srgbClr val="D9D9D9"/>
                </a:solidFill>
                <a:latin typeface="Century Gothic"/>
                <a:cs typeface="Century Gothic"/>
              </a:rPr>
              <a:t>The ending sound in sad is /d/. Say the sound with me: /d/.</a:t>
            </a:r>
          </a:p>
          <a:p>
            <a:endParaRPr lang="en-US" dirty="0">
              <a:solidFill>
                <a:srgbClr val="D9D9D9"/>
              </a:solidFill>
              <a:latin typeface="Century Gothic"/>
              <a:cs typeface="Century Gothic"/>
            </a:endParaRPr>
          </a:p>
          <a:p>
            <a:r>
              <a:rPr lang="en-US" dirty="0" smtClean="0">
                <a:solidFill>
                  <a:srgbClr val="D9D9D9"/>
                </a:solidFill>
                <a:latin typeface="Century Gothic"/>
                <a:cs typeface="Century Gothic"/>
              </a:rPr>
              <a:t>	Repeat with the /h/ sound using the words hat and him.</a:t>
            </a:r>
            <a:endParaRPr lang="en-US" dirty="0">
              <a:solidFill>
                <a:srgbClr val="D9D9D9"/>
              </a:solidFill>
              <a:latin typeface="Century Gothic"/>
              <a:cs typeface="Century Gothic"/>
            </a:endParaRPr>
          </a:p>
          <a:p>
            <a:r>
              <a:rPr lang="en-US" dirty="0">
                <a:solidFill>
                  <a:srgbClr val="D9D9D9"/>
                </a:solidFill>
                <a:latin typeface="Century Gothic"/>
                <a:cs typeface="Century Gothic"/>
              </a:rPr>
              <a:t>	</a:t>
            </a:r>
            <a:endParaRPr lang="en-US" dirty="0">
              <a:solidFill>
                <a:schemeClr val="bg1">
                  <a:lumMod val="85000"/>
                </a:schemeClr>
              </a:solidFill>
              <a:latin typeface="Century Gothic"/>
              <a:cs typeface="Century Gothic"/>
            </a:endParaRPr>
          </a:p>
        </p:txBody>
      </p:sp>
    </p:spTree>
    <p:extLst>
      <p:ext uri="{BB962C8B-B14F-4D97-AF65-F5344CB8AC3E}">
        <p14:creationId xmlns:p14="http://schemas.microsoft.com/office/powerpoint/2010/main" val="1001730226"/>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17935" y="219319"/>
            <a:ext cx="4355306"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Phonemic Awareness</a:t>
            </a:r>
            <a:endParaRPr lang="en-US" sz="2400" dirty="0">
              <a:latin typeface="Century Gothic"/>
              <a:cs typeface="Century Gothic"/>
            </a:endParaRPr>
          </a:p>
        </p:txBody>
      </p:sp>
      <p:sp>
        <p:nvSpPr>
          <p:cNvPr id="3" name="TextBox 2"/>
          <p:cNvSpPr txBox="1"/>
          <p:nvPr/>
        </p:nvSpPr>
        <p:spPr>
          <a:xfrm>
            <a:off x="552174" y="1163345"/>
            <a:ext cx="11296925" cy="4031873"/>
          </a:xfrm>
          <a:prstGeom prst="rect">
            <a:avLst/>
          </a:prstGeom>
          <a:noFill/>
        </p:spPr>
        <p:txBody>
          <a:bodyPr wrap="square" rtlCol="0">
            <a:spAutoFit/>
          </a:bodyPr>
          <a:lstStyle/>
          <a:p>
            <a:r>
              <a:rPr lang="en-US" dirty="0" smtClean="0">
                <a:latin typeface="Century Gothic"/>
                <a:cs typeface="Century Gothic"/>
              </a:rPr>
              <a:t>Guided Practice:</a:t>
            </a:r>
          </a:p>
          <a:p>
            <a:endParaRPr lang="en-US" dirty="0">
              <a:latin typeface="Century Gothic"/>
              <a:cs typeface="Century Gothic"/>
            </a:endParaRPr>
          </a:p>
          <a:p>
            <a:r>
              <a:rPr lang="en-US" dirty="0" smtClean="0">
                <a:latin typeface="Century Gothic"/>
                <a:cs typeface="Century Gothic"/>
              </a:rPr>
              <a:t>	</a:t>
            </a:r>
            <a:r>
              <a:rPr lang="en-US" dirty="0" smtClean="0">
                <a:solidFill>
                  <a:schemeClr val="bg1">
                    <a:lumMod val="85000"/>
                  </a:schemeClr>
                </a:solidFill>
                <a:latin typeface="Century Gothic"/>
                <a:cs typeface="Century Gothic"/>
              </a:rPr>
              <a:t>Have children practice isolating initial and final sounds. Listen to these words. </a:t>
            </a:r>
          </a:p>
          <a:p>
            <a:r>
              <a:rPr lang="en-US" dirty="0">
                <a:solidFill>
                  <a:schemeClr val="bg1">
                    <a:lumMod val="85000"/>
                  </a:schemeClr>
                </a:solidFill>
                <a:latin typeface="Century Gothic"/>
                <a:cs typeface="Century Gothic"/>
              </a:rPr>
              <a:t>	</a:t>
            </a:r>
            <a:r>
              <a:rPr lang="en-US" dirty="0" smtClean="0">
                <a:solidFill>
                  <a:schemeClr val="bg1">
                    <a:lumMod val="85000"/>
                  </a:schemeClr>
                </a:solidFill>
                <a:latin typeface="Century Gothic"/>
                <a:cs typeface="Century Gothic"/>
              </a:rPr>
              <a:t>Say the first, or beginning, sound you hear.</a:t>
            </a:r>
          </a:p>
          <a:p>
            <a:endParaRPr lang="en-US" dirty="0" smtClean="0">
              <a:solidFill>
                <a:srgbClr val="D9D9D9"/>
              </a:solidFill>
              <a:latin typeface="Century Gothic"/>
              <a:cs typeface="Century Gothic"/>
            </a:endParaRPr>
          </a:p>
          <a:p>
            <a:endParaRPr lang="en-US" dirty="0">
              <a:solidFill>
                <a:srgbClr val="D9D9D9"/>
              </a:solidFill>
              <a:latin typeface="Century Gothic"/>
              <a:cs typeface="Century Gothic"/>
            </a:endParaRPr>
          </a:p>
          <a:p>
            <a:r>
              <a:rPr lang="en-US" dirty="0" smtClean="0">
                <a:solidFill>
                  <a:srgbClr val="D9D9D9"/>
                </a:solidFill>
                <a:latin typeface="Century Gothic"/>
                <a:cs typeface="Century Gothic"/>
              </a:rPr>
              <a:t>	</a:t>
            </a:r>
            <a:r>
              <a:rPr lang="en-US" sz="2400" dirty="0" smtClean="0">
                <a:solidFill>
                  <a:srgbClr val="D9D9D9"/>
                </a:solidFill>
                <a:latin typeface="Century Gothic"/>
                <a:cs typeface="Century Gothic"/>
              </a:rPr>
              <a:t>duck		nose		horse		door		hop		nice</a:t>
            </a:r>
          </a:p>
          <a:p>
            <a:endParaRPr lang="en-US" sz="2000" dirty="0">
              <a:solidFill>
                <a:srgbClr val="D9D9D9"/>
              </a:solidFill>
              <a:latin typeface="Century Gothic"/>
              <a:cs typeface="Century Gothic"/>
            </a:endParaRPr>
          </a:p>
          <a:p>
            <a:r>
              <a:rPr lang="en-US" sz="2000" dirty="0" smtClean="0">
                <a:solidFill>
                  <a:srgbClr val="D9D9D9"/>
                </a:solidFill>
                <a:latin typeface="Century Gothic"/>
                <a:cs typeface="Century Gothic"/>
              </a:rPr>
              <a:t>	</a:t>
            </a:r>
          </a:p>
          <a:p>
            <a:r>
              <a:rPr lang="en-US" sz="2000" dirty="0">
                <a:solidFill>
                  <a:srgbClr val="D9D9D9"/>
                </a:solidFill>
                <a:latin typeface="Century Gothic"/>
                <a:cs typeface="Century Gothic"/>
              </a:rPr>
              <a:t>	</a:t>
            </a:r>
            <a:r>
              <a:rPr lang="en-US" sz="2000" dirty="0" smtClean="0">
                <a:solidFill>
                  <a:srgbClr val="D9D9D9"/>
                </a:solidFill>
                <a:latin typeface="Century Gothic"/>
                <a:cs typeface="Century Gothic"/>
              </a:rPr>
              <a:t>Now say the last, or ending, sound you hear in these words.</a:t>
            </a:r>
          </a:p>
          <a:p>
            <a:endParaRPr lang="en-US" sz="2000" dirty="0" smtClean="0">
              <a:solidFill>
                <a:srgbClr val="D9D9D9"/>
              </a:solidFill>
              <a:latin typeface="Century Gothic"/>
              <a:cs typeface="Century Gothic"/>
            </a:endParaRPr>
          </a:p>
          <a:p>
            <a:endParaRPr lang="en-US" sz="2000" dirty="0">
              <a:solidFill>
                <a:srgbClr val="D9D9D9"/>
              </a:solidFill>
              <a:latin typeface="Century Gothic"/>
              <a:cs typeface="Century Gothic"/>
            </a:endParaRPr>
          </a:p>
          <a:p>
            <a:r>
              <a:rPr lang="en-US" sz="2000" dirty="0" smtClean="0">
                <a:solidFill>
                  <a:srgbClr val="D9D9D9"/>
                </a:solidFill>
                <a:latin typeface="Century Gothic"/>
                <a:cs typeface="Century Gothic"/>
              </a:rPr>
              <a:t>	</a:t>
            </a:r>
            <a:r>
              <a:rPr lang="en-US" sz="2400" dirty="0" smtClean="0">
                <a:solidFill>
                  <a:srgbClr val="D9D9D9"/>
                </a:solidFill>
                <a:latin typeface="Century Gothic"/>
                <a:cs typeface="Century Gothic"/>
              </a:rPr>
              <a:t>sit		run		map		bed		fan		read</a:t>
            </a:r>
            <a:endParaRPr lang="en-US" sz="2400" dirty="0">
              <a:solidFill>
                <a:schemeClr val="bg1">
                  <a:lumMod val="85000"/>
                </a:schemeClr>
              </a:solidFill>
              <a:latin typeface="Century Gothic"/>
              <a:cs typeface="Century Gothic"/>
            </a:endParaRPr>
          </a:p>
        </p:txBody>
      </p:sp>
    </p:spTree>
    <p:extLst>
      <p:ext uri="{BB962C8B-B14F-4D97-AF65-F5344CB8AC3E}">
        <p14:creationId xmlns:p14="http://schemas.microsoft.com/office/powerpoint/2010/main" val="1164097932"/>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7758" y="168519"/>
            <a:ext cx="4355306"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Phonics</a:t>
            </a:r>
          </a:p>
        </p:txBody>
      </p:sp>
      <p:sp>
        <p:nvSpPr>
          <p:cNvPr id="4" name="TextBox 3"/>
          <p:cNvSpPr txBox="1"/>
          <p:nvPr/>
        </p:nvSpPr>
        <p:spPr>
          <a:xfrm>
            <a:off x="8099811" y="2626143"/>
            <a:ext cx="2500990" cy="2554545"/>
          </a:xfrm>
          <a:prstGeom prst="rect">
            <a:avLst/>
          </a:prstGeom>
          <a:noFill/>
        </p:spPr>
        <p:txBody>
          <a:bodyPr wrap="square" rtlCol="0">
            <a:spAutoFit/>
          </a:bodyPr>
          <a:lstStyle/>
          <a:p>
            <a:r>
              <a:rPr lang="en-US" sz="1600" dirty="0">
                <a:solidFill>
                  <a:srgbClr val="D9D9D9"/>
                </a:solidFill>
                <a:latin typeface="Century Gothic"/>
                <a:cs typeface="Century Gothic"/>
              </a:rPr>
              <a:t>This is the </a:t>
            </a:r>
            <a:r>
              <a:rPr lang="en-US" sz="1600" dirty="0" smtClean="0">
                <a:solidFill>
                  <a:srgbClr val="D9D9D9"/>
                </a:solidFill>
                <a:latin typeface="Century Gothic"/>
                <a:cs typeface="Century Gothic"/>
              </a:rPr>
              <a:t>octopus </a:t>
            </a:r>
            <a:r>
              <a:rPr lang="en-US" sz="1600" dirty="0">
                <a:solidFill>
                  <a:srgbClr val="D9D9D9"/>
                </a:solidFill>
                <a:latin typeface="Century Gothic"/>
                <a:cs typeface="Century Gothic"/>
              </a:rPr>
              <a:t>sound spelling card. </a:t>
            </a:r>
          </a:p>
          <a:p>
            <a:r>
              <a:rPr lang="en-US" sz="1600" dirty="0">
                <a:solidFill>
                  <a:srgbClr val="D9D9D9"/>
                </a:solidFill>
                <a:latin typeface="Century Gothic"/>
                <a:cs typeface="Century Gothic"/>
              </a:rPr>
              <a:t>The sound is </a:t>
            </a:r>
            <a:r>
              <a:rPr lang="en-US" sz="1600" dirty="0" smtClean="0">
                <a:solidFill>
                  <a:srgbClr val="D9D9D9"/>
                </a:solidFill>
                <a:latin typeface="Century Gothic"/>
                <a:cs typeface="Century Gothic"/>
              </a:rPr>
              <a:t>/o/.</a:t>
            </a:r>
            <a:endParaRPr lang="en-US" sz="1600" dirty="0">
              <a:solidFill>
                <a:srgbClr val="D9D9D9"/>
              </a:solidFill>
              <a:latin typeface="Century Gothic"/>
              <a:cs typeface="Century Gothic"/>
            </a:endParaRPr>
          </a:p>
          <a:p>
            <a:r>
              <a:rPr lang="en-US" sz="1600" dirty="0">
                <a:solidFill>
                  <a:srgbClr val="D9D9D9"/>
                </a:solidFill>
                <a:latin typeface="Century Gothic"/>
                <a:cs typeface="Century Gothic"/>
              </a:rPr>
              <a:t>The </a:t>
            </a:r>
            <a:r>
              <a:rPr lang="en-US" sz="1600" dirty="0" smtClean="0">
                <a:solidFill>
                  <a:srgbClr val="D9D9D9"/>
                </a:solidFill>
                <a:latin typeface="Century Gothic"/>
                <a:cs typeface="Century Gothic"/>
              </a:rPr>
              <a:t>/o/ </a:t>
            </a:r>
            <a:r>
              <a:rPr lang="en-US" sz="1600" dirty="0">
                <a:solidFill>
                  <a:srgbClr val="D9D9D9"/>
                </a:solidFill>
                <a:latin typeface="Century Gothic"/>
                <a:cs typeface="Century Gothic"/>
              </a:rPr>
              <a:t>sound is spelled with the letter </a:t>
            </a:r>
            <a:r>
              <a:rPr lang="en-US" sz="1600" dirty="0" smtClean="0">
                <a:solidFill>
                  <a:srgbClr val="D9D9D9"/>
                </a:solidFill>
                <a:latin typeface="Century Gothic"/>
                <a:cs typeface="Century Gothic"/>
              </a:rPr>
              <a:t>o.</a:t>
            </a:r>
            <a:endParaRPr lang="en-US" sz="1600" dirty="0">
              <a:solidFill>
                <a:srgbClr val="D9D9D9"/>
              </a:solidFill>
              <a:latin typeface="Century Gothic"/>
              <a:cs typeface="Century Gothic"/>
            </a:endParaRPr>
          </a:p>
          <a:p>
            <a:r>
              <a:rPr lang="en-US" sz="1600" dirty="0">
                <a:solidFill>
                  <a:srgbClr val="D9D9D9"/>
                </a:solidFill>
                <a:latin typeface="Century Gothic"/>
                <a:cs typeface="Century Gothic"/>
              </a:rPr>
              <a:t>Say it with me: </a:t>
            </a:r>
            <a:r>
              <a:rPr lang="en-US" sz="1600" dirty="0" smtClean="0">
                <a:solidFill>
                  <a:srgbClr val="D9D9D9"/>
                </a:solidFill>
                <a:latin typeface="Century Gothic"/>
                <a:cs typeface="Century Gothic"/>
              </a:rPr>
              <a:t>/</a:t>
            </a:r>
            <a:r>
              <a:rPr lang="en-US" sz="1600" dirty="0" err="1" smtClean="0">
                <a:solidFill>
                  <a:srgbClr val="D9D9D9"/>
                </a:solidFill>
                <a:latin typeface="Century Gothic"/>
                <a:cs typeface="Century Gothic"/>
              </a:rPr>
              <a:t>ooo</a:t>
            </a:r>
            <a:r>
              <a:rPr lang="en-US" sz="1600" dirty="0" smtClean="0">
                <a:solidFill>
                  <a:srgbClr val="D9D9D9"/>
                </a:solidFill>
                <a:latin typeface="Century Gothic"/>
                <a:cs typeface="Century Gothic"/>
              </a:rPr>
              <a:t>/.</a:t>
            </a:r>
            <a:endParaRPr lang="en-US" sz="1600" dirty="0">
              <a:solidFill>
                <a:srgbClr val="D9D9D9"/>
              </a:solidFill>
              <a:latin typeface="Century Gothic"/>
              <a:cs typeface="Century Gothic"/>
            </a:endParaRPr>
          </a:p>
          <a:p>
            <a:r>
              <a:rPr lang="en-US" sz="1600" dirty="0">
                <a:solidFill>
                  <a:srgbClr val="D9D9D9"/>
                </a:solidFill>
                <a:latin typeface="Century Gothic"/>
                <a:cs typeface="Century Gothic"/>
              </a:rPr>
              <a:t>This is the sound at the beginning of the word </a:t>
            </a:r>
            <a:r>
              <a:rPr lang="en-US" sz="1600" dirty="0" smtClean="0">
                <a:solidFill>
                  <a:srgbClr val="D9D9D9"/>
                </a:solidFill>
                <a:latin typeface="Century Gothic"/>
                <a:cs typeface="Century Gothic"/>
              </a:rPr>
              <a:t>octopus. </a:t>
            </a:r>
            <a:endParaRPr lang="en-US" sz="1600" dirty="0">
              <a:solidFill>
                <a:srgbClr val="D9D9D9"/>
              </a:solidFill>
              <a:latin typeface="Century Gothic"/>
              <a:cs typeface="Century Gothic"/>
            </a:endParaRPr>
          </a:p>
          <a:p>
            <a:r>
              <a:rPr lang="en-US" sz="1600" dirty="0">
                <a:solidFill>
                  <a:srgbClr val="D9D9D9"/>
                </a:solidFill>
                <a:latin typeface="Century Gothic"/>
                <a:cs typeface="Century Gothic"/>
              </a:rPr>
              <a:t>Listen: </a:t>
            </a:r>
            <a:r>
              <a:rPr lang="en-US" sz="1600" dirty="0" smtClean="0">
                <a:solidFill>
                  <a:srgbClr val="D9D9D9"/>
                </a:solidFill>
                <a:latin typeface="Century Gothic"/>
                <a:cs typeface="Century Gothic"/>
              </a:rPr>
              <a:t>/</a:t>
            </a:r>
            <a:r>
              <a:rPr lang="en-US" sz="1600" dirty="0" err="1" smtClean="0">
                <a:solidFill>
                  <a:srgbClr val="D9D9D9"/>
                </a:solidFill>
                <a:latin typeface="Century Gothic"/>
                <a:cs typeface="Century Gothic"/>
              </a:rPr>
              <a:t>ooo</a:t>
            </a:r>
            <a:r>
              <a:rPr lang="en-US" sz="1600" dirty="0" smtClean="0">
                <a:solidFill>
                  <a:srgbClr val="D9D9D9"/>
                </a:solidFill>
                <a:latin typeface="Century Gothic"/>
                <a:cs typeface="Century Gothic"/>
              </a:rPr>
              <a:t>/, octopus..</a:t>
            </a:r>
            <a:endParaRPr lang="en-US" sz="1600" dirty="0">
              <a:solidFill>
                <a:srgbClr val="D9D9D9"/>
              </a:solidFill>
              <a:latin typeface="Century Gothic"/>
              <a:cs typeface="Century Gothic"/>
            </a:endParaRPr>
          </a:p>
        </p:txBody>
      </p:sp>
      <p:pic>
        <p:nvPicPr>
          <p:cNvPr id="3" name="Picture 2" descr="Screen Shot 2016-07-15 at 10.46.4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1926" y="787318"/>
            <a:ext cx="4535103" cy="5982334"/>
          </a:xfrm>
          <a:prstGeom prst="rect">
            <a:avLst/>
          </a:prstGeom>
        </p:spPr>
      </p:pic>
    </p:spTree>
    <p:extLst>
      <p:ext uri="{BB962C8B-B14F-4D97-AF65-F5344CB8AC3E}">
        <p14:creationId xmlns:p14="http://schemas.microsoft.com/office/powerpoint/2010/main" val="2003255897"/>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0305" y="196000"/>
            <a:ext cx="8553085" cy="307777"/>
          </a:xfrm>
          <a:prstGeom prst="rect">
            <a:avLst/>
          </a:prstGeom>
          <a:noFill/>
        </p:spPr>
        <p:txBody>
          <a:bodyPr wrap="square" rtlCol="0">
            <a:spAutoFit/>
          </a:bodyPr>
          <a:lstStyle/>
          <a:p>
            <a:pPr algn="ctr"/>
            <a:r>
              <a:rPr lang="en-US" sz="1400" dirty="0">
                <a:solidFill>
                  <a:srgbClr val="FF0000"/>
                </a:solidFill>
                <a:latin typeface="Century Gothic"/>
                <a:cs typeface="Century Gothic"/>
              </a:rPr>
              <a:t>Watch as I write the letter </a:t>
            </a:r>
            <a:r>
              <a:rPr lang="en-US" sz="1400" dirty="0" smtClean="0">
                <a:solidFill>
                  <a:srgbClr val="FF0000"/>
                </a:solidFill>
                <a:latin typeface="Century Gothic"/>
                <a:cs typeface="Century Gothic"/>
              </a:rPr>
              <a:t>o. </a:t>
            </a:r>
            <a:r>
              <a:rPr lang="en-US" sz="1400" dirty="0">
                <a:solidFill>
                  <a:srgbClr val="FF0000"/>
                </a:solidFill>
                <a:latin typeface="Century Gothic"/>
                <a:cs typeface="Century Gothic"/>
              </a:rPr>
              <a:t>I will say </a:t>
            </a:r>
            <a:r>
              <a:rPr lang="en-US" sz="1400" dirty="0" smtClean="0">
                <a:solidFill>
                  <a:srgbClr val="FF0000"/>
                </a:solidFill>
                <a:latin typeface="Century Gothic"/>
                <a:cs typeface="Century Gothic"/>
              </a:rPr>
              <a:t>/o/ </a:t>
            </a:r>
            <a:r>
              <a:rPr lang="en-US" sz="1400" dirty="0">
                <a:solidFill>
                  <a:srgbClr val="FF0000"/>
                </a:solidFill>
                <a:latin typeface="Century Gothic"/>
                <a:cs typeface="Century Gothic"/>
              </a:rPr>
              <a:t>as I write the letter several times.</a:t>
            </a:r>
          </a:p>
        </p:txBody>
      </p:sp>
      <p:pic>
        <p:nvPicPr>
          <p:cNvPr id="2" name="Picture 1" descr="Screen Shot 2016-07-15 at 10.51.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565" y="597635"/>
            <a:ext cx="9247938" cy="6183059"/>
          </a:xfrm>
          <a:prstGeom prst="rect">
            <a:avLst/>
          </a:prstGeom>
        </p:spPr>
      </p:pic>
    </p:spTree>
    <p:extLst>
      <p:ext uri="{BB962C8B-B14F-4D97-AF65-F5344CB8AC3E}">
        <p14:creationId xmlns:p14="http://schemas.microsoft.com/office/powerpoint/2010/main" val="32026554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06835" y="155819"/>
            <a:ext cx="4355306"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Phonics</a:t>
            </a:r>
          </a:p>
        </p:txBody>
      </p:sp>
      <p:sp>
        <p:nvSpPr>
          <p:cNvPr id="4" name="TextBox 3"/>
          <p:cNvSpPr txBox="1"/>
          <p:nvPr/>
        </p:nvSpPr>
        <p:spPr>
          <a:xfrm>
            <a:off x="8099811" y="2626143"/>
            <a:ext cx="2500990" cy="2554545"/>
          </a:xfrm>
          <a:prstGeom prst="rect">
            <a:avLst/>
          </a:prstGeom>
          <a:noFill/>
        </p:spPr>
        <p:txBody>
          <a:bodyPr wrap="square" rtlCol="0">
            <a:spAutoFit/>
          </a:bodyPr>
          <a:lstStyle/>
          <a:p>
            <a:r>
              <a:rPr lang="en-US" sz="1600" dirty="0">
                <a:solidFill>
                  <a:srgbClr val="D9D9D9"/>
                </a:solidFill>
                <a:latin typeface="Century Gothic"/>
                <a:cs typeface="Century Gothic"/>
              </a:rPr>
              <a:t>This is the </a:t>
            </a:r>
            <a:r>
              <a:rPr lang="en-US" sz="1600" dirty="0" smtClean="0">
                <a:solidFill>
                  <a:srgbClr val="D9D9D9"/>
                </a:solidFill>
                <a:latin typeface="Century Gothic"/>
                <a:cs typeface="Century Gothic"/>
              </a:rPr>
              <a:t>fire </a:t>
            </a:r>
            <a:r>
              <a:rPr lang="en-US" sz="1600" dirty="0">
                <a:solidFill>
                  <a:srgbClr val="D9D9D9"/>
                </a:solidFill>
                <a:latin typeface="Century Gothic"/>
                <a:cs typeface="Century Gothic"/>
              </a:rPr>
              <a:t>sound spelling card. </a:t>
            </a:r>
          </a:p>
          <a:p>
            <a:r>
              <a:rPr lang="en-US" sz="1600" dirty="0">
                <a:solidFill>
                  <a:srgbClr val="D9D9D9"/>
                </a:solidFill>
                <a:latin typeface="Century Gothic"/>
                <a:cs typeface="Century Gothic"/>
              </a:rPr>
              <a:t>The sound is </a:t>
            </a:r>
            <a:r>
              <a:rPr lang="en-US" sz="1600" dirty="0" smtClean="0">
                <a:solidFill>
                  <a:srgbClr val="D9D9D9"/>
                </a:solidFill>
                <a:latin typeface="Century Gothic"/>
                <a:cs typeface="Century Gothic"/>
              </a:rPr>
              <a:t>/f/.</a:t>
            </a:r>
            <a:endParaRPr lang="en-US" sz="1600" dirty="0">
              <a:solidFill>
                <a:srgbClr val="D9D9D9"/>
              </a:solidFill>
              <a:latin typeface="Century Gothic"/>
              <a:cs typeface="Century Gothic"/>
            </a:endParaRPr>
          </a:p>
          <a:p>
            <a:r>
              <a:rPr lang="en-US" sz="1600" dirty="0">
                <a:solidFill>
                  <a:srgbClr val="D9D9D9"/>
                </a:solidFill>
                <a:latin typeface="Century Gothic"/>
                <a:cs typeface="Century Gothic"/>
              </a:rPr>
              <a:t>The </a:t>
            </a:r>
            <a:r>
              <a:rPr lang="en-US" sz="1600" dirty="0" smtClean="0">
                <a:solidFill>
                  <a:srgbClr val="D9D9D9"/>
                </a:solidFill>
                <a:latin typeface="Century Gothic"/>
                <a:cs typeface="Century Gothic"/>
              </a:rPr>
              <a:t>/f/ </a:t>
            </a:r>
            <a:r>
              <a:rPr lang="en-US" sz="1600" dirty="0">
                <a:solidFill>
                  <a:srgbClr val="D9D9D9"/>
                </a:solidFill>
                <a:latin typeface="Century Gothic"/>
                <a:cs typeface="Century Gothic"/>
              </a:rPr>
              <a:t>sound is spelled with the letter </a:t>
            </a:r>
            <a:r>
              <a:rPr lang="en-US" sz="1600" dirty="0" smtClean="0">
                <a:solidFill>
                  <a:srgbClr val="D9D9D9"/>
                </a:solidFill>
                <a:latin typeface="Century Gothic"/>
                <a:cs typeface="Century Gothic"/>
              </a:rPr>
              <a:t>f.</a:t>
            </a:r>
            <a:endParaRPr lang="en-US" sz="1600" dirty="0">
              <a:solidFill>
                <a:srgbClr val="D9D9D9"/>
              </a:solidFill>
              <a:latin typeface="Century Gothic"/>
              <a:cs typeface="Century Gothic"/>
            </a:endParaRPr>
          </a:p>
          <a:p>
            <a:r>
              <a:rPr lang="en-US" sz="1600" dirty="0">
                <a:solidFill>
                  <a:srgbClr val="D9D9D9"/>
                </a:solidFill>
                <a:latin typeface="Century Gothic"/>
                <a:cs typeface="Century Gothic"/>
              </a:rPr>
              <a:t>Say it with me: </a:t>
            </a:r>
            <a:r>
              <a:rPr lang="en-US" sz="1600" dirty="0" smtClean="0">
                <a:solidFill>
                  <a:srgbClr val="D9D9D9"/>
                </a:solidFill>
                <a:latin typeface="Century Gothic"/>
                <a:cs typeface="Century Gothic"/>
              </a:rPr>
              <a:t>/</a:t>
            </a:r>
            <a:r>
              <a:rPr lang="en-US" sz="1600" dirty="0" err="1" smtClean="0">
                <a:solidFill>
                  <a:srgbClr val="D9D9D9"/>
                </a:solidFill>
                <a:latin typeface="Century Gothic"/>
                <a:cs typeface="Century Gothic"/>
              </a:rPr>
              <a:t>fff</a:t>
            </a:r>
            <a:r>
              <a:rPr lang="en-US" sz="1600" dirty="0" smtClean="0">
                <a:solidFill>
                  <a:srgbClr val="D9D9D9"/>
                </a:solidFill>
                <a:latin typeface="Century Gothic"/>
                <a:cs typeface="Century Gothic"/>
              </a:rPr>
              <a:t>/.</a:t>
            </a:r>
            <a:endParaRPr lang="en-US" sz="1600" dirty="0">
              <a:solidFill>
                <a:srgbClr val="D9D9D9"/>
              </a:solidFill>
              <a:latin typeface="Century Gothic"/>
              <a:cs typeface="Century Gothic"/>
            </a:endParaRPr>
          </a:p>
          <a:p>
            <a:r>
              <a:rPr lang="en-US" sz="1600" dirty="0">
                <a:solidFill>
                  <a:srgbClr val="D9D9D9"/>
                </a:solidFill>
                <a:latin typeface="Century Gothic"/>
                <a:cs typeface="Century Gothic"/>
              </a:rPr>
              <a:t>This is the sound at the beginning of the word </a:t>
            </a:r>
            <a:r>
              <a:rPr lang="en-US" sz="1600" dirty="0" smtClean="0">
                <a:solidFill>
                  <a:srgbClr val="D9D9D9"/>
                </a:solidFill>
                <a:latin typeface="Century Gothic"/>
                <a:cs typeface="Century Gothic"/>
              </a:rPr>
              <a:t>fire. </a:t>
            </a:r>
            <a:endParaRPr lang="en-US" sz="1600" dirty="0">
              <a:solidFill>
                <a:srgbClr val="D9D9D9"/>
              </a:solidFill>
              <a:latin typeface="Century Gothic"/>
              <a:cs typeface="Century Gothic"/>
            </a:endParaRPr>
          </a:p>
          <a:p>
            <a:r>
              <a:rPr lang="en-US" sz="1600" dirty="0">
                <a:solidFill>
                  <a:srgbClr val="D9D9D9"/>
                </a:solidFill>
                <a:latin typeface="Century Gothic"/>
                <a:cs typeface="Century Gothic"/>
              </a:rPr>
              <a:t>Listen: </a:t>
            </a:r>
            <a:r>
              <a:rPr lang="en-US" sz="1600" dirty="0" smtClean="0">
                <a:solidFill>
                  <a:srgbClr val="D9D9D9"/>
                </a:solidFill>
                <a:latin typeface="Century Gothic"/>
                <a:cs typeface="Century Gothic"/>
              </a:rPr>
              <a:t>/</a:t>
            </a:r>
            <a:r>
              <a:rPr lang="en-US" sz="1600" dirty="0" err="1" smtClean="0">
                <a:solidFill>
                  <a:srgbClr val="D9D9D9"/>
                </a:solidFill>
                <a:latin typeface="Century Gothic"/>
                <a:cs typeface="Century Gothic"/>
              </a:rPr>
              <a:t>fffir</a:t>
            </a:r>
            <a:r>
              <a:rPr lang="en-US" sz="1600" dirty="0" smtClean="0">
                <a:solidFill>
                  <a:srgbClr val="D9D9D9"/>
                </a:solidFill>
                <a:latin typeface="Century Gothic"/>
                <a:cs typeface="Century Gothic"/>
              </a:rPr>
              <a:t>/, </a:t>
            </a:r>
            <a:r>
              <a:rPr lang="en-US" sz="1600" dirty="0">
                <a:solidFill>
                  <a:srgbClr val="D9D9D9"/>
                </a:solidFill>
                <a:latin typeface="Century Gothic"/>
                <a:cs typeface="Century Gothic"/>
              </a:rPr>
              <a:t>map.</a:t>
            </a:r>
          </a:p>
        </p:txBody>
      </p:sp>
      <p:pic>
        <p:nvPicPr>
          <p:cNvPr id="3" name="Picture 2"/>
          <p:cNvPicPr>
            <a:picLocks noChangeAspect="1"/>
          </p:cNvPicPr>
          <p:nvPr/>
        </p:nvPicPr>
        <p:blipFill>
          <a:blip r:embed="rId2"/>
          <a:stretch>
            <a:fillRect/>
          </a:stretch>
        </p:blipFill>
        <p:spPr>
          <a:xfrm>
            <a:off x="3770699" y="958329"/>
            <a:ext cx="4329112" cy="5693295"/>
          </a:xfrm>
          <a:prstGeom prst="rect">
            <a:avLst/>
          </a:prstGeom>
        </p:spPr>
      </p:pic>
    </p:spTree>
    <p:extLst>
      <p:ext uri="{BB962C8B-B14F-4D97-AF65-F5344CB8AC3E}">
        <p14:creationId xmlns:p14="http://schemas.microsoft.com/office/powerpoint/2010/main" val="3684245722"/>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0184" y="246420"/>
            <a:ext cx="8553085" cy="307777"/>
          </a:xfrm>
          <a:prstGeom prst="rect">
            <a:avLst/>
          </a:prstGeom>
          <a:noFill/>
        </p:spPr>
        <p:txBody>
          <a:bodyPr wrap="square" rtlCol="0">
            <a:spAutoFit/>
          </a:bodyPr>
          <a:lstStyle/>
          <a:p>
            <a:pPr algn="ctr"/>
            <a:r>
              <a:rPr lang="en-US" sz="1400" dirty="0">
                <a:solidFill>
                  <a:srgbClr val="FF0000"/>
                </a:solidFill>
                <a:latin typeface="Century Gothic"/>
                <a:cs typeface="Century Gothic"/>
              </a:rPr>
              <a:t>Now do it with me. Say </a:t>
            </a:r>
            <a:r>
              <a:rPr lang="en-US" sz="1400" dirty="0" smtClean="0">
                <a:solidFill>
                  <a:srgbClr val="FF0000"/>
                </a:solidFill>
                <a:latin typeface="Century Gothic"/>
                <a:cs typeface="Century Gothic"/>
              </a:rPr>
              <a:t>/o/ </a:t>
            </a:r>
            <a:r>
              <a:rPr lang="en-US" sz="1400" dirty="0">
                <a:solidFill>
                  <a:srgbClr val="FF0000"/>
                </a:solidFill>
                <a:latin typeface="Century Gothic"/>
                <a:cs typeface="Century Gothic"/>
              </a:rPr>
              <a:t>as I write the letter </a:t>
            </a:r>
            <a:r>
              <a:rPr lang="en-US" sz="1400" dirty="0" smtClean="0">
                <a:solidFill>
                  <a:srgbClr val="FF0000"/>
                </a:solidFill>
                <a:latin typeface="Century Gothic"/>
                <a:cs typeface="Century Gothic"/>
              </a:rPr>
              <a:t>o. Write </a:t>
            </a:r>
            <a:r>
              <a:rPr lang="en-US" sz="1400" dirty="0">
                <a:solidFill>
                  <a:srgbClr val="FF0000"/>
                </a:solidFill>
                <a:latin typeface="Century Gothic"/>
                <a:cs typeface="Century Gothic"/>
              </a:rPr>
              <a:t>the letter </a:t>
            </a:r>
            <a:r>
              <a:rPr lang="en-US" sz="1400" dirty="0" smtClean="0">
                <a:solidFill>
                  <a:srgbClr val="FF0000"/>
                </a:solidFill>
                <a:latin typeface="Century Gothic"/>
                <a:cs typeface="Century Gothic"/>
              </a:rPr>
              <a:t>o </a:t>
            </a:r>
            <a:r>
              <a:rPr lang="en-US" sz="1400" dirty="0">
                <a:solidFill>
                  <a:srgbClr val="FF0000"/>
                </a:solidFill>
                <a:latin typeface="Century Gothic"/>
                <a:cs typeface="Century Gothic"/>
              </a:rPr>
              <a:t>five times as you say </a:t>
            </a:r>
            <a:r>
              <a:rPr lang="en-US" sz="1400" dirty="0" smtClean="0">
                <a:solidFill>
                  <a:srgbClr val="FF0000"/>
                </a:solidFill>
                <a:latin typeface="Century Gothic"/>
                <a:cs typeface="Century Gothic"/>
              </a:rPr>
              <a:t>/o/.</a:t>
            </a:r>
            <a:endParaRPr lang="en-US" sz="1400" dirty="0">
              <a:solidFill>
                <a:srgbClr val="FF0000"/>
              </a:solidFill>
              <a:latin typeface="Century Gothic"/>
              <a:cs typeface="Century Gothic"/>
            </a:endParaRPr>
          </a:p>
        </p:txBody>
      </p:sp>
      <p:sp>
        <p:nvSpPr>
          <p:cNvPr id="4" name="Rounded Rectangle 3"/>
          <p:cNvSpPr/>
          <p:nvPr/>
        </p:nvSpPr>
        <p:spPr>
          <a:xfrm>
            <a:off x="1991476" y="1620522"/>
            <a:ext cx="7752289" cy="40746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o   o   o   o   o</a:t>
            </a:r>
            <a:endParaRPr lang="en-US" sz="8000" dirty="0">
              <a:latin typeface="Century Gothic"/>
              <a:cs typeface="Century Gothic"/>
            </a:endParaRPr>
          </a:p>
        </p:txBody>
      </p:sp>
    </p:spTree>
    <p:extLst>
      <p:ext uri="{BB962C8B-B14F-4D97-AF65-F5344CB8AC3E}">
        <p14:creationId xmlns:p14="http://schemas.microsoft.com/office/powerpoint/2010/main" val="4124039105"/>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Build Fluency: Sound Spellings</a:t>
            </a:r>
          </a:p>
        </p:txBody>
      </p:sp>
      <p:sp>
        <p:nvSpPr>
          <p:cNvPr id="3" name="TextBox 2"/>
          <p:cNvSpPr txBox="1"/>
          <p:nvPr/>
        </p:nvSpPr>
        <p:spPr>
          <a:xfrm>
            <a:off x="1834651" y="5578088"/>
            <a:ext cx="8656073" cy="830997"/>
          </a:xfrm>
          <a:prstGeom prst="rect">
            <a:avLst/>
          </a:prstGeom>
          <a:noFill/>
        </p:spPr>
        <p:txBody>
          <a:bodyPr wrap="square" rtlCol="0">
            <a:spAutoFit/>
          </a:bodyPr>
          <a:lstStyle/>
          <a:p>
            <a:pPr algn="ctr"/>
            <a:r>
              <a:rPr lang="en-US" sz="1600" dirty="0">
                <a:solidFill>
                  <a:srgbClr val="FF0000"/>
                </a:solidFill>
                <a:latin typeface="Century Gothic"/>
                <a:cs typeface="Century Gothic"/>
              </a:rPr>
              <a:t>Each day you will review the sound-spellings you have learned as a warm-up.</a:t>
            </a:r>
          </a:p>
          <a:p>
            <a:pPr algn="ctr"/>
            <a:r>
              <a:rPr lang="en-US" sz="1600" dirty="0">
                <a:solidFill>
                  <a:srgbClr val="FF0000"/>
                </a:solidFill>
                <a:latin typeface="Century Gothic"/>
                <a:cs typeface="Century Gothic"/>
              </a:rPr>
              <a:t>Chorally say each sound. Repeat and vary the pace.</a:t>
            </a:r>
          </a:p>
          <a:p>
            <a:pPr algn="ctr"/>
            <a:endParaRPr lang="en-US" sz="1600" dirty="0">
              <a:solidFill>
                <a:srgbClr val="FF0000"/>
              </a:solidFill>
              <a:latin typeface="Century Gothic"/>
              <a:cs typeface="Century Gothic"/>
            </a:endParaRPr>
          </a:p>
        </p:txBody>
      </p:sp>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o</a:t>
            </a:r>
            <a:endParaRPr lang="en-US" sz="8000" dirty="0">
              <a:solidFill>
                <a:srgbClr val="FF0000"/>
              </a:solidFill>
              <a:latin typeface="Century Gothic"/>
              <a:cs typeface="Century Gothic"/>
            </a:endParaRPr>
          </a:p>
        </p:txBody>
      </p:sp>
    </p:spTree>
    <p:extLst>
      <p:ext uri="{BB962C8B-B14F-4D97-AF65-F5344CB8AC3E}">
        <p14:creationId xmlns:p14="http://schemas.microsoft.com/office/powerpoint/2010/main" val="961425058"/>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c</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3816982370"/>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f</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3279468922"/>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smtClean="0">
                <a:solidFill>
                  <a:srgbClr val="FF0000"/>
                </a:solidFill>
                <a:latin typeface="Century Gothic"/>
                <a:cs typeface="Century Gothic"/>
              </a:rPr>
              <a:t>i</a:t>
            </a:r>
            <a:endParaRPr lang="en-US" sz="8000" dirty="0">
              <a:solidFill>
                <a:srgbClr val="FF0000"/>
              </a:solidFill>
              <a:latin typeface="Century Gothic"/>
              <a:cs typeface="Century Gothic"/>
            </a:endParaRPr>
          </a:p>
        </p:txBody>
      </p:sp>
    </p:spTree>
    <p:extLst>
      <p:ext uri="{BB962C8B-B14F-4D97-AF65-F5344CB8AC3E}">
        <p14:creationId xmlns:p14="http://schemas.microsoft.com/office/powerpoint/2010/main" val="3297168983"/>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m</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3882305952"/>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n</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1828932666"/>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o</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2104575868"/>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p</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301563246"/>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r</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41380409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0305" y="196000"/>
            <a:ext cx="8553085" cy="307777"/>
          </a:xfrm>
          <a:prstGeom prst="rect">
            <a:avLst/>
          </a:prstGeom>
          <a:noFill/>
        </p:spPr>
        <p:txBody>
          <a:bodyPr wrap="square" rtlCol="0">
            <a:spAutoFit/>
          </a:bodyPr>
          <a:lstStyle/>
          <a:p>
            <a:pPr algn="ctr"/>
            <a:r>
              <a:rPr lang="en-US" sz="1400" dirty="0">
                <a:solidFill>
                  <a:srgbClr val="FF0000"/>
                </a:solidFill>
                <a:latin typeface="Century Gothic"/>
                <a:cs typeface="Century Gothic"/>
              </a:rPr>
              <a:t>Watch as I write the letter </a:t>
            </a:r>
            <a:r>
              <a:rPr lang="en-US" sz="1400" dirty="0" smtClean="0">
                <a:solidFill>
                  <a:srgbClr val="FF0000"/>
                </a:solidFill>
                <a:latin typeface="Century Gothic"/>
                <a:cs typeface="Century Gothic"/>
              </a:rPr>
              <a:t>f. </a:t>
            </a:r>
            <a:r>
              <a:rPr lang="en-US" sz="1400" dirty="0">
                <a:solidFill>
                  <a:srgbClr val="FF0000"/>
                </a:solidFill>
                <a:latin typeface="Century Gothic"/>
                <a:cs typeface="Century Gothic"/>
              </a:rPr>
              <a:t>I will say </a:t>
            </a:r>
            <a:r>
              <a:rPr lang="en-US" sz="1400" dirty="0" smtClean="0">
                <a:solidFill>
                  <a:srgbClr val="FF0000"/>
                </a:solidFill>
                <a:latin typeface="Century Gothic"/>
                <a:cs typeface="Century Gothic"/>
              </a:rPr>
              <a:t>/f/ </a:t>
            </a:r>
            <a:r>
              <a:rPr lang="en-US" sz="1400" dirty="0">
                <a:solidFill>
                  <a:srgbClr val="FF0000"/>
                </a:solidFill>
                <a:latin typeface="Century Gothic"/>
                <a:cs typeface="Century Gothic"/>
              </a:rPr>
              <a:t>as I write the letter several times.</a:t>
            </a:r>
          </a:p>
        </p:txBody>
      </p:sp>
      <p:pic>
        <p:nvPicPr>
          <p:cNvPr id="2" name="Picture 1"/>
          <p:cNvPicPr>
            <a:picLocks noChangeAspect="1"/>
          </p:cNvPicPr>
          <p:nvPr/>
        </p:nvPicPr>
        <p:blipFill>
          <a:blip r:embed="rId2"/>
          <a:stretch>
            <a:fillRect/>
          </a:stretch>
        </p:blipFill>
        <p:spPr>
          <a:xfrm>
            <a:off x="2031999" y="687359"/>
            <a:ext cx="8848725" cy="6067453"/>
          </a:xfrm>
          <a:prstGeom prst="rect">
            <a:avLst/>
          </a:prstGeom>
        </p:spPr>
      </p:pic>
    </p:spTree>
    <p:extLst>
      <p:ext uri="{BB962C8B-B14F-4D97-AF65-F5344CB8AC3E}">
        <p14:creationId xmlns:p14="http://schemas.microsoft.com/office/powerpoint/2010/main" val="3150145330"/>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s</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3616578172"/>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t</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3461561509"/>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Short o</a:t>
            </a:r>
            <a:endParaRPr lang="en-US" sz="2400" dirty="0">
              <a:latin typeface="Century Gothic"/>
              <a:cs typeface="Century Gothic"/>
            </a:endParaRPr>
          </a:p>
        </p:txBody>
      </p:sp>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o</a:t>
            </a:r>
            <a:endParaRPr lang="en-US" sz="8000" dirty="0">
              <a:solidFill>
                <a:srgbClr val="FF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75530180"/>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o</a:t>
            </a:r>
            <a:endParaRPr lang="en-US" sz="8000" dirty="0">
              <a:solidFill>
                <a:srgbClr val="FF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n</a:t>
            </a:r>
            <a:endParaRPr lang="en-US" sz="8000" dirty="0">
              <a:solidFill>
                <a:schemeClr val="tx1"/>
              </a:solidFill>
              <a:latin typeface="Century Gothic"/>
              <a:cs typeface="Century Gothic"/>
            </a:endParaRPr>
          </a:p>
        </p:txBody>
      </p:sp>
      <p:sp>
        <p:nvSpPr>
          <p:cNvPr id="9" name="Rounded Rectangle 8"/>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Short o</a:t>
            </a:r>
            <a:endParaRPr lang="en-US" sz="2400" dirty="0">
              <a:latin typeface="Century Gothic"/>
              <a:cs typeface="Century Gothic"/>
            </a:endParaRPr>
          </a:p>
        </p:txBody>
      </p:sp>
    </p:spTree>
    <p:extLst>
      <p:ext uri="{BB962C8B-B14F-4D97-AF65-F5344CB8AC3E}">
        <p14:creationId xmlns:p14="http://schemas.microsoft.com/office/powerpoint/2010/main" val="857433221"/>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Word</a:t>
            </a:r>
          </a:p>
        </p:txBody>
      </p:sp>
      <p:sp>
        <p:nvSpPr>
          <p:cNvPr id="4" name="Rectangle 3"/>
          <p:cNvSpPr/>
          <p:nvPr/>
        </p:nvSpPr>
        <p:spPr>
          <a:xfrm>
            <a:off x="1985122"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o</a:t>
            </a:r>
            <a:endParaRPr lang="en-US" sz="8000" dirty="0">
              <a:solidFill>
                <a:srgbClr val="FF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n</a:t>
            </a:r>
            <a:endParaRPr lang="en-US" sz="8000" dirty="0">
              <a:solidFill>
                <a:schemeClr val="tx1"/>
              </a:solidFill>
              <a:latin typeface="Century Gothic"/>
              <a:cs typeface="Century Gothic"/>
            </a:endParaRPr>
          </a:p>
        </p:txBody>
      </p:sp>
      <p:sp>
        <p:nvSpPr>
          <p:cNvPr id="9" name="Rounded Rectangle 8"/>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Short o</a:t>
            </a:r>
            <a:endParaRPr lang="en-US" sz="2400" dirty="0">
              <a:latin typeface="Century Gothic"/>
              <a:cs typeface="Century Gothic"/>
            </a:endParaRPr>
          </a:p>
        </p:txBody>
      </p:sp>
    </p:spTree>
    <p:extLst>
      <p:ext uri="{BB962C8B-B14F-4D97-AF65-F5344CB8AC3E}">
        <p14:creationId xmlns:p14="http://schemas.microsoft.com/office/powerpoint/2010/main" val="1161758754"/>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Short o</a:t>
            </a:r>
            <a:endParaRPr lang="en-US" sz="2400" dirty="0">
              <a:latin typeface="Century Gothic"/>
              <a:cs typeface="Century Gothic"/>
            </a:endParaRPr>
          </a:p>
        </p:txBody>
      </p:sp>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m</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60099942"/>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m</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o</a:t>
            </a:r>
            <a:endParaRPr lang="en-US" sz="8000" dirty="0">
              <a:solidFill>
                <a:srgbClr val="FF0000"/>
              </a:solidFill>
              <a:latin typeface="Century Gothic"/>
              <a:cs typeface="Century Gothic"/>
            </a:endParaRPr>
          </a:p>
        </p:txBody>
      </p:sp>
      <p:sp>
        <p:nvSpPr>
          <p:cNvPr id="9" name="Rounded Rectangle 8"/>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Short o</a:t>
            </a:r>
            <a:endParaRPr lang="en-US" sz="2400" dirty="0">
              <a:latin typeface="Century Gothic"/>
              <a:cs typeface="Century Gothic"/>
            </a:endParaRPr>
          </a:p>
        </p:txBody>
      </p:sp>
    </p:spTree>
    <p:extLst>
      <p:ext uri="{BB962C8B-B14F-4D97-AF65-F5344CB8AC3E}">
        <p14:creationId xmlns:p14="http://schemas.microsoft.com/office/powerpoint/2010/main" val="1366471161"/>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584776"/>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a:p>
            <a:pPr algn="ctr"/>
            <a:r>
              <a:rPr lang="en-US" sz="1600" dirty="0" smtClean="0">
                <a:solidFill>
                  <a:schemeClr val="bg1">
                    <a:lumMod val="85000"/>
                  </a:schemeClr>
                </a:solidFill>
                <a:latin typeface="Century Gothic"/>
                <a:cs typeface="Century Gothic"/>
              </a:rPr>
              <a:t>Blend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m</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o</a:t>
            </a:r>
            <a:endParaRPr lang="en-US" sz="8000" dirty="0">
              <a:solidFill>
                <a:srgbClr val="FF0000"/>
              </a:solidFill>
              <a:latin typeface="Century Gothic"/>
              <a:cs typeface="Century Gothic"/>
            </a:endParaRPr>
          </a:p>
        </p:txBody>
      </p:sp>
      <p:sp>
        <p:nvSpPr>
          <p:cNvPr id="9" name="Rounded Rectangle 8"/>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Short o</a:t>
            </a:r>
            <a:endParaRPr lang="en-US" sz="2400" dirty="0">
              <a:latin typeface="Century Gothic"/>
              <a:cs typeface="Century Gothic"/>
            </a:endParaRPr>
          </a:p>
        </p:txBody>
      </p:sp>
      <p:sp>
        <p:nvSpPr>
          <p:cNvPr id="10" name="Rectangle 9"/>
          <p:cNvSpPr/>
          <p:nvPr/>
        </p:nvSpPr>
        <p:spPr>
          <a:xfrm>
            <a:off x="7675190" y="1750049"/>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p</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2021715286"/>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Word</a:t>
            </a:r>
          </a:p>
        </p:txBody>
      </p:sp>
      <p:sp>
        <p:nvSpPr>
          <p:cNvPr id="4" name="Rectangle 3"/>
          <p:cNvSpPr/>
          <p:nvPr/>
        </p:nvSpPr>
        <p:spPr>
          <a:xfrm>
            <a:off x="1985122"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m</a:t>
            </a:r>
            <a:endParaRPr lang="en-US" sz="8000" dirty="0">
              <a:solidFill>
                <a:schemeClr val="tx1"/>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
        <p:nvSpPr>
          <p:cNvPr id="8" name="Rectangle 7"/>
          <p:cNvSpPr/>
          <p:nvPr/>
        </p:nvSpPr>
        <p:spPr>
          <a:xfrm>
            <a:off x="4728790"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o</a:t>
            </a:r>
            <a:endParaRPr lang="en-US" sz="8000" dirty="0">
              <a:solidFill>
                <a:srgbClr val="FF0000"/>
              </a:solidFill>
              <a:latin typeface="Century Gothic"/>
              <a:cs typeface="Century Gothic"/>
            </a:endParaRPr>
          </a:p>
        </p:txBody>
      </p:sp>
      <p:sp>
        <p:nvSpPr>
          <p:cNvPr id="9" name="Rounded Rectangle 8"/>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Short o</a:t>
            </a:r>
            <a:endParaRPr lang="en-US" sz="2400" dirty="0">
              <a:latin typeface="Century Gothic"/>
              <a:cs typeface="Century Gothic"/>
            </a:endParaRPr>
          </a:p>
        </p:txBody>
      </p:sp>
      <p:sp>
        <p:nvSpPr>
          <p:cNvPr id="10" name="Rectangle 9"/>
          <p:cNvSpPr/>
          <p:nvPr/>
        </p:nvSpPr>
        <p:spPr>
          <a:xfrm>
            <a:off x="7454321" y="1750050"/>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p</a:t>
            </a:r>
            <a:endParaRPr lang="en-US" sz="8000" dirty="0">
              <a:solidFill>
                <a:srgbClr val="000000"/>
              </a:solidFill>
              <a:latin typeface="Century Gothic"/>
              <a:cs typeface="Century Gothic"/>
            </a:endParaRPr>
          </a:p>
        </p:txBody>
      </p:sp>
    </p:spTree>
    <p:extLst>
      <p:ext uri="{BB962C8B-B14F-4D97-AF65-F5344CB8AC3E}">
        <p14:creationId xmlns:p14="http://schemas.microsoft.com/office/powerpoint/2010/main" val="1983660330"/>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15235" y="155819"/>
            <a:ext cx="6700471"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a:cs typeface="Century Gothic"/>
              </a:rPr>
              <a:t>Blend Words with Short o</a:t>
            </a:r>
            <a:endParaRPr lang="en-US" sz="2400" dirty="0">
              <a:latin typeface="Century Gothic"/>
              <a:cs typeface="Century Gothic"/>
            </a:endParaRPr>
          </a:p>
        </p:txBody>
      </p:sp>
      <p:sp>
        <p:nvSpPr>
          <p:cNvPr id="3" name="TextBox 2"/>
          <p:cNvSpPr txBox="1"/>
          <p:nvPr/>
        </p:nvSpPr>
        <p:spPr>
          <a:xfrm>
            <a:off x="414201" y="5578087"/>
            <a:ext cx="11541431" cy="338554"/>
          </a:xfrm>
          <a:prstGeom prst="rect">
            <a:avLst/>
          </a:prstGeom>
          <a:noFill/>
        </p:spPr>
        <p:txBody>
          <a:bodyPr wrap="square" rtlCol="0">
            <a:spAutoFit/>
          </a:bodyPr>
          <a:lstStyle/>
          <a:p>
            <a:pPr algn="ctr"/>
            <a:r>
              <a:rPr lang="en-US" sz="1600" dirty="0" smtClean="0">
                <a:solidFill>
                  <a:schemeClr val="bg1">
                    <a:lumMod val="85000"/>
                  </a:schemeClr>
                </a:solidFill>
                <a:latin typeface="Century Gothic"/>
                <a:cs typeface="Century Gothic"/>
              </a:rPr>
              <a:t>Sound</a:t>
            </a:r>
          </a:p>
        </p:txBody>
      </p:sp>
      <p:sp>
        <p:nvSpPr>
          <p:cNvPr id="4" name="Rectangle 3"/>
          <p:cNvSpPr/>
          <p:nvPr/>
        </p:nvSpPr>
        <p:spPr>
          <a:xfrm>
            <a:off x="1797383" y="1752258"/>
            <a:ext cx="2728207"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000000"/>
                </a:solidFill>
                <a:latin typeface="Century Gothic"/>
                <a:cs typeface="Century Gothic"/>
              </a:rPr>
              <a:t>t</a:t>
            </a:r>
            <a:endParaRPr lang="en-US" sz="8000" dirty="0">
              <a:solidFill>
                <a:srgbClr val="000000"/>
              </a:solidFill>
              <a:latin typeface="Century Gothic"/>
              <a:cs typeface="Century Gothic"/>
            </a:endParaRPr>
          </a:p>
        </p:txBody>
      </p:sp>
      <p:sp>
        <p:nvSpPr>
          <p:cNvPr id="7" name="TextBox 6"/>
          <p:cNvSpPr txBox="1"/>
          <p:nvPr/>
        </p:nvSpPr>
        <p:spPr>
          <a:xfrm>
            <a:off x="1298541" y="5216546"/>
            <a:ext cx="1766016" cy="369332"/>
          </a:xfrm>
          <a:prstGeom prst="rect">
            <a:avLst/>
          </a:prstGeom>
          <a:noFill/>
        </p:spPr>
        <p:txBody>
          <a:bodyPr wrap="square" rtlCol="0">
            <a:spAutoFit/>
          </a:bodyPr>
          <a:lstStyle/>
          <a:p>
            <a:r>
              <a:rPr lang="en-US" dirty="0" smtClean="0">
                <a:latin typeface="Century Gothic"/>
                <a:cs typeface="Century Gothic"/>
              </a:rPr>
              <a:t>Model:</a:t>
            </a:r>
            <a:endParaRPr lang="en-US" dirty="0">
              <a:latin typeface="Century Gothic"/>
              <a:cs typeface="Century Gothic"/>
            </a:endParaRPr>
          </a:p>
        </p:txBody>
      </p:sp>
      <p:sp>
        <p:nvSpPr>
          <p:cNvPr id="5" name="TextBox 4"/>
          <p:cNvSpPr txBox="1"/>
          <p:nvPr/>
        </p:nvSpPr>
        <p:spPr>
          <a:xfrm>
            <a:off x="5256494" y="193995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517827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1151</TotalTime>
  <Words>6858</Words>
  <Application>Microsoft Macintosh PowerPoint</Application>
  <PresentationFormat>Custom</PresentationFormat>
  <Paragraphs>2650</Paragraphs>
  <Slides>504</Slides>
  <Notes>0</Notes>
  <HiddenSlides>0</HiddenSlides>
  <MMClips>0</MMClips>
  <ScaleCrop>false</ScaleCrop>
  <HeadingPairs>
    <vt:vector size="4" baseType="variant">
      <vt:variant>
        <vt:lpstr>Theme</vt:lpstr>
      </vt:variant>
      <vt:variant>
        <vt:i4>1</vt:i4>
      </vt:variant>
      <vt:variant>
        <vt:lpstr>Slide Titles</vt:lpstr>
      </vt:variant>
      <vt:variant>
        <vt:i4>504</vt:i4>
      </vt:variant>
    </vt:vector>
  </HeadingPairs>
  <TitlesOfParts>
    <vt:vector size="50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Granite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Thorup, Cheryl C</dc:creator>
  <cp:lastModifiedBy>Datus Thorup</cp:lastModifiedBy>
  <cp:revision>57</cp:revision>
  <dcterms:created xsi:type="dcterms:W3CDTF">2016-07-14T20:43:22Z</dcterms:created>
  <dcterms:modified xsi:type="dcterms:W3CDTF">2016-07-20T05:12:26Z</dcterms:modified>
</cp:coreProperties>
</file>