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366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471" r:id="rId112"/>
    <p:sldId id="367" r:id="rId113"/>
    <p:sldId id="368" r:id="rId114"/>
    <p:sldId id="370" r:id="rId115"/>
    <p:sldId id="369" r:id="rId116"/>
    <p:sldId id="372" r:id="rId117"/>
    <p:sldId id="373" r:id="rId118"/>
    <p:sldId id="374" r:id="rId119"/>
    <p:sldId id="375" r:id="rId120"/>
    <p:sldId id="376" r:id="rId121"/>
    <p:sldId id="377" r:id="rId122"/>
    <p:sldId id="378" r:id="rId123"/>
    <p:sldId id="379" r:id="rId124"/>
    <p:sldId id="380" r:id="rId125"/>
    <p:sldId id="381" r:id="rId126"/>
    <p:sldId id="382" r:id="rId127"/>
    <p:sldId id="383" r:id="rId128"/>
    <p:sldId id="384" r:id="rId129"/>
    <p:sldId id="385" r:id="rId130"/>
    <p:sldId id="386" r:id="rId131"/>
    <p:sldId id="387" r:id="rId132"/>
    <p:sldId id="388" r:id="rId133"/>
    <p:sldId id="389" r:id="rId134"/>
    <p:sldId id="390" r:id="rId135"/>
    <p:sldId id="391" r:id="rId136"/>
    <p:sldId id="392" r:id="rId137"/>
    <p:sldId id="393" r:id="rId138"/>
    <p:sldId id="394" r:id="rId139"/>
    <p:sldId id="395" r:id="rId140"/>
    <p:sldId id="396" r:id="rId141"/>
    <p:sldId id="397" r:id="rId142"/>
    <p:sldId id="398" r:id="rId143"/>
    <p:sldId id="399" r:id="rId144"/>
    <p:sldId id="400" r:id="rId145"/>
    <p:sldId id="401" r:id="rId146"/>
    <p:sldId id="402" r:id="rId147"/>
    <p:sldId id="403" r:id="rId148"/>
    <p:sldId id="404" r:id="rId149"/>
    <p:sldId id="406" r:id="rId150"/>
    <p:sldId id="405" r:id="rId151"/>
    <p:sldId id="407" r:id="rId152"/>
    <p:sldId id="408" r:id="rId153"/>
    <p:sldId id="409" r:id="rId154"/>
    <p:sldId id="410" r:id="rId155"/>
    <p:sldId id="411" r:id="rId156"/>
    <p:sldId id="412" r:id="rId157"/>
    <p:sldId id="413" r:id="rId158"/>
    <p:sldId id="414" r:id="rId159"/>
    <p:sldId id="415" r:id="rId160"/>
    <p:sldId id="416" r:id="rId161"/>
    <p:sldId id="417" r:id="rId162"/>
    <p:sldId id="418" r:id="rId163"/>
    <p:sldId id="419" r:id="rId164"/>
    <p:sldId id="420" r:id="rId165"/>
    <p:sldId id="421" r:id="rId166"/>
    <p:sldId id="422" r:id="rId167"/>
    <p:sldId id="423" r:id="rId168"/>
    <p:sldId id="424" r:id="rId169"/>
    <p:sldId id="425" r:id="rId170"/>
    <p:sldId id="426" r:id="rId171"/>
    <p:sldId id="427" r:id="rId172"/>
    <p:sldId id="428" r:id="rId173"/>
    <p:sldId id="429" r:id="rId174"/>
    <p:sldId id="430" r:id="rId175"/>
    <p:sldId id="431" r:id="rId176"/>
    <p:sldId id="432" r:id="rId177"/>
    <p:sldId id="433" r:id="rId178"/>
    <p:sldId id="434" r:id="rId179"/>
    <p:sldId id="435" r:id="rId180"/>
    <p:sldId id="436" r:id="rId181"/>
    <p:sldId id="437" r:id="rId182"/>
    <p:sldId id="438" r:id="rId183"/>
    <p:sldId id="439" r:id="rId184"/>
    <p:sldId id="440" r:id="rId185"/>
    <p:sldId id="441" r:id="rId186"/>
    <p:sldId id="442" r:id="rId187"/>
    <p:sldId id="443" r:id="rId188"/>
    <p:sldId id="444" r:id="rId189"/>
    <p:sldId id="445" r:id="rId190"/>
    <p:sldId id="446" r:id="rId191"/>
    <p:sldId id="447" r:id="rId192"/>
    <p:sldId id="448" r:id="rId193"/>
    <p:sldId id="449" r:id="rId194"/>
    <p:sldId id="450" r:id="rId195"/>
    <p:sldId id="451" r:id="rId196"/>
    <p:sldId id="452" r:id="rId197"/>
    <p:sldId id="453" r:id="rId198"/>
    <p:sldId id="454" r:id="rId199"/>
    <p:sldId id="455" r:id="rId200"/>
    <p:sldId id="456" r:id="rId201"/>
    <p:sldId id="457" r:id="rId202"/>
    <p:sldId id="458" r:id="rId203"/>
    <p:sldId id="459" r:id="rId204"/>
    <p:sldId id="460" r:id="rId205"/>
    <p:sldId id="461" r:id="rId206"/>
    <p:sldId id="462" r:id="rId207"/>
    <p:sldId id="463" r:id="rId208"/>
    <p:sldId id="464" r:id="rId209"/>
    <p:sldId id="465" r:id="rId210"/>
    <p:sldId id="466" r:id="rId211"/>
    <p:sldId id="467" r:id="rId212"/>
    <p:sldId id="468" r:id="rId213"/>
    <p:sldId id="469" r:id="rId214"/>
    <p:sldId id="470" r:id="rId215"/>
    <p:sldId id="472" r:id="rId216"/>
    <p:sldId id="473" r:id="rId217"/>
    <p:sldId id="474" r:id="rId218"/>
    <p:sldId id="475" r:id="rId219"/>
    <p:sldId id="476" r:id="rId220"/>
    <p:sldId id="477" r:id="rId221"/>
    <p:sldId id="479" r:id="rId222"/>
    <p:sldId id="480" r:id="rId223"/>
    <p:sldId id="481" r:id="rId224"/>
    <p:sldId id="482" r:id="rId225"/>
    <p:sldId id="489" r:id="rId226"/>
    <p:sldId id="490" r:id="rId227"/>
    <p:sldId id="484" r:id="rId228"/>
    <p:sldId id="485" r:id="rId229"/>
    <p:sldId id="491" r:id="rId230"/>
    <p:sldId id="492" r:id="rId231"/>
    <p:sldId id="486" r:id="rId232"/>
    <p:sldId id="487" r:id="rId233"/>
    <p:sldId id="488" r:id="rId234"/>
    <p:sldId id="493" r:id="rId235"/>
    <p:sldId id="494" r:id="rId236"/>
    <p:sldId id="495" r:id="rId237"/>
    <p:sldId id="496" r:id="rId238"/>
    <p:sldId id="497" r:id="rId239"/>
    <p:sldId id="498" r:id="rId240"/>
    <p:sldId id="499" r:id="rId241"/>
    <p:sldId id="500" r:id="rId242"/>
    <p:sldId id="501" r:id="rId243"/>
    <p:sldId id="502" r:id="rId244"/>
    <p:sldId id="503" r:id="rId245"/>
    <p:sldId id="504" r:id="rId246"/>
    <p:sldId id="505" r:id="rId247"/>
    <p:sldId id="506" r:id="rId248"/>
    <p:sldId id="507" r:id="rId249"/>
    <p:sldId id="508" r:id="rId250"/>
    <p:sldId id="509" r:id="rId251"/>
    <p:sldId id="510" r:id="rId252"/>
    <p:sldId id="511" r:id="rId253"/>
    <p:sldId id="512" r:id="rId254"/>
    <p:sldId id="513" r:id="rId255"/>
    <p:sldId id="514" r:id="rId256"/>
    <p:sldId id="515" r:id="rId257"/>
    <p:sldId id="516" r:id="rId258"/>
    <p:sldId id="517" r:id="rId259"/>
    <p:sldId id="518" r:id="rId260"/>
    <p:sldId id="519" r:id="rId261"/>
    <p:sldId id="520" r:id="rId262"/>
    <p:sldId id="521" r:id="rId263"/>
    <p:sldId id="522" r:id="rId264"/>
    <p:sldId id="523" r:id="rId265"/>
    <p:sldId id="524" r:id="rId266"/>
    <p:sldId id="525" r:id="rId267"/>
    <p:sldId id="526" r:id="rId268"/>
    <p:sldId id="527" r:id="rId269"/>
    <p:sldId id="528" r:id="rId270"/>
    <p:sldId id="529" r:id="rId271"/>
    <p:sldId id="530" r:id="rId272"/>
    <p:sldId id="531" r:id="rId273"/>
    <p:sldId id="532" r:id="rId274"/>
    <p:sldId id="533" r:id="rId275"/>
    <p:sldId id="534" r:id="rId276"/>
    <p:sldId id="535" r:id="rId277"/>
    <p:sldId id="536" r:id="rId278"/>
    <p:sldId id="537" r:id="rId279"/>
    <p:sldId id="538" r:id="rId280"/>
    <p:sldId id="539" r:id="rId281"/>
    <p:sldId id="540" r:id="rId282"/>
    <p:sldId id="541" r:id="rId283"/>
    <p:sldId id="542" r:id="rId284"/>
    <p:sldId id="543" r:id="rId285"/>
    <p:sldId id="544" r:id="rId286"/>
    <p:sldId id="545" r:id="rId287"/>
    <p:sldId id="546" r:id="rId288"/>
    <p:sldId id="547" r:id="rId289"/>
    <p:sldId id="548" r:id="rId290"/>
    <p:sldId id="549" r:id="rId291"/>
    <p:sldId id="550" r:id="rId292"/>
    <p:sldId id="551" r:id="rId293"/>
    <p:sldId id="552" r:id="rId294"/>
    <p:sldId id="553" r:id="rId295"/>
    <p:sldId id="554" r:id="rId296"/>
    <p:sldId id="555" r:id="rId297"/>
    <p:sldId id="556" r:id="rId298"/>
    <p:sldId id="557" r:id="rId299"/>
    <p:sldId id="558" r:id="rId300"/>
    <p:sldId id="559" r:id="rId301"/>
    <p:sldId id="560" r:id="rId302"/>
    <p:sldId id="561" r:id="rId303"/>
    <p:sldId id="562" r:id="rId304"/>
    <p:sldId id="563" r:id="rId305"/>
    <p:sldId id="564" r:id="rId306"/>
    <p:sldId id="565" r:id="rId307"/>
    <p:sldId id="566" r:id="rId308"/>
    <p:sldId id="567" r:id="rId309"/>
    <p:sldId id="568" r:id="rId310"/>
    <p:sldId id="569" r:id="rId311"/>
    <p:sldId id="570" r:id="rId312"/>
    <p:sldId id="571" r:id="rId313"/>
    <p:sldId id="572" r:id="rId314"/>
    <p:sldId id="573" r:id="rId315"/>
    <p:sldId id="574" r:id="rId316"/>
    <p:sldId id="575" r:id="rId317"/>
    <p:sldId id="576" r:id="rId318"/>
    <p:sldId id="577" r:id="rId319"/>
    <p:sldId id="578" r:id="rId320"/>
    <p:sldId id="583" r:id="rId321"/>
    <p:sldId id="579" r:id="rId322"/>
    <p:sldId id="580" r:id="rId323"/>
    <p:sldId id="581" r:id="rId324"/>
    <p:sldId id="582" r:id="rId325"/>
    <p:sldId id="584" r:id="rId326"/>
    <p:sldId id="585" r:id="rId327"/>
    <p:sldId id="586" r:id="rId3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704" autoAdjust="0"/>
  </p:normalViewPr>
  <p:slideViewPr>
    <p:cSldViewPr snapToGrid="0" snapToObjects="1">
      <p:cViewPr varScale="1">
        <p:scale>
          <a:sx n="78" d="100"/>
          <a:sy n="78" d="100"/>
        </p:scale>
        <p:origin x="144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303" Type="http://schemas.openxmlformats.org/officeDocument/2006/relationships/slide" Target="slides/slide302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68" Type="http://schemas.openxmlformats.org/officeDocument/2006/relationships/slide" Target="slides/slide267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79" Type="http://schemas.openxmlformats.org/officeDocument/2006/relationships/slide" Target="slides/slide278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25" Type="http://schemas.openxmlformats.org/officeDocument/2006/relationships/slide" Target="slides/slide324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15" Type="http://schemas.openxmlformats.org/officeDocument/2006/relationships/slide" Target="slides/slide314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26" Type="http://schemas.openxmlformats.org/officeDocument/2006/relationships/slide" Target="slides/slide325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16" Type="http://schemas.openxmlformats.org/officeDocument/2006/relationships/slide" Target="slides/slide315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17" Type="http://schemas.openxmlformats.org/officeDocument/2006/relationships/slide" Target="slides/slide31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2" Type="http://schemas.openxmlformats.org/officeDocument/2006/relationships/slide" Target="slides/slide301.xml"/><Relationship Id="rId307" Type="http://schemas.openxmlformats.org/officeDocument/2006/relationships/slide" Target="slides/slide306.xml"/><Relationship Id="rId323" Type="http://schemas.openxmlformats.org/officeDocument/2006/relationships/slide" Target="slides/slide322.xml"/><Relationship Id="rId328" Type="http://schemas.openxmlformats.org/officeDocument/2006/relationships/slide" Target="slides/slide32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3" Type="http://schemas.openxmlformats.org/officeDocument/2006/relationships/slide" Target="slides/slide312.xml"/><Relationship Id="rId318" Type="http://schemas.openxmlformats.org/officeDocument/2006/relationships/slide" Target="slides/slide317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presProps" Target="presProps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viewProps" Target="viewProps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tableStyles" Target="tableStyles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265A-B7B0-D544-813A-9BFE2B250316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9DCD-5165-8F4D-9ADC-925D5A9C3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39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265A-B7B0-D544-813A-9BFE2B250316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9DCD-5165-8F4D-9ADC-925D5A9C3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0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265A-B7B0-D544-813A-9BFE2B250316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9DCD-5165-8F4D-9ADC-925D5A9C3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265A-B7B0-D544-813A-9BFE2B250316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9DCD-5165-8F4D-9ADC-925D5A9C3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47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265A-B7B0-D544-813A-9BFE2B250316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9DCD-5165-8F4D-9ADC-925D5A9C3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10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265A-B7B0-D544-813A-9BFE2B250316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9DCD-5165-8F4D-9ADC-925D5A9C3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265A-B7B0-D544-813A-9BFE2B250316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9DCD-5165-8F4D-9ADC-925D5A9C3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43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265A-B7B0-D544-813A-9BFE2B250316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9DCD-5165-8F4D-9ADC-925D5A9C3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265A-B7B0-D544-813A-9BFE2B250316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9DCD-5165-8F4D-9ADC-925D5A9C3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7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265A-B7B0-D544-813A-9BFE2B250316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9DCD-5165-8F4D-9ADC-925D5A9C3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56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265A-B7B0-D544-813A-9BFE2B250316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9DCD-5165-8F4D-9ADC-925D5A9C3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38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4265A-B7B0-D544-813A-9BFE2B250316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29DCD-5165-8F4D-9ADC-925D5A9C3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8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7839" y="2870203"/>
            <a:ext cx="5550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Century Gothic" panose="020B0502020202020204" pitchFamily="34" charset="0"/>
              </a:rPr>
              <a:t>Week 3</a:t>
            </a:r>
            <a:endParaRPr lang="en-US" sz="8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64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4921" y="182468"/>
            <a:ext cx="5051006" cy="62549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u="sng" dirty="0" err="1" smtClean="0">
                <a:latin typeface="Century Gothic"/>
                <a:cs typeface="Century Gothic"/>
              </a:rPr>
              <a:t>sn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6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6081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latin typeface="Century Gothic" panose="020B0502020202020204" pitchFamily="34" charset="0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ck   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ck   r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 smtClean="0">
                <a:latin typeface="Century Gothic" panose="020B0502020202020204" pitchFamily="34" charset="0"/>
              </a:rPr>
              <a:t>ck   l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 smtClean="0">
                <a:latin typeface="Century Gothic" panose="020B0502020202020204" pitchFamily="34" charset="0"/>
              </a:rPr>
              <a:t>ck</a:t>
            </a: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st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ck  st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ck  </a:t>
            </a:r>
            <a:r>
              <a:rPr lang="en-US" sz="6000" dirty="0" err="1" smtClean="0">
                <a:latin typeface="Century Gothic" panose="020B0502020202020204" pitchFamily="34" charset="0"/>
              </a:rPr>
              <a:t>sn</a:t>
            </a:r>
            <a:r>
              <a:rPr lang="en-US" sz="600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endParaRPr lang="en-US" sz="6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62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latin typeface="Century Gothic" panose="020B0502020202020204" pitchFamily="34" charset="0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ck   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ck   r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 smtClean="0">
                <a:latin typeface="Century Gothic" panose="020B0502020202020204" pitchFamily="34" charset="0"/>
              </a:rPr>
              <a:t>ck   l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 smtClean="0">
                <a:latin typeface="Century Gothic" panose="020B0502020202020204" pitchFamily="34" charset="0"/>
              </a:rPr>
              <a:t>ck</a:t>
            </a: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st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ck  st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ck  sn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ck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67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latin typeface="Century Gothic" panose="020B0502020202020204" pitchFamily="34" charset="0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ck   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ck   r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 smtClean="0">
                <a:latin typeface="Century Gothic" panose="020B0502020202020204" pitchFamily="34" charset="0"/>
              </a:rPr>
              <a:t>ck   l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 smtClean="0">
                <a:latin typeface="Century Gothic" panose="020B0502020202020204" pitchFamily="34" charset="0"/>
              </a:rPr>
              <a:t>ck</a:t>
            </a: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st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ck  st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ck  sn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ck  </a:t>
            </a:r>
            <a:r>
              <a:rPr lang="en-US" sz="6000" dirty="0" err="1" smtClean="0">
                <a:latin typeface="Century Gothic" panose="020B0502020202020204" pitchFamily="34" charset="0"/>
              </a:rPr>
              <a:t>sn</a:t>
            </a:r>
            <a:r>
              <a:rPr lang="en-US" sz="6000" dirty="0" smtClean="0">
                <a:latin typeface="Century Gothic" panose="020B0502020202020204" pitchFamily="34" charset="0"/>
              </a:rPr>
              <a:t> 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67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latin typeface="Century Gothic" panose="020B0502020202020204" pitchFamily="34" charset="0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ck   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ck   r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 smtClean="0">
                <a:latin typeface="Century Gothic" panose="020B0502020202020204" pitchFamily="34" charset="0"/>
              </a:rPr>
              <a:t>ck   l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 smtClean="0">
                <a:latin typeface="Century Gothic" panose="020B0502020202020204" pitchFamily="34" charset="0"/>
              </a:rPr>
              <a:t>ck</a:t>
            </a: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st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ck  st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ck  sn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ck  </a:t>
            </a:r>
            <a:r>
              <a:rPr lang="en-US" sz="6000" dirty="0" err="1" smtClean="0">
                <a:latin typeface="Century Gothic" panose="020B0502020202020204" pitchFamily="34" charset="0"/>
              </a:rPr>
              <a:t>sn</a:t>
            </a:r>
            <a:r>
              <a:rPr lang="en-US" sz="600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 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95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latin typeface="Century Gothic" panose="020B0502020202020204" pitchFamily="34" charset="0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ck   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ck   r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 smtClean="0">
                <a:latin typeface="Century Gothic" panose="020B0502020202020204" pitchFamily="34" charset="0"/>
              </a:rPr>
              <a:t>ck   l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 smtClean="0">
                <a:latin typeface="Century Gothic" panose="020B0502020202020204" pitchFamily="34" charset="0"/>
              </a:rPr>
              <a:t>ck</a:t>
            </a: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st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ck  st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ck  sn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ck  sn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p 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3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latin typeface="Century Gothic" panose="020B0502020202020204" pitchFamily="34" charset="0"/>
              </a:rPr>
              <a:t>Kick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08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latin typeface="Century Gothic" panose="020B0502020202020204" pitchFamily="34" charset="0"/>
              </a:rPr>
              <a:t>Kick  it.</a:t>
            </a: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91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latin typeface="Century Gothic" panose="020B0502020202020204" pitchFamily="34" charset="0"/>
              </a:rPr>
              <a:t>Kick  it.</a:t>
            </a: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I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28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latin typeface="Century Gothic" panose="020B0502020202020204" pitchFamily="34" charset="0"/>
              </a:rPr>
              <a:t>Kick  it.</a:t>
            </a: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I  am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94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latin typeface="Century Gothic" panose="020B0502020202020204" pitchFamily="34" charset="0"/>
              </a:rPr>
              <a:t>Kick  it.</a:t>
            </a: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I  am  not</a:t>
            </a:r>
            <a:endParaRPr lang="en-US" sz="6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2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4921" y="182468"/>
            <a:ext cx="5051006" cy="62549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u="sng" dirty="0" smtClean="0"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ck</a:t>
            </a:r>
          </a:p>
        </p:txBody>
      </p:sp>
    </p:spTree>
    <p:extLst>
      <p:ext uri="{BB962C8B-B14F-4D97-AF65-F5344CB8AC3E}">
        <p14:creationId xmlns:p14="http://schemas.microsoft.com/office/powerpoint/2010/main" val="348303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latin typeface="Century Gothic" panose="020B0502020202020204" pitchFamily="34" charset="0"/>
              </a:rPr>
              <a:t>Kick  it.</a:t>
            </a: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I  am  not  sick.</a:t>
            </a:r>
            <a:endParaRPr lang="en-US" sz="6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02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7-20 at 8.26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802" y="0"/>
            <a:ext cx="5205046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3081790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2836" y="155819"/>
            <a:ext cx="4355306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High-Frequency Words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1597" y="2805702"/>
            <a:ext cx="32723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me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1597" y="1070133"/>
            <a:ext cx="32723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are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660" y="1503658"/>
            <a:ext cx="2539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Read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: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Point to and say the word are.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This is the word are.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Say it with me: are.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We are in the classroom.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356" y="3569218"/>
            <a:ext cx="2539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Spell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: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word are is spelled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a-r-e.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Spell it with me.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356" y="5272021"/>
            <a:ext cx="2539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Write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: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Let’s write the word in the air as we say each letter: a-r-e.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5448" y="1656058"/>
            <a:ext cx="2539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Read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: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Point to and say the word me.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This is the word me.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Say it with me: me.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My friend gave me a book.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5448" y="3734734"/>
            <a:ext cx="2539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Spell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: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word me is spelled m-e.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Spell it with me.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65448" y="5272021"/>
            <a:ext cx="2539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Write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: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Let’s write the word in the air as we say each letter: m-e.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8980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5477" y="44756"/>
            <a:ext cx="8645042" cy="3070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partners make up sentences using the words.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726" y="2033588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like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726" y="451242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I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1724" y="3615934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do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020" y="5233068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to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62721" y="453856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you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66912" y="2025673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he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61015" y="3609676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can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65107" y="5200935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go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38665" y="433281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a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42754" y="2020753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has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42754" y="3615934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this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42754" y="5218491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is</a:t>
            </a:r>
            <a:endParaRPr lang="en-US" sz="8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9090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5477" y="44756"/>
            <a:ext cx="8645042" cy="3070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partners make up sentences using the words.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726" y="2033588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look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726" y="451242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my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1724" y="3615934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little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020" y="5233068"/>
            <a:ext cx="3636165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where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62721" y="453856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here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66912" y="2025673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play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61015" y="3609676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the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38665" y="433281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we</a:t>
            </a:r>
            <a:endParaRPr lang="en-US" sz="8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140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2836" y="78515"/>
            <a:ext cx="4355306" cy="7939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Listening Comprehension</a:t>
            </a:r>
          </a:p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Share the Rhyme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6" name="Picture 5" descr="Screen Shot 2016-07-20 at 8.28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5" y="996041"/>
            <a:ext cx="8993690" cy="58619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69281" y="276591"/>
            <a:ext cx="2292004" cy="11916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What do some families do together?</a:t>
            </a:r>
          </a:p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What do you like to do with your family?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594" y="5816160"/>
            <a:ext cx="2899469" cy="884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Rhyming words are words that have the same ending sounds, such as like and bike, which both end end in /</a:t>
            </a:r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ik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/.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197453" y="6435127"/>
            <a:ext cx="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56149" y="78515"/>
            <a:ext cx="1568915" cy="11807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Century Gothic"/>
                <a:cs typeface="Century Gothic"/>
              </a:rPr>
              <a:t>Repeat the reading several times, asking the children to join in.</a:t>
            </a:r>
            <a:endParaRPr lang="en-US" sz="11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6524101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2836" y="78515"/>
            <a:ext cx="4355306" cy="7939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Listening Comprehension</a:t>
            </a:r>
          </a:p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Respond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6" name="Picture 5" descr="Screen Shot 2016-07-20 at 8.28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5" y="996041"/>
            <a:ext cx="8993690" cy="58619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69281" y="276591"/>
            <a:ext cx="2292004" cy="11916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How is this rhyme different from a story?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594" y="6040269"/>
            <a:ext cx="8705523" cy="6602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entury Gothic"/>
                <a:cs typeface="Century Gothic"/>
              </a:rPr>
              <a:t>Talk About It: Ask children to tell how many seats they would need for a family bike.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Century Gothic"/>
                <a:cs typeface="Century Gothic"/>
              </a:rPr>
              <a:t>What do you like to do together with your family?</a:t>
            </a:r>
            <a:endParaRPr lang="en-US" sz="16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197453" y="6435127"/>
            <a:ext cx="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56149" y="78515"/>
            <a:ext cx="1568915" cy="11807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Have children chorally chant the rhyme.</a:t>
            </a:r>
            <a:endParaRPr lang="en-US" sz="1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8032788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50821" y="117390"/>
            <a:ext cx="4066372" cy="4482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Shared Writing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711" y="1173904"/>
            <a:ext cx="4461269" cy="55173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64054" y="1173904"/>
            <a:ext cx="4333195" cy="55173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4224" y="672327"/>
            <a:ext cx="8399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What does the family in “Our Bike” like to do together?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439" y="1301966"/>
            <a:ext cx="4258484" cy="8537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Name things we can </a:t>
            </a:r>
          </a:p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do together in class.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439" y="2155714"/>
            <a:ext cx="4258484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 smtClean="0">
                <a:latin typeface="Century Gothic"/>
                <a:cs typeface="Century Gothic"/>
              </a:rPr>
              <a:t>______________</a:t>
            </a:r>
          </a:p>
          <a:p>
            <a:r>
              <a:rPr lang="en-US" sz="3600" dirty="0" smtClean="0">
                <a:latin typeface="Century Gothic"/>
                <a:cs typeface="Century Gothic"/>
              </a:rPr>
              <a:t>_________________</a:t>
            </a:r>
          </a:p>
          <a:p>
            <a:r>
              <a:rPr lang="en-US" sz="3600" dirty="0" smtClean="0">
                <a:latin typeface="Century Gothic"/>
                <a:cs typeface="Century Gothic"/>
              </a:rPr>
              <a:t>2. _______________</a:t>
            </a:r>
          </a:p>
          <a:p>
            <a:r>
              <a:rPr lang="en-US" sz="3600" dirty="0" smtClean="0">
                <a:latin typeface="Century Gothic"/>
                <a:cs typeface="Century Gothic"/>
              </a:rPr>
              <a:t>_________________</a:t>
            </a:r>
          </a:p>
          <a:p>
            <a:r>
              <a:rPr lang="en-US" sz="3600" dirty="0" smtClean="0">
                <a:latin typeface="Century Gothic"/>
                <a:cs typeface="Century Gothic"/>
              </a:rPr>
              <a:t>3. _______________</a:t>
            </a:r>
          </a:p>
          <a:p>
            <a:r>
              <a:rPr lang="en-US" sz="3600" dirty="0" smtClean="0">
                <a:latin typeface="Century Gothic"/>
                <a:cs typeface="Century Gothic"/>
              </a:rPr>
              <a:t>_________________</a:t>
            </a:r>
          </a:p>
          <a:p>
            <a:r>
              <a:rPr lang="en-US" sz="3600" dirty="0" smtClean="0">
                <a:latin typeface="Century Gothic"/>
                <a:cs typeface="Century Gothic"/>
              </a:rPr>
              <a:t>4. _______________</a:t>
            </a:r>
          </a:p>
          <a:p>
            <a:r>
              <a:rPr lang="en-US" sz="3600" dirty="0" smtClean="0">
                <a:latin typeface="Century Gothic"/>
                <a:cs typeface="Century Gothic"/>
              </a:rPr>
              <a:t>_________________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4147" y="1301966"/>
            <a:ext cx="4173102" cy="3934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The family can _______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______________________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_____________________.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Our class can ________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______________________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______________________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3752210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7364" y="1778003"/>
            <a:ext cx="55506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Century Gothic" panose="020B0502020202020204" pitchFamily="34" charset="0"/>
              </a:rPr>
              <a:t>Start Smart</a:t>
            </a:r>
          </a:p>
          <a:p>
            <a:pPr algn="ctr"/>
            <a:r>
              <a:rPr lang="en-US" sz="8000" dirty="0">
                <a:latin typeface="Century Gothic" panose="020B0502020202020204" pitchFamily="34" charset="0"/>
              </a:rPr>
              <a:t>Day </a:t>
            </a:r>
            <a:r>
              <a:rPr lang="en-US" sz="8000" dirty="0" smtClean="0">
                <a:latin typeface="Century Gothic" panose="020B0502020202020204" pitchFamily="34" charset="0"/>
              </a:rPr>
              <a:t>2 </a:t>
            </a:r>
            <a:endParaRPr lang="en-US" sz="8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56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430" y="1405036"/>
            <a:ext cx="8826513" cy="39733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/>
                <a:cs typeface="Century Gothic"/>
              </a:rPr>
              <a:t>	</a:t>
            </a:r>
            <a:r>
              <a:rPr lang="en-US" sz="5400" dirty="0" smtClean="0">
                <a:latin typeface="Century Gothic"/>
                <a:cs typeface="Century Gothic"/>
              </a:rPr>
              <a:t>A  hare  is  fast.</a:t>
            </a:r>
            <a:endParaRPr lang="en-US" sz="5400" dirty="0">
              <a:latin typeface="Century Gothic"/>
              <a:cs typeface="Century Gothic"/>
            </a:endParaRPr>
          </a:p>
          <a:p>
            <a:pPr>
              <a:lnSpc>
                <a:spcPct val="150000"/>
              </a:lnSpc>
            </a:pPr>
            <a:r>
              <a:rPr lang="en-US" sz="5400" dirty="0">
                <a:latin typeface="Century Gothic"/>
                <a:cs typeface="Century Gothic"/>
              </a:rPr>
              <a:t>	</a:t>
            </a:r>
            <a:r>
              <a:rPr lang="en-US" sz="5400" dirty="0" smtClean="0">
                <a:latin typeface="Century Gothic"/>
                <a:cs typeface="Century Gothic"/>
              </a:rPr>
              <a:t>A  tortoise  is  slow.</a:t>
            </a:r>
            <a:endParaRPr lang="en-US" sz="5400" dirty="0">
              <a:latin typeface="Century Gothic"/>
              <a:cs typeface="Century Gothic"/>
            </a:endParaRPr>
          </a:p>
          <a:p>
            <a:pPr>
              <a:lnSpc>
                <a:spcPct val="150000"/>
              </a:lnSpc>
            </a:pPr>
            <a:r>
              <a:rPr lang="en-US" sz="5400" dirty="0">
                <a:latin typeface="Century Gothic"/>
                <a:cs typeface="Century Gothic"/>
              </a:rPr>
              <a:t>	</a:t>
            </a:r>
            <a:r>
              <a:rPr lang="en-US" sz="5400" dirty="0" smtClean="0">
                <a:latin typeface="Century Gothic"/>
                <a:cs typeface="Century Gothic"/>
              </a:rPr>
              <a:t>Who  will  win  the race?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29" y="5536252"/>
            <a:ext cx="89527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Have partners discuss hares and tortoises.</a:t>
            </a:r>
          </a:p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A hare is a rabbit and a tortoise is a turtle.</a:t>
            </a:r>
          </a:p>
          <a:p>
            <a:pPr algn="ctr"/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Prompt as needed. For example, ask: Do you know a story about a hare and a tortoise? What happens in the story? Who will win the race?</a:t>
            </a:r>
            <a:endParaRPr lang="en-US" sz="1200" i="1" dirty="0">
              <a:solidFill>
                <a:schemeClr val="bg1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7271" y="265659"/>
            <a:ext cx="6964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Track the print as you read the Daily Warm-Up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Point to each word as you read the sentences again. Invite children to chime in.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2044" y="990599"/>
            <a:ext cx="2671956" cy="11864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Circle and name the capital letter that begins each sentence and then circle and name the punctuation mark at the end.</a:t>
            </a:r>
            <a:endParaRPr lang="en-US" sz="1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1025" y="1005563"/>
            <a:ext cx="2076525" cy="800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How many sentences are in the Daily Warm-Up? </a:t>
            </a:r>
            <a:endParaRPr lang="en-US" sz="1000" dirty="0">
              <a:solidFill>
                <a:srgbClr val="D9D9D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08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4921" y="182468"/>
            <a:ext cx="5051006" cy="62549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u="sng" dirty="0" smtClean="0"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ck</a:t>
            </a:r>
          </a:p>
          <a:p>
            <a:pPr algn="ctr"/>
            <a:r>
              <a:rPr lang="en-US" sz="6600" u="sng" dirty="0" err="1" smtClean="0">
                <a:latin typeface="Century Gothic"/>
                <a:cs typeface="Century Gothic"/>
              </a:rPr>
              <a:t>sn</a:t>
            </a:r>
            <a:endParaRPr lang="en-US" sz="66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2309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1255" y="219319"/>
            <a:ext cx="4200192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Phonemic Awareness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0207" y="1176045"/>
            <a:ext cx="7564456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Model: </a:t>
            </a:r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I am going to say a word sound by sound.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I want you to listen carefully.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Then I will put the sounds together to say the word as a whole.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Let’s try one.</a:t>
            </a:r>
          </a:p>
          <a:p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The beginning sound is /u/.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The ending sound is /p/.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Listen as I put the sounds together: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uuup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/, up.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The word is up.</a:t>
            </a:r>
          </a:p>
          <a:p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Let’s try another one: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The beginning sound is /b/.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The middle sound is /u/.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The ending sound is /s/.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Listen as I put the sounds together: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buuusss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/, bus. </a:t>
            </a:r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The word is bus.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1900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1255" y="219319"/>
            <a:ext cx="4200192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Phonemic Awareness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0207" y="1176045"/>
            <a:ext cx="75644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Guided Practice:</a:t>
            </a:r>
          </a:p>
          <a:p>
            <a:endParaRPr lang="en-US" dirty="0" smtClean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Have children practice blending words.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Guide practice with the first word.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Listen to these sounds.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Put them together to make a word.</a:t>
            </a:r>
          </a:p>
          <a:p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		/u/ /s/ 				/f/ /u/ /n/</a:t>
            </a:r>
          </a:p>
          <a:p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		/t/ /u/ /b/			/h/ /u/ /t/</a:t>
            </a:r>
          </a:p>
          <a:p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		/s/ /u/ /n/			/p/ /u/ /p/</a:t>
            </a:r>
          </a:p>
          <a:p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		/b/ /u/ /g/			/b/ /u/ /n/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5694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50818" y="168519"/>
            <a:ext cx="3266480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Phonics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47504" y="1314645"/>
            <a:ext cx="213640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This is the </a:t>
            </a:r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Umbrella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sound spelling card. </a:t>
            </a:r>
          </a:p>
          <a:p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The sound is </a:t>
            </a:r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/u/.</a:t>
            </a:r>
            <a:endParaRPr lang="en-US" sz="16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The </a:t>
            </a:r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/u/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sound is spelled with the letter </a:t>
            </a:r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u. Say it with me: /</a:t>
            </a:r>
            <a:r>
              <a:rPr lang="en-US" sz="16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uuu</a:t>
            </a:r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/. This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is the sound at the beginning of the word </a:t>
            </a:r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umbrella. </a:t>
            </a:r>
            <a:endParaRPr lang="en-US" sz="16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Listen: </a:t>
            </a:r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/u/ /u/ /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u</a:t>
            </a:r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/, umbrella.</a:t>
            </a:r>
            <a:endParaRPr lang="en-US" sz="16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pic>
        <p:nvPicPr>
          <p:cNvPr id="5" name="Picture 4" descr="Screen Shot 2016-07-20 at 2.46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479" y="818938"/>
            <a:ext cx="4593184" cy="603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5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5229" y="196001"/>
            <a:ext cx="6954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Watch as I write the letter 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U.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I will say 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/U/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as I write the letter several times.</a:t>
            </a:r>
          </a:p>
        </p:txBody>
      </p:sp>
      <p:pic>
        <p:nvPicPr>
          <p:cNvPr id="4" name="Picture 3" descr="Screen Shot 2016-07-20 at 2.44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5014"/>
            <a:ext cx="9117332" cy="549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6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624" y="565836"/>
            <a:ext cx="7941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Now do it with me. Say 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/u/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as I write the letter 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u. Write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the letter 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u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five times as you say 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/u/.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49624" y="1620523"/>
            <a:ext cx="8204235" cy="407467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0" dirty="0" smtClean="0">
              <a:latin typeface="Century Gothic"/>
              <a:cs typeface="Century Gothic"/>
            </a:endParaRPr>
          </a:p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u   u   u   u   u</a:t>
            </a:r>
          </a:p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63254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1" y="155819"/>
            <a:ext cx="5803900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Build Fluency: Sound Spellings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084" y="5578089"/>
            <a:ext cx="8637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entury Gothic"/>
                <a:cs typeface="Century Gothic"/>
              </a:rPr>
              <a:t>Each day you will review the sound-spellings you have learned as a warm-up.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Century Gothic"/>
                <a:cs typeface="Century Gothic"/>
              </a:rPr>
              <a:t>Chorally say each sound. Repeat and vary the pace.</a:t>
            </a:r>
          </a:p>
          <a:p>
            <a:pPr algn="ctr"/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1107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5946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160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ck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4144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2060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4921" y="182468"/>
            <a:ext cx="5051006" cy="62549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u="sng" dirty="0" smtClean="0"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ck</a:t>
            </a:r>
          </a:p>
          <a:p>
            <a:pPr algn="ctr"/>
            <a:r>
              <a:rPr lang="en-US" sz="6600" u="sng" dirty="0" err="1" smtClean="0">
                <a:latin typeface="Century Gothic"/>
                <a:cs typeface="Century Gothic"/>
              </a:rPr>
              <a:t>sn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6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143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8739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9519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9244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5625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7966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742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m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2255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3756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6507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1627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4921" y="182468"/>
            <a:ext cx="5051006" cy="62549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u="sng" dirty="0" smtClean="0"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ck</a:t>
            </a:r>
          </a:p>
          <a:p>
            <a:pPr algn="ctr"/>
            <a:r>
              <a:rPr lang="en-US" sz="6600" u="sng" dirty="0" smtClean="0"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5556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0213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4426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8329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6589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11427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/Short u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651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82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651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46593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11427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/Short u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3185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651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Word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94193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11427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/Short u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764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11427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/Short u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651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3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651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46593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11427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/Short u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6456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651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46593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11427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/Short u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45148" y="1757326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988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4921" y="182468"/>
            <a:ext cx="5051006" cy="62549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u="sng" dirty="0" smtClean="0"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ck</a:t>
            </a:r>
          </a:p>
          <a:p>
            <a:pPr algn="ctr"/>
            <a:r>
              <a:rPr lang="en-US" sz="6600" u="sng" dirty="0" smtClean="0"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pPr algn="ctr"/>
            <a:r>
              <a:rPr lang="en-US" sz="6600" u="sng" dirty="0" err="1" smtClean="0">
                <a:latin typeface="Century Gothic"/>
                <a:cs typeface="Century Gothic"/>
              </a:rPr>
              <a:t>st</a:t>
            </a:r>
            <a:endParaRPr lang="en-US" sz="66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2049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651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Word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94193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11427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/Short u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4034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571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11427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/Short u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651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0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651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46593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11427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/Short u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020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651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46593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11427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/Short u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45148" y="1757326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0491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651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Word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94193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11427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/Short u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4034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4425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11427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/Short u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651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0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651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46593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11427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/Short u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020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651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46593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11427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/Short u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45148" y="1757326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0491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651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Word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94193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11427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/Short u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4034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4425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u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84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4921" y="182468"/>
            <a:ext cx="5051006" cy="62549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u="sng" dirty="0" smtClean="0"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ck</a:t>
            </a:r>
          </a:p>
          <a:p>
            <a:pPr algn="ctr"/>
            <a:r>
              <a:rPr lang="en-US" sz="6600" u="sng" dirty="0" smtClean="0"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pPr algn="ctr"/>
            <a:r>
              <a:rPr lang="en-US" sz="6600" u="sng" dirty="0" err="1" smtClean="0">
                <a:latin typeface="Century Gothic"/>
                <a:cs typeface="Century Gothic"/>
              </a:rPr>
              <a:t>st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6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4159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u</a:t>
            </a:r>
            <a:r>
              <a:rPr lang="en-US" sz="6000" dirty="0" smtClean="0">
                <a:latin typeface="Century Gothic" panose="020B0502020202020204" pitchFamily="34" charset="0"/>
              </a:rPr>
              <a:t>p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50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u</a:t>
            </a:r>
            <a:r>
              <a:rPr lang="en-US" sz="6000" dirty="0" smtClean="0">
                <a:latin typeface="Century Gothic" panose="020B0502020202020204" pitchFamily="34" charset="0"/>
              </a:rPr>
              <a:t>p      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16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u</a:t>
            </a:r>
            <a:r>
              <a:rPr lang="en-US" sz="6000" dirty="0" smtClean="0">
                <a:latin typeface="Century Gothic" panose="020B0502020202020204" pitchFamily="34" charset="0"/>
              </a:rPr>
              <a:t>p      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s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37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u</a:t>
            </a:r>
            <a:r>
              <a:rPr lang="en-US" sz="6000" dirty="0" smtClean="0">
                <a:latin typeface="Century Gothic" panose="020B0502020202020204" pitchFamily="34" charset="0"/>
              </a:rPr>
              <a:t>p      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s      b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17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u</a:t>
            </a:r>
            <a:r>
              <a:rPr lang="en-US" sz="6000" dirty="0" smtClean="0">
                <a:latin typeface="Century Gothic" panose="020B0502020202020204" pitchFamily="34" charset="0"/>
              </a:rPr>
              <a:t>p      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s      b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07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u</a:t>
            </a:r>
            <a:r>
              <a:rPr lang="en-US" sz="6000" dirty="0" smtClean="0">
                <a:latin typeface="Century Gothic" panose="020B0502020202020204" pitchFamily="34" charset="0"/>
              </a:rPr>
              <a:t>p      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s      </a:t>
            </a:r>
            <a:r>
              <a:rPr lang="en-US" sz="6000" dirty="0" err="1" smtClean="0">
                <a:latin typeface="Century Gothic" panose="020B0502020202020204" pitchFamily="34" charset="0"/>
              </a:rPr>
              <a:t>b</a:t>
            </a:r>
            <a:r>
              <a:rPr lang="en-US" sz="600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86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u</a:t>
            </a:r>
            <a:r>
              <a:rPr lang="en-US" sz="6000" dirty="0" smtClean="0">
                <a:latin typeface="Century Gothic" panose="020B0502020202020204" pitchFamily="34" charset="0"/>
              </a:rPr>
              <a:t>p      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s  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s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12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u</a:t>
            </a:r>
            <a:r>
              <a:rPr lang="en-US" sz="6000" dirty="0" smtClean="0">
                <a:latin typeface="Century Gothic" panose="020B0502020202020204" pitchFamily="34" charset="0"/>
              </a:rPr>
              <a:t>p      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s  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s      G</a:t>
            </a: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50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u</a:t>
            </a:r>
            <a:r>
              <a:rPr lang="en-US" sz="6000" dirty="0" smtClean="0">
                <a:latin typeface="Century Gothic" panose="020B0502020202020204" pitchFamily="34" charset="0"/>
              </a:rPr>
              <a:t>p      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s  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s      </a:t>
            </a:r>
            <a:r>
              <a:rPr lang="en-US" sz="6000" dirty="0" err="1" smtClean="0">
                <a:latin typeface="Century Gothic" panose="020B0502020202020204" pitchFamily="34" charset="0"/>
              </a:rPr>
              <a:t>G</a:t>
            </a:r>
            <a:r>
              <a:rPr lang="en-US" sz="600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endParaRPr lang="en-US" sz="6000" dirty="0" smtClean="0">
              <a:latin typeface="Century Gothic" panose="020B0502020202020204" pitchFamily="34" charset="0"/>
            </a:endParaRP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endParaRPr lang="en-US" sz="6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75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u</a:t>
            </a:r>
            <a:r>
              <a:rPr lang="en-US" sz="6000" dirty="0" smtClean="0">
                <a:latin typeface="Century Gothic" panose="020B0502020202020204" pitchFamily="34" charset="0"/>
              </a:rPr>
              <a:t>p      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s  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s      G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s</a:t>
            </a: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endParaRPr lang="en-US" sz="6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8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4921" y="182468"/>
            <a:ext cx="5051006" cy="62549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u="sng" dirty="0" smtClean="0"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ck</a:t>
            </a:r>
          </a:p>
          <a:p>
            <a:pPr algn="ctr"/>
            <a:r>
              <a:rPr lang="en-US" sz="6600" u="sng" dirty="0" smtClean="0"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pPr algn="ctr"/>
            <a:r>
              <a:rPr lang="en-US" sz="6600" u="sng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ck</a:t>
            </a:r>
          </a:p>
        </p:txBody>
      </p:sp>
    </p:spTree>
    <p:extLst>
      <p:ext uri="{BB962C8B-B14F-4D97-AF65-F5344CB8AC3E}">
        <p14:creationId xmlns:p14="http://schemas.microsoft.com/office/powerpoint/2010/main" val="61269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u</a:t>
            </a:r>
            <a:r>
              <a:rPr lang="en-US" sz="6000" dirty="0" smtClean="0">
                <a:latin typeface="Century Gothic" panose="020B0502020202020204" pitchFamily="34" charset="0"/>
              </a:rPr>
              <a:t>p      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s  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s      G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s</a:t>
            </a: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f</a:t>
            </a:r>
            <a:endParaRPr lang="en-US" sz="6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08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u</a:t>
            </a:r>
            <a:r>
              <a:rPr lang="en-US" sz="6000" dirty="0" smtClean="0">
                <a:latin typeface="Century Gothic" panose="020B0502020202020204" pitchFamily="34" charset="0"/>
              </a:rPr>
              <a:t>p      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s  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s      G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s</a:t>
            </a: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f</a:t>
            </a:r>
            <a:r>
              <a:rPr lang="en-US" sz="600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endParaRPr lang="en-US" sz="6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4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u</a:t>
            </a:r>
            <a:r>
              <a:rPr lang="en-US" sz="6000" dirty="0" smtClean="0">
                <a:latin typeface="Century Gothic" panose="020B0502020202020204" pitchFamily="34" charset="0"/>
              </a:rPr>
              <a:t>p      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s  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s      G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s</a:t>
            </a: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f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n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9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u</a:t>
            </a:r>
            <a:r>
              <a:rPr lang="en-US" sz="6000" dirty="0" smtClean="0">
                <a:latin typeface="Century Gothic" panose="020B0502020202020204" pitchFamily="34" charset="0"/>
              </a:rPr>
              <a:t>p      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s  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s      G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s</a:t>
            </a: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f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n    s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67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u</a:t>
            </a:r>
            <a:r>
              <a:rPr lang="en-US" sz="6000" dirty="0" smtClean="0">
                <a:latin typeface="Century Gothic" panose="020B0502020202020204" pitchFamily="34" charset="0"/>
              </a:rPr>
              <a:t>p      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s  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s      G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s</a:t>
            </a: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f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n    </a:t>
            </a:r>
            <a:r>
              <a:rPr lang="en-US" sz="6000" dirty="0" err="1" smtClean="0">
                <a:latin typeface="Century Gothic" panose="020B0502020202020204" pitchFamily="34" charset="0"/>
              </a:rPr>
              <a:t>s</a:t>
            </a:r>
            <a:r>
              <a:rPr lang="en-US" sz="600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endParaRPr lang="en-US" sz="6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7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u</a:t>
            </a:r>
            <a:r>
              <a:rPr lang="en-US" sz="6000" dirty="0" smtClean="0">
                <a:latin typeface="Century Gothic" panose="020B0502020202020204" pitchFamily="34" charset="0"/>
              </a:rPr>
              <a:t>p      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s  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s      G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s</a:t>
            </a: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f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n    s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n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06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u</a:t>
            </a:r>
            <a:r>
              <a:rPr lang="en-US" sz="6000" dirty="0" smtClean="0">
                <a:latin typeface="Century Gothic" panose="020B0502020202020204" pitchFamily="34" charset="0"/>
              </a:rPr>
              <a:t>p      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s  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s      G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s</a:t>
            </a: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f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n    s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n     r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8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u</a:t>
            </a:r>
            <a:r>
              <a:rPr lang="en-US" sz="6000" dirty="0" smtClean="0">
                <a:latin typeface="Century Gothic" panose="020B0502020202020204" pitchFamily="34" charset="0"/>
              </a:rPr>
              <a:t>p      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s  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s      G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s</a:t>
            </a: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f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n    s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n     </a:t>
            </a:r>
            <a:r>
              <a:rPr lang="en-US" sz="6000" dirty="0" err="1" smtClean="0">
                <a:latin typeface="Century Gothic" panose="020B0502020202020204" pitchFamily="34" charset="0"/>
              </a:rPr>
              <a:t>r</a:t>
            </a:r>
            <a:r>
              <a:rPr lang="en-US" sz="600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endParaRPr lang="en-US" sz="6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67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u</a:t>
            </a:r>
            <a:r>
              <a:rPr lang="en-US" sz="6000" dirty="0" smtClean="0">
                <a:latin typeface="Century Gothic" panose="020B0502020202020204" pitchFamily="34" charset="0"/>
              </a:rPr>
              <a:t>p      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s  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s      G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s</a:t>
            </a: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f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n    s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n     r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n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8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u</a:t>
            </a:r>
            <a:r>
              <a:rPr lang="en-US" sz="6000" dirty="0" smtClean="0">
                <a:latin typeface="Century Gothic" panose="020B0502020202020204" pitchFamily="34" charset="0"/>
              </a:rPr>
              <a:t>p      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s  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s      G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s</a:t>
            </a: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f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n    s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n     r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n      b 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66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4921" y="182468"/>
            <a:ext cx="5051006" cy="62549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u="sng" dirty="0" smtClean="0"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ck</a:t>
            </a:r>
          </a:p>
          <a:p>
            <a:pPr algn="ctr"/>
            <a:r>
              <a:rPr lang="en-US" sz="6600" u="sng" dirty="0" smtClean="0"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pPr algn="ctr"/>
            <a:r>
              <a:rPr lang="en-US" sz="6600" u="sng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ck</a:t>
            </a:r>
          </a:p>
          <a:p>
            <a:pPr algn="ctr"/>
            <a:r>
              <a:rPr lang="en-US" sz="6600" u="sng" dirty="0" err="1" smtClean="0">
                <a:latin typeface="Century Gothic"/>
                <a:cs typeface="Century Gothic"/>
              </a:rPr>
              <a:t>st</a:t>
            </a:r>
            <a:endParaRPr lang="en-US" sz="66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6531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u</a:t>
            </a:r>
            <a:r>
              <a:rPr lang="en-US" sz="6000" dirty="0" smtClean="0">
                <a:latin typeface="Century Gothic" panose="020B0502020202020204" pitchFamily="34" charset="0"/>
              </a:rPr>
              <a:t>p      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s  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s      G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s</a:t>
            </a: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f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n    s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n     r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n      </a:t>
            </a:r>
            <a:r>
              <a:rPr lang="en-US" sz="6000" dirty="0" err="1" smtClean="0">
                <a:latin typeface="Century Gothic" panose="020B0502020202020204" pitchFamily="34" charset="0"/>
              </a:rPr>
              <a:t>b</a:t>
            </a:r>
            <a:r>
              <a:rPr lang="en-US" sz="600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 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72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u</a:t>
            </a:r>
            <a:r>
              <a:rPr lang="en-US" sz="6000" dirty="0" smtClean="0">
                <a:latin typeface="Century Gothic" panose="020B0502020202020204" pitchFamily="34" charset="0"/>
              </a:rPr>
              <a:t>p      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s  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s      G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s</a:t>
            </a: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f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n    s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n     r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n  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n 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51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 smtClean="0">
                <a:latin typeface="Century Gothic" panose="020B0502020202020204" pitchFamily="34" charset="0"/>
              </a:rPr>
              <a:t>c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58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 smtClean="0">
                <a:latin typeface="Century Gothic" panose="020B0502020202020204" pitchFamily="34" charset="0"/>
              </a:rPr>
              <a:t>c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84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 smtClean="0">
                <a:latin typeface="Century Gothic" panose="020B0502020202020204" pitchFamily="34" charset="0"/>
              </a:rPr>
              <a:t>c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p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61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 smtClean="0">
                <a:latin typeface="Century Gothic" panose="020B0502020202020204" pitchFamily="34" charset="0"/>
              </a:rPr>
              <a:t>c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p    c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35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 smtClean="0">
                <a:latin typeface="Century Gothic" panose="020B0502020202020204" pitchFamily="34" charset="0"/>
              </a:rPr>
              <a:t>c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p    c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00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 smtClean="0">
                <a:latin typeface="Century Gothic" panose="020B0502020202020204" pitchFamily="34" charset="0"/>
              </a:rPr>
              <a:t>c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p    c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t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47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 smtClean="0">
                <a:latin typeface="Century Gothic" panose="020B0502020202020204" pitchFamily="34" charset="0"/>
              </a:rPr>
              <a:t>c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p    c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t      b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98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 smtClean="0">
                <a:latin typeface="Century Gothic" panose="020B0502020202020204" pitchFamily="34" charset="0"/>
              </a:rPr>
              <a:t>c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p    c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t      </a:t>
            </a:r>
            <a:r>
              <a:rPr lang="en-US" sz="6000" dirty="0" err="1" smtClean="0">
                <a:latin typeface="Century Gothic" panose="020B0502020202020204" pitchFamily="34" charset="0"/>
              </a:rPr>
              <a:t>b</a:t>
            </a:r>
            <a:r>
              <a:rPr lang="en-US" sz="600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34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4921" y="182468"/>
            <a:ext cx="5051006" cy="62549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u="sng" dirty="0" smtClean="0"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ck</a:t>
            </a:r>
          </a:p>
          <a:p>
            <a:pPr algn="ctr"/>
            <a:r>
              <a:rPr lang="en-US" sz="6600" u="sng" dirty="0" smtClean="0"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pPr algn="ctr"/>
            <a:r>
              <a:rPr lang="en-US" sz="6600" u="sng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ck</a:t>
            </a:r>
          </a:p>
          <a:p>
            <a:pPr algn="ctr"/>
            <a:r>
              <a:rPr lang="en-US" sz="6600" u="sng" dirty="0" err="1" smtClean="0">
                <a:latin typeface="Century Gothic"/>
                <a:cs typeface="Century Gothic"/>
              </a:rPr>
              <a:t>st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6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2403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 smtClean="0">
                <a:latin typeface="Century Gothic" panose="020B0502020202020204" pitchFamily="34" charset="0"/>
              </a:rPr>
              <a:t>c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p    c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t  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t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59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 smtClean="0">
                <a:latin typeface="Century Gothic" panose="020B0502020202020204" pitchFamily="34" charset="0"/>
              </a:rPr>
              <a:t>c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p    c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t  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t     b</a:t>
            </a: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 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79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 smtClean="0">
                <a:latin typeface="Century Gothic" panose="020B0502020202020204" pitchFamily="34" charset="0"/>
              </a:rPr>
              <a:t>c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p    c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t  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t 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endParaRPr lang="en-US" sz="6000" dirty="0" smtClean="0">
              <a:latin typeface="Century Gothic" panose="020B0502020202020204" pitchFamily="34" charset="0"/>
            </a:endParaRP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 </a:t>
            </a:r>
            <a:endParaRPr lang="en-US" sz="6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75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 smtClean="0">
                <a:latin typeface="Century Gothic" panose="020B0502020202020204" pitchFamily="34" charset="0"/>
              </a:rPr>
              <a:t>c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p    c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t  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t 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t</a:t>
            </a: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 </a:t>
            </a:r>
            <a:endParaRPr lang="en-US" sz="6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40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 smtClean="0">
                <a:latin typeface="Century Gothic" panose="020B0502020202020204" pitchFamily="34" charset="0"/>
              </a:rPr>
              <a:t>c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p    c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t  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t 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t</a:t>
            </a: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 h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2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 smtClean="0">
                <a:latin typeface="Century Gothic" panose="020B0502020202020204" pitchFamily="34" charset="0"/>
              </a:rPr>
              <a:t>c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p    c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t  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t 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t</a:t>
            </a: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 </a:t>
            </a:r>
            <a:r>
              <a:rPr lang="en-US" sz="600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h</a:t>
            </a:r>
            <a:r>
              <a:rPr lang="en-US" sz="600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endParaRPr lang="en-US" sz="6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8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 smtClean="0">
                <a:latin typeface="Century Gothic" panose="020B0502020202020204" pitchFamily="34" charset="0"/>
              </a:rPr>
              <a:t>c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p    c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t  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t 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t</a:t>
            </a: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 h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t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09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 smtClean="0">
                <a:latin typeface="Century Gothic" panose="020B0502020202020204" pitchFamily="34" charset="0"/>
              </a:rPr>
              <a:t>c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p    c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t  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t 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t</a:t>
            </a: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 h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t     h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19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 smtClean="0">
                <a:latin typeface="Century Gothic" panose="020B0502020202020204" pitchFamily="34" charset="0"/>
              </a:rPr>
              <a:t>c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p    c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t  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t 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t</a:t>
            </a: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 h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t     h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endParaRPr lang="en-US" sz="6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81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 smtClean="0">
                <a:latin typeface="Century Gothic" panose="020B0502020202020204" pitchFamily="34" charset="0"/>
              </a:rPr>
              <a:t>c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p    c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t  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t 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t</a:t>
            </a: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 h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t     h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t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78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7364" y="1778003"/>
            <a:ext cx="55506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Century Gothic" panose="020B0502020202020204" pitchFamily="34" charset="0"/>
              </a:rPr>
              <a:t>Start Smart</a:t>
            </a:r>
          </a:p>
          <a:p>
            <a:pPr algn="ctr"/>
            <a:r>
              <a:rPr lang="en-US" sz="8000" dirty="0">
                <a:latin typeface="Century Gothic" panose="020B0502020202020204" pitchFamily="34" charset="0"/>
              </a:rPr>
              <a:t>Day 1 </a:t>
            </a:r>
          </a:p>
        </p:txBody>
      </p:sp>
    </p:spTree>
    <p:extLst>
      <p:ext uri="{BB962C8B-B14F-4D97-AF65-F5344CB8AC3E}">
        <p14:creationId xmlns:p14="http://schemas.microsoft.com/office/powerpoint/2010/main" val="359899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4921" y="182468"/>
            <a:ext cx="5051006" cy="62549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u="sng" dirty="0" smtClean="0"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ck</a:t>
            </a:r>
          </a:p>
          <a:p>
            <a:pPr algn="ctr"/>
            <a:r>
              <a:rPr lang="en-US" sz="6600" u="sng" dirty="0" smtClean="0"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pPr algn="ctr"/>
            <a:r>
              <a:rPr lang="en-US" sz="6600" u="sng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ck</a:t>
            </a:r>
          </a:p>
          <a:p>
            <a:pPr algn="ctr"/>
            <a:r>
              <a:rPr lang="en-US" sz="6600" u="sng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ck</a:t>
            </a:r>
          </a:p>
        </p:txBody>
      </p:sp>
    </p:spTree>
    <p:extLst>
      <p:ext uri="{BB962C8B-B14F-4D97-AF65-F5344CB8AC3E}">
        <p14:creationId xmlns:p14="http://schemas.microsoft.com/office/powerpoint/2010/main" val="177716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 smtClean="0">
                <a:latin typeface="Century Gothic" panose="020B0502020202020204" pitchFamily="34" charset="0"/>
              </a:rPr>
              <a:t>c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p    c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t  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t 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t</a:t>
            </a: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 h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t     h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t      h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44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 smtClean="0">
                <a:latin typeface="Century Gothic" panose="020B0502020202020204" pitchFamily="34" charset="0"/>
              </a:rPr>
              <a:t>c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p    c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t  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t 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t</a:t>
            </a: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 h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t     h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t      h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endParaRPr lang="en-US" sz="6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69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 smtClean="0">
                <a:latin typeface="Century Gothic" panose="020B0502020202020204" pitchFamily="34" charset="0"/>
              </a:rPr>
              <a:t>c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p    c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t  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t 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t</a:t>
            </a: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 h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t     h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t      h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t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47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 smtClean="0">
                <a:latin typeface="Century Gothic" panose="020B0502020202020204" pitchFamily="34" charset="0"/>
              </a:rPr>
              <a:t>c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p    c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t  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t 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t</a:t>
            </a: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 h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t     h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t      h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t      h 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64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 smtClean="0">
                <a:latin typeface="Century Gothic" panose="020B0502020202020204" pitchFamily="34" charset="0"/>
              </a:rPr>
              <a:t>c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p    c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t  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t 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t</a:t>
            </a: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 h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t     h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t      h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t      h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 smtClean="0">
                <a:latin typeface="Century Gothic" panose="020B0502020202020204" pitchFamily="34" charset="0"/>
              </a:rPr>
              <a:t> 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7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 smtClean="0">
                <a:latin typeface="Century Gothic" panose="020B0502020202020204" pitchFamily="34" charset="0"/>
              </a:rPr>
              <a:t>c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p    c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t  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t 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t</a:t>
            </a: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 h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t     h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t      h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t      h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 smtClean="0">
                <a:latin typeface="Century Gothic" panose="020B0502020202020204" pitchFamily="34" charset="0"/>
              </a:rPr>
              <a:t>t 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58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 smtClean="0">
                <a:latin typeface="Century Gothic" panose="020B0502020202020204" pitchFamily="34" charset="0"/>
              </a:rPr>
              <a:t>It  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3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 smtClean="0">
                <a:latin typeface="Century Gothic" panose="020B0502020202020204" pitchFamily="34" charset="0"/>
              </a:rPr>
              <a:t>It  is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5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 smtClean="0">
                <a:latin typeface="Century Gothic" panose="020B0502020202020204" pitchFamily="34" charset="0"/>
              </a:rPr>
              <a:t>It  is  fun.</a:t>
            </a: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97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 smtClean="0">
                <a:latin typeface="Century Gothic" panose="020B0502020202020204" pitchFamily="34" charset="0"/>
              </a:rPr>
              <a:t>It  is  fun.</a:t>
            </a: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Pick</a:t>
            </a:r>
            <a:endParaRPr lang="en-US" sz="6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49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4921" y="182468"/>
            <a:ext cx="5051006" cy="62549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u="sng" dirty="0" smtClean="0"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ck</a:t>
            </a:r>
          </a:p>
          <a:p>
            <a:pPr algn="ctr"/>
            <a:r>
              <a:rPr lang="en-US" sz="6600" u="sng" dirty="0" smtClean="0"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pPr algn="ctr"/>
            <a:r>
              <a:rPr lang="en-US" sz="6600" u="sng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ck</a:t>
            </a:r>
          </a:p>
          <a:p>
            <a:pPr algn="ctr"/>
            <a:r>
              <a:rPr lang="en-US" sz="6600" u="sng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ck</a:t>
            </a:r>
          </a:p>
          <a:p>
            <a:pPr algn="ctr"/>
            <a:r>
              <a:rPr lang="en-US" sz="6600" u="sng" dirty="0" err="1" smtClean="0">
                <a:latin typeface="Century Gothic"/>
                <a:cs typeface="Century Gothic"/>
              </a:rPr>
              <a:t>sp</a:t>
            </a:r>
            <a:endParaRPr lang="en-US" sz="66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7727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 smtClean="0">
                <a:latin typeface="Century Gothic" panose="020B0502020202020204" pitchFamily="34" charset="0"/>
              </a:rPr>
              <a:t>It  is  fun.</a:t>
            </a: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Pick  it</a:t>
            </a:r>
            <a:endParaRPr lang="en-US" sz="6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69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 smtClean="0">
                <a:latin typeface="Century Gothic" panose="020B0502020202020204" pitchFamily="34" charset="0"/>
              </a:rPr>
              <a:t>It  is  fun.</a:t>
            </a: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Pick  it  up.</a:t>
            </a:r>
            <a:endParaRPr lang="en-US" sz="6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67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2836" y="155819"/>
            <a:ext cx="4355306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High-Frequency Words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1597" y="2805702"/>
            <a:ext cx="32723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with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1597" y="1070133"/>
            <a:ext cx="32723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she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660" y="1503658"/>
            <a:ext cx="2539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Read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: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Point to and say the word she.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This is the word she.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Say it with me: she.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She plays soccer.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356" y="3569218"/>
            <a:ext cx="2539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Spell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: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word she is spelled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s-h-e.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Spell it with me.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356" y="5272021"/>
            <a:ext cx="2539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Write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: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Let’s write the word in the air as we say each letter: s-h-e.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5448" y="1656058"/>
            <a:ext cx="2539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Read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: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Point to and say the word with.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This is the word with.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Say it with me: with.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eat crackers with cheese.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5448" y="3734734"/>
            <a:ext cx="2539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Spell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: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word with is spelled w-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-t-h.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Spell it with me.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65448" y="5272021"/>
            <a:ext cx="2539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Write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: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Let’s write the word in the air as we say each letter: w-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-t-h.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1597" y="4513490"/>
            <a:ext cx="32723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for</a:t>
            </a:r>
            <a:endParaRPr lang="en-US" sz="8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2495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5477" y="44756"/>
            <a:ext cx="8645042" cy="3070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partners make up sentences using the words.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726" y="2033588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like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726" y="451242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I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1724" y="3615934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do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020" y="5233068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to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62721" y="453856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you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66912" y="2025673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he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61015" y="3609676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can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65107" y="5200935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go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38665" y="433281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a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42754" y="2020753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has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42754" y="3615934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this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42754" y="5218491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is</a:t>
            </a:r>
            <a:endParaRPr lang="en-US" sz="8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7484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5477" y="44756"/>
            <a:ext cx="8645042" cy="3070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partners make up sentences using the words.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726" y="2033588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look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726" y="451242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my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1724" y="3615934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little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020" y="5233068"/>
            <a:ext cx="3636165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where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62721" y="453856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here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66912" y="2025673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play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61015" y="3609676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the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38665" y="433281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we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38665" y="2025673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are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38665" y="3615934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me</a:t>
            </a:r>
            <a:endParaRPr lang="en-US" sz="8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1230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7-20 at 3.54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46842" y="1210729"/>
            <a:ext cx="6508050" cy="43758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Picture 3" descr="Screen Shot 2016-07-20 at 3.54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95971" y="1343804"/>
            <a:ext cx="6508051" cy="41097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48025695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7-20 at 3.54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86703" y="1191461"/>
            <a:ext cx="6626505" cy="45541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 descr="Screen Shot 2016-07-20 at 3.54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71819" y="1248362"/>
            <a:ext cx="6626504" cy="44403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60441888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7-20 at 3.59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13" y="698390"/>
            <a:ext cx="8556991" cy="6063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2742933" y="6179003"/>
            <a:ext cx="3628783" cy="4162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The Tortoise and the Hare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8708" y="74703"/>
            <a:ext cx="4877513" cy="4909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Listening Comprehension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075" y="74704"/>
            <a:ext cx="2123905" cy="1750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Fiction Stories: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Century Gothic"/>
                <a:cs typeface="Century Gothic"/>
              </a:rPr>
              <a:t>Tell about things that did not really happen.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Century Gothic"/>
                <a:cs typeface="Century Gothic"/>
              </a:rPr>
              <a:t>Have a beginning, a middle, and an end.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Century Gothic"/>
                <a:cs typeface="Century Gothic"/>
              </a:rPr>
              <a:t>Have characters.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45268" y="698390"/>
            <a:ext cx="2121236" cy="9023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Visualize: Close your eyes and picture in your minds details from the story.</a:t>
            </a:r>
            <a:endParaRPr lang="en-US" sz="1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46062543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7-20 at 3.59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12" y="316003"/>
            <a:ext cx="8706411" cy="62872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1013925" y="6371097"/>
            <a:ext cx="7439005" cy="3521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Listen for important details as you listen to the story read aloud.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13171908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7-20 at 3.59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13" y="698390"/>
            <a:ext cx="8556991" cy="6063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2742933" y="6179003"/>
            <a:ext cx="3628783" cy="4162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The Tortoise and the Hare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8708" y="74703"/>
            <a:ext cx="4877513" cy="4909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Listening Comprehension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076" y="74704"/>
            <a:ext cx="1942466" cy="15260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Who is soft spoken and shy? </a:t>
            </a:r>
          </a:p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Who is loud and boastful?</a:t>
            </a:r>
          </a:p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Who runs fast?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45268" y="698390"/>
            <a:ext cx="2121236" cy="9023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Visualize: Close your eyes and picture in your minds details from the story.</a:t>
            </a:r>
            <a:endParaRPr lang="en-US" sz="1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9797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4921" y="182468"/>
            <a:ext cx="5051006" cy="62549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u="sng" dirty="0" smtClean="0"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ck</a:t>
            </a:r>
          </a:p>
          <a:p>
            <a:pPr algn="ctr"/>
            <a:r>
              <a:rPr lang="en-US" sz="6600" u="sng" dirty="0" smtClean="0"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pPr algn="ctr"/>
            <a:r>
              <a:rPr lang="en-US" sz="6600" u="sng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ck</a:t>
            </a:r>
          </a:p>
          <a:p>
            <a:pPr algn="ctr"/>
            <a:r>
              <a:rPr lang="en-US" sz="6600" u="sng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ck</a:t>
            </a:r>
          </a:p>
          <a:p>
            <a:pPr algn="ctr"/>
            <a:r>
              <a:rPr lang="en-US" sz="6600" u="sng" dirty="0" err="1" smtClean="0">
                <a:latin typeface="Century Gothic"/>
                <a:cs typeface="Century Gothic"/>
              </a:rPr>
              <a:t>sp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66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7187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7-20 at 3.59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13" y="698390"/>
            <a:ext cx="8556991" cy="6063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160093" y="6153657"/>
            <a:ext cx="8901192" cy="6082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Talk About It – Discuss story details with children. Ask: Who wins the race? Why? Were you surprised by the ending? Ask children to discuss their favorite parts of the story.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8708" y="74703"/>
            <a:ext cx="4877513" cy="4909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Respond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60030691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50821" y="117390"/>
            <a:ext cx="4066372" cy="4482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Shared Writing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711" y="1173904"/>
            <a:ext cx="4461269" cy="55173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64054" y="1173904"/>
            <a:ext cx="4333195" cy="55173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4224" y="672327"/>
            <a:ext cx="8399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Describe the characters in “The Tortoise and the Hare”.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4147" y="1301966"/>
            <a:ext cx="4173102" cy="3288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In “The Tortoise and the Hare,” the tortoise is___________________.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The hare is ___________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_____________________.</a:t>
            </a:r>
            <a:endParaRPr lang="en-US" sz="2800" dirty="0">
              <a:latin typeface="Century Gothic"/>
              <a:cs typeface="Century Gothic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70766" y="2059668"/>
            <a:ext cx="4290503" cy="10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3" idx="2"/>
            <a:endCxn id="3" idx="0"/>
          </p:cNvCxnSpPr>
          <p:nvPr/>
        </p:nvCxnSpPr>
        <p:spPr>
          <a:xfrm flipV="1">
            <a:off x="2305346" y="1173904"/>
            <a:ext cx="0" cy="55173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4224" y="1583618"/>
            <a:ext cx="1686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Tortoise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0821" y="1583618"/>
            <a:ext cx="1686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Hare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57592195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7364" y="1778003"/>
            <a:ext cx="55506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Century Gothic" panose="020B0502020202020204" pitchFamily="34" charset="0"/>
              </a:rPr>
              <a:t>Start Smart</a:t>
            </a:r>
          </a:p>
          <a:p>
            <a:pPr algn="ctr"/>
            <a:r>
              <a:rPr lang="en-US" sz="8000" dirty="0">
                <a:latin typeface="Century Gothic" panose="020B0502020202020204" pitchFamily="34" charset="0"/>
              </a:rPr>
              <a:t>Day </a:t>
            </a:r>
            <a:r>
              <a:rPr lang="en-US" sz="8000" dirty="0" smtClean="0">
                <a:latin typeface="Century Gothic" panose="020B0502020202020204" pitchFamily="34" charset="0"/>
              </a:rPr>
              <a:t>3 </a:t>
            </a:r>
            <a:endParaRPr lang="en-US" sz="8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37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430" y="1405036"/>
            <a:ext cx="8826513" cy="39733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/>
                <a:cs typeface="Century Gothic"/>
              </a:rPr>
              <a:t>	</a:t>
            </a:r>
            <a:r>
              <a:rPr lang="en-US" sz="5400" dirty="0" smtClean="0">
                <a:latin typeface="Century Gothic"/>
                <a:cs typeface="Century Gothic"/>
              </a:rPr>
              <a:t>What’s a rocket ship?</a:t>
            </a:r>
            <a:endParaRPr lang="en-US" sz="5400" dirty="0">
              <a:latin typeface="Century Gothic"/>
              <a:cs typeface="Century Gothic"/>
            </a:endParaRPr>
          </a:p>
          <a:p>
            <a:pPr>
              <a:lnSpc>
                <a:spcPct val="150000"/>
              </a:lnSpc>
            </a:pPr>
            <a:r>
              <a:rPr lang="en-US" sz="5400" dirty="0">
                <a:latin typeface="Century Gothic"/>
                <a:cs typeface="Century Gothic"/>
              </a:rPr>
              <a:t>	</a:t>
            </a:r>
            <a:r>
              <a:rPr lang="en-US" sz="5400" dirty="0" smtClean="0">
                <a:latin typeface="Century Gothic"/>
                <a:cs typeface="Century Gothic"/>
              </a:rPr>
              <a:t>Where will it take us?</a:t>
            </a:r>
            <a:endParaRPr lang="en-US" sz="5400" dirty="0">
              <a:latin typeface="Century Gothic"/>
              <a:cs typeface="Century Gothic"/>
            </a:endParaRPr>
          </a:p>
          <a:p>
            <a:pPr>
              <a:lnSpc>
                <a:spcPct val="150000"/>
              </a:lnSpc>
            </a:pPr>
            <a:r>
              <a:rPr lang="en-US" sz="5400" dirty="0">
                <a:latin typeface="Century Gothic"/>
                <a:cs typeface="Century Gothic"/>
              </a:rPr>
              <a:t>	</a:t>
            </a:r>
            <a:r>
              <a:rPr lang="en-US" sz="5400" dirty="0" smtClean="0">
                <a:latin typeface="Century Gothic"/>
                <a:cs typeface="Century Gothic"/>
              </a:rPr>
              <a:t>Let’s find out!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30" y="5397334"/>
            <a:ext cx="8952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Have partners describe rocket ships and where they go.</a:t>
            </a:r>
          </a:p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Ask questions, such as: Have you ever seen a rocket ship?</a:t>
            </a:r>
          </a:p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Where did it go?</a:t>
            </a:r>
          </a:p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Would you like to fly to the moon?</a:t>
            </a:r>
          </a:p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What other things fly high in the sky?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7271" y="265659"/>
            <a:ext cx="6964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Track the print as you read the Daily Warm-Up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Point to each word as you read the sentences again. Have children echo-read.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0370" y="832130"/>
            <a:ext cx="2388059" cy="8823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Underline the last word in the sentence.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Count the number of sentences?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913" y="828756"/>
            <a:ext cx="2076525" cy="800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Circle the first word in the sentence.</a:t>
            </a:r>
            <a:endParaRPr lang="en-US" sz="1000" dirty="0">
              <a:solidFill>
                <a:srgbClr val="D9D9D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02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1255" y="219319"/>
            <a:ext cx="4200192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Phonemic Awareness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0206" y="1176045"/>
            <a:ext cx="81737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Model: </a:t>
            </a:r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I am going to say a word.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Then I will say it sound by sound. Listen carefully.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endParaRPr lang="en-US" dirty="0" smtClean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The word is am.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Listen as I stretch the sounds: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aaammm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/.</a:t>
            </a:r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Now I will say the sounds in the word am, one at a time.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I will place one counter in each box of the Response Board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as I move from sound to sound.</a:t>
            </a:r>
          </a:p>
          <a:p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Watch: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aaa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      /mmm/          The word has two sounds: /a/ /m/.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98909" y="4791663"/>
            <a:ext cx="1184691" cy="10458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83600" y="4791663"/>
            <a:ext cx="1184691" cy="10458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44386" y="6029597"/>
            <a:ext cx="693738" cy="6509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6200000">
            <a:off x="2248646" y="5398872"/>
            <a:ext cx="685220" cy="38858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96094" y="6029597"/>
            <a:ext cx="693738" cy="6509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200000">
            <a:off x="3436317" y="5398872"/>
            <a:ext cx="685220" cy="38858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9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1255" y="219319"/>
            <a:ext cx="4200192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Phonemic Awareness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0206" y="1176045"/>
            <a:ext cx="817379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Model: </a:t>
            </a:r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I am going to say a word.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Then I will say it sound by sound. Listen carefully.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endParaRPr lang="en-US" dirty="0" smtClean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The word is sat.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Listen as I stretch the sounds: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sssaaat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/.</a:t>
            </a:r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Now I will say the sounds in the word sat, one at a time.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I will place one counter in each box of the Response Board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as I move from sound to sound.</a:t>
            </a:r>
          </a:p>
          <a:p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 Watch: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sss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        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aaa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          /t/                  The word sat has three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									  sounds: /s/ /a/ /t/.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98909" y="4791663"/>
            <a:ext cx="1184691" cy="10458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83600" y="4791663"/>
            <a:ext cx="1184691" cy="10458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44386" y="6029597"/>
            <a:ext cx="693738" cy="6509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6200000">
            <a:off x="2248646" y="5398872"/>
            <a:ext cx="685220" cy="38858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96094" y="6029597"/>
            <a:ext cx="693738" cy="6509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200000">
            <a:off x="3521702" y="5398872"/>
            <a:ext cx="685220" cy="38858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68291" y="4802337"/>
            <a:ext cx="1184691" cy="10458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87708" y="6029597"/>
            <a:ext cx="693738" cy="6509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6200000">
            <a:off x="4602644" y="5409545"/>
            <a:ext cx="685220" cy="38858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2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1255" y="219319"/>
            <a:ext cx="4200192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Phonemic Awareness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0206" y="1176045"/>
            <a:ext cx="817379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 </a:t>
            </a:r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Now it’s your turn.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I will say a word.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Stretch the word with me.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Then place one counter in each box for each sound you hear.</a:t>
            </a:r>
          </a:p>
          <a:p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rgbClr val="D9D9D9"/>
                </a:solidFill>
                <a:latin typeface="Century Gothic"/>
                <a:cs typeface="Century Gothic"/>
              </a:rPr>
              <a:t>		at			mat			sat				rat</a:t>
            </a:r>
          </a:p>
          <a:p>
            <a:r>
              <a:rPr lang="en-US" sz="2400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rgbClr val="D9D9D9"/>
                </a:solidFill>
                <a:latin typeface="Century Gothic"/>
                <a:cs typeface="Century Gothic"/>
              </a:rPr>
              <a:t>	an			man			fan			ran</a:t>
            </a:r>
          </a:p>
          <a:p>
            <a:r>
              <a:rPr lang="en-US" sz="2400" dirty="0">
                <a:solidFill>
                  <a:srgbClr val="D9D9D9"/>
                </a:solidFill>
                <a:latin typeface="Century Gothic"/>
                <a:cs typeface="Century Gothic"/>
              </a:rPr>
              <a:t>	 </a:t>
            </a:r>
            <a:r>
              <a:rPr lang="en-US" sz="2400" dirty="0" smtClean="0">
                <a:solidFill>
                  <a:srgbClr val="D9D9D9"/>
                </a:solidFill>
                <a:latin typeface="Century Gothic"/>
                <a:cs typeface="Century Gothic"/>
              </a:rPr>
              <a:t>    egg		 leg			beg			bag</a:t>
            </a:r>
          </a:p>
          <a:p>
            <a:r>
              <a:rPr lang="en-US" sz="2400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rgbClr val="D9D9D9"/>
                </a:solidFill>
                <a:latin typeface="Century Gothic"/>
                <a:cs typeface="Century Gothic"/>
              </a:rPr>
              <a:t>	set			wet			get			red</a:t>
            </a:r>
            <a:endParaRPr lang="en-US" sz="24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3926" y="4791663"/>
            <a:ext cx="1184691" cy="10458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58617" y="4791663"/>
            <a:ext cx="1184691" cy="10458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36965" y="6029597"/>
            <a:ext cx="693738" cy="6509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6200000">
            <a:off x="3219882" y="5409545"/>
            <a:ext cx="685220" cy="38858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45981" y="6029597"/>
            <a:ext cx="693738" cy="6509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200000">
            <a:off x="4428899" y="5409544"/>
            <a:ext cx="685220" cy="38858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43308" y="4791663"/>
            <a:ext cx="1184691" cy="10458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26138" y="6029597"/>
            <a:ext cx="693738" cy="6509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6200000">
            <a:off x="5595227" y="5409545"/>
            <a:ext cx="685220" cy="38858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3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50818" y="168519"/>
            <a:ext cx="3266480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Phonics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47504" y="1314645"/>
            <a:ext cx="213640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This is the </a:t>
            </a:r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Guitar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sound spelling card. </a:t>
            </a:r>
          </a:p>
          <a:p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The sound is </a:t>
            </a:r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/g/.</a:t>
            </a:r>
            <a:endParaRPr lang="en-US" sz="16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The </a:t>
            </a:r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/g/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sound is spelled with the letter </a:t>
            </a:r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g. Say it with me: /g/. This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is the sound at the beginning of the word </a:t>
            </a:r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guitar. </a:t>
            </a:r>
            <a:endParaRPr lang="en-US" sz="16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Listen: </a:t>
            </a:r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/g/ /g/ /g/, guitar.</a:t>
            </a:r>
            <a:endParaRPr lang="en-US" sz="16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 descr="Screen Shot 2016-07-20 at 4.47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574" y="829000"/>
            <a:ext cx="4512528" cy="592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5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5229" y="196001"/>
            <a:ext cx="6954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Watch as I write the letter 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g.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I will say 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/g/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as I write the letter several times.</a:t>
            </a:r>
          </a:p>
        </p:txBody>
      </p:sp>
      <p:pic>
        <p:nvPicPr>
          <p:cNvPr id="2" name="Picture 1" descr="Screen Shot 2016-07-20 at 4.50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3" y="788123"/>
            <a:ext cx="8922538" cy="543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50818" y="168519"/>
            <a:ext cx="3266480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Phonics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47504" y="1314645"/>
            <a:ext cx="213640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This is the </a:t>
            </a:r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Window sound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spelling card. </a:t>
            </a:r>
          </a:p>
          <a:p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The sound is </a:t>
            </a:r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/w/.</a:t>
            </a:r>
            <a:endParaRPr lang="en-US" sz="16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The </a:t>
            </a:r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/w/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sound is spelled with the letter </a:t>
            </a:r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w. Say it with me: /w/. This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is the sound at the beginning of the word </a:t>
            </a:r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window. </a:t>
            </a:r>
            <a:endParaRPr lang="en-US" sz="16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Listen: </a:t>
            </a:r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/w/ /w/ /w/, window.</a:t>
            </a:r>
            <a:endParaRPr lang="en-US" sz="16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pic>
        <p:nvPicPr>
          <p:cNvPr id="5" name="Picture 4" descr="Screen Shot 2016-07-20 at 4.47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868" y="857321"/>
            <a:ext cx="4574178" cy="600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8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4921" y="182468"/>
            <a:ext cx="5051006" cy="62549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u="sng" dirty="0" smtClean="0"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ck</a:t>
            </a:r>
          </a:p>
          <a:p>
            <a:pPr algn="ctr"/>
            <a:r>
              <a:rPr lang="en-US" sz="6600" u="sng" dirty="0" smtClean="0"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pPr algn="ctr"/>
            <a:r>
              <a:rPr lang="en-US" sz="6600" u="sng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ck</a:t>
            </a:r>
          </a:p>
          <a:p>
            <a:pPr algn="ctr"/>
            <a:r>
              <a:rPr lang="en-US" sz="6600" u="sng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ck</a:t>
            </a:r>
          </a:p>
          <a:p>
            <a:pPr algn="ctr"/>
            <a:r>
              <a:rPr lang="en-US" sz="6600" u="sng" dirty="0" smtClean="0"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97898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5229" y="196001"/>
            <a:ext cx="6954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Watch as I write the letter 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w.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I will say 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/w/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as I write the letter several times.</a:t>
            </a:r>
          </a:p>
        </p:txBody>
      </p:sp>
      <p:pic>
        <p:nvPicPr>
          <p:cNvPr id="4" name="Picture 3" descr="Screen Shot 2016-07-20 at 4.52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1721"/>
            <a:ext cx="9144000" cy="554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2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624" y="565836"/>
            <a:ext cx="79414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Now do it with me. Say 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/g/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as I write the 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letter g. Write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the letter 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g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five times as you say 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/g/.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Say /w/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as I write the letter 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w.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Write the letter 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w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five times as you say 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/w/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</a:p>
          <a:p>
            <a:pPr algn="ctr"/>
            <a:endParaRPr lang="en-US" sz="1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9624" y="1620523"/>
            <a:ext cx="8204235" cy="407467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0" dirty="0" smtClean="0">
              <a:latin typeface="Century Gothic"/>
              <a:cs typeface="Century Gothic"/>
            </a:endParaRPr>
          </a:p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g   g   g   g   g</a:t>
            </a:r>
          </a:p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w   w   w   w   w</a:t>
            </a:r>
          </a:p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47824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1" y="155819"/>
            <a:ext cx="5803900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Build Fluency: Sound Spellings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084" y="5578089"/>
            <a:ext cx="8637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entury Gothic"/>
                <a:cs typeface="Century Gothic"/>
              </a:rPr>
              <a:t>Each day you will review the sound-spellings you have learned as a warm-up.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Century Gothic"/>
                <a:cs typeface="Century Gothic"/>
              </a:rPr>
              <a:t>Chorally say each sound. Repeat and vary the pace.</a:t>
            </a:r>
          </a:p>
          <a:p>
            <a:pPr algn="ctr"/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743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0708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7109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ck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3748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3162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6728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6906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g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069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4921" y="182468"/>
            <a:ext cx="5051006" cy="62549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u="sng" dirty="0" smtClean="0"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ck</a:t>
            </a:r>
          </a:p>
          <a:p>
            <a:pPr algn="ctr"/>
            <a:r>
              <a:rPr lang="en-US" sz="6600" u="sng" dirty="0" smtClean="0"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pPr algn="ctr"/>
            <a:r>
              <a:rPr lang="en-US" sz="6600" u="sng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ck</a:t>
            </a:r>
          </a:p>
          <a:p>
            <a:pPr algn="ctr"/>
            <a:r>
              <a:rPr lang="en-US" sz="6600" u="sng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ck</a:t>
            </a:r>
          </a:p>
          <a:p>
            <a:pPr algn="ctr"/>
            <a:r>
              <a:rPr lang="en-US" sz="6600" u="sng" dirty="0" smtClean="0"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pPr algn="ctr"/>
            <a:r>
              <a:rPr lang="en-US" sz="6600" u="sng" dirty="0" err="1" smtClean="0">
                <a:latin typeface="Century Gothic"/>
                <a:cs typeface="Century Gothic"/>
              </a:rPr>
              <a:t>sp</a:t>
            </a:r>
            <a:endParaRPr lang="en-US" sz="6600" u="sng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2509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593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2350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5851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975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m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0439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805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5541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1660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6799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3186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4921" y="182468"/>
            <a:ext cx="5051006" cy="62549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u="sng" dirty="0" smtClean="0"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ck</a:t>
            </a:r>
          </a:p>
          <a:p>
            <a:pPr algn="ctr"/>
            <a:r>
              <a:rPr lang="en-US" sz="6600" u="sng" dirty="0" smtClean="0"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pPr algn="ctr"/>
            <a:r>
              <a:rPr lang="en-US" sz="6600" u="sng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ck</a:t>
            </a:r>
          </a:p>
          <a:p>
            <a:pPr algn="ctr"/>
            <a:r>
              <a:rPr lang="en-US" sz="6600" u="sng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ck</a:t>
            </a:r>
          </a:p>
          <a:p>
            <a:pPr algn="ctr"/>
            <a:r>
              <a:rPr lang="en-US" sz="6600" u="sng" dirty="0" smtClean="0"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pPr algn="ctr"/>
            <a:r>
              <a:rPr lang="en-US" sz="6600" u="sng" dirty="0" err="1" smtClean="0">
                <a:latin typeface="Century Gothic"/>
                <a:cs typeface="Century Gothic"/>
              </a:rPr>
              <a:t>sp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8866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4444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5247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6699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11427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/g/ g, /w/ w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651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07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651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46593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11427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/g/ g, /w/ w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1598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651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46593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45148" y="1757326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11427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/g/ g, /w/ w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4406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651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Word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94193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4034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11427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/g/ g, /w/ w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3067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11427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/g/ g, /w/ w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651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651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46593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11427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/g/ g, /w/ w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6408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651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46593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45148" y="1757326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11427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/g/ g, /w/ w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6024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4921" y="182468"/>
            <a:ext cx="5051006" cy="62549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u="sng" dirty="0" smtClean="0"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ck</a:t>
            </a:r>
          </a:p>
          <a:p>
            <a:pPr algn="ctr"/>
            <a:r>
              <a:rPr lang="en-US" sz="6600" u="sng" dirty="0" smtClean="0"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pPr algn="ctr"/>
            <a:r>
              <a:rPr lang="en-US" sz="6600" u="sng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ck</a:t>
            </a:r>
          </a:p>
          <a:p>
            <a:pPr algn="ctr"/>
            <a:r>
              <a:rPr lang="en-US" sz="6600" u="sng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ck</a:t>
            </a:r>
          </a:p>
          <a:p>
            <a:pPr algn="ctr"/>
            <a:r>
              <a:rPr lang="en-US" sz="6600" u="sng" dirty="0" smtClean="0"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pPr algn="ctr"/>
            <a:r>
              <a:rPr lang="en-US" sz="6600" u="sng" dirty="0" smtClean="0"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7287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651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Word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94193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4034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11427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/g/ g, /w/ w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8849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11427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/g/ g, /w/ w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651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651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46593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11427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/g/ g, /w/ w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6408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651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46593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45148" y="1757326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m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11427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/g/ g, /w/ w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6024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651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Word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94193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4034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m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11427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/g/ g, /w/ w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8849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11427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/g/ g, /w/ w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651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651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46593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11427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/g/ g, /w/ w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6408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651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46593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45148" y="1757326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g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11427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/g/ g, /w/ w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6024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651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Word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94193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4034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g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11427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/g/ g, /w/ w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8849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11427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/g/ g, /w/ w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651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1" y="155819"/>
            <a:ext cx="5803900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Build Fluency: Sound Spellings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084" y="5578089"/>
            <a:ext cx="8637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entury Gothic"/>
                <a:cs typeface="Century Gothic"/>
              </a:rPr>
              <a:t>Each day you will review the sound-spellings you have learned as a warm-up.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Century Gothic"/>
                <a:cs typeface="Century Gothic"/>
              </a:rPr>
              <a:t>Chorally say each sound. Repeat and vary the pace.</a:t>
            </a:r>
          </a:p>
          <a:p>
            <a:pPr algn="ctr"/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6393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651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46593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11427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/g/ g, /w/ w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6408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651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46593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45148" y="1757326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11427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/g/ g, /w/ w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6024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651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Word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94193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4034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11427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/g/ g, /w/ w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8849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39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gg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70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gg    b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96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gg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68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gg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6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gg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     l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5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gg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     l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67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2737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gg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     l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31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gg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     l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      l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0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gg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     l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      l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endParaRPr lang="en-US" sz="6000" dirty="0" smtClean="0">
              <a:latin typeface="Century Gothic" panose="020B0502020202020204" pitchFamily="34" charset="0"/>
            </a:endParaRP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60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gg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     l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      l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t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31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gg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     l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      l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t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</a:t>
            </a:r>
            <a:endParaRPr lang="en-US" sz="6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90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gg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     l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      l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t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endParaRPr lang="en-US" sz="6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gg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     l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      l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t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t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5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gg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     l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      l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t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t     g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06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gg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     l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      l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t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t     </a:t>
            </a:r>
            <a:r>
              <a:rPr lang="en-US" sz="6000" dirty="0" err="1" smtClean="0">
                <a:latin typeface="Century Gothic" panose="020B0502020202020204" pitchFamily="34" charset="0"/>
              </a:rPr>
              <a:t>g</a:t>
            </a:r>
            <a:r>
              <a:rPr lang="en-US" sz="600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endParaRPr lang="en-US" sz="6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64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gg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     l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      l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t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t     g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t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1675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gg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     l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      l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t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t     g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t     m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26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gg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     l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      l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t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t     g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t     m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endParaRPr lang="en-US" sz="6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56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gg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     l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      l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t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t     g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t     m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t</a:t>
            </a:r>
            <a:endParaRPr lang="en-US" sz="6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59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gg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     l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      l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t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t     g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t     m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t</a:t>
            </a:r>
            <a:r>
              <a:rPr lang="en-US" sz="6000" dirty="0" smtClean="0">
                <a:latin typeface="Century Gothic" panose="020B0502020202020204" pitchFamily="34" charset="0"/>
              </a:rPr>
              <a:t>    m 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42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gg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     l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      l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t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t     g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t     m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t</a:t>
            </a:r>
            <a:r>
              <a:rPr lang="en-US" sz="6000" dirty="0" smtClean="0">
                <a:latin typeface="Century Gothic" panose="020B0502020202020204" pitchFamily="34" charset="0"/>
              </a:rPr>
              <a:t>    m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 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11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gg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     l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g      l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t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t     g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t     m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t</a:t>
            </a:r>
            <a:r>
              <a:rPr lang="en-US" sz="6000" dirty="0" smtClean="0">
                <a:latin typeface="Century Gothic" panose="020B0502020202020204" pitchFamily="34" charset="0"/>
              </a:rPr>
              <a:t>    m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n 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20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26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w</a:t>
            </a:r>
            <a:r>
              <a:rPr lang="en-US" sz="600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45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g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00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g    b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94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430" y="1405036"/>
            <a:ext cx="8826513" cy="39733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/>
                <a:cs typeface="Century Gothic"/>
              </a:rPr>
              <a:t>	</a:t>
            </a:r>
            <a:r>
              <a:rPr lang="en-US" sz="5400" dirty="0" smtClean="0">
                <a:latin typeface="Century Gothic"/>
                <a:cs typeface="Century Gothic"/>
              </a:rPr>
              <a:t>I  see  a  bike.</a:t>
            </a:r>
            <a:endParaRPr lang="en-US" sz="5400" dirty="0">
              <a:latin typeface="Century Gothic"/>
              <a:cs typeface="Century Gothic"/>
            </a:endParaRPr>
          </a:p>
          <a:p>
            <a:pPr>
              <a:lnSpc>
                <a:spcPct val="150000"/>
              </a:lnSpc>
            </a:pPr>
            <a:r>
              <a:rPr lang="en-US" sz="5400" dirty="0">
                <a:latin typeface="Century Gothic"/>
                <a:cs typeface="Century Gothic"/>
              </a:rPr>
              <a:t>	</a:t>
            </a:r>
            <a:r>
              <a:rPr lang="en-US" sz="5400" dirty="0" smtClean="0">
                <a:latin typeface="Century Gothic"/>
                <a:cs typeface="Century Gothic"/>
              </a:rPr>
              <a:t>It  is  big!</a:t>
            </a:r>
            <a:endParaRPr lang="en-US" sz="5400" dirty="0">
              <a:latin typeface="Century Gothic"/>
              <a:cs typeface="Century Gothic"/>
            </a:endParaRPr>
          </a:p>
          <a:p>
            <a:pPr>
              <a:lnSpc>
                <a:spcPct val="150000"/>
              </a:lnSpc>
            </a:pPr>
            <a:r>
              <a:rPr lang="en-US" sz="5400" dirty="0">
                <a:latin typeface="Century Gothic"/>
                <a:cs typeface="Century Gothic"/>
              </a:rPr>
              <a:t>	</a:t>
            </a:r>
            <a:r>
              <a:rPr lang="en-US" sz="5400" dirty="0" smtClean="0">
                <a:latin typeface="Century Gothic"/>
                <a:cs typeface="Century Gothic"/>
              </a:rPr>
              <a:t>We can ride it together.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29" y="5536252"/>
            <a:ext cx="8952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Have partners describe bikes. </a:t>
            </a:r>
          </a:p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Ask questions, such as: Do you like to ride bikes? </a:t>
            </a:r>
          </a:p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Where do you ride?</a:t>
            </a:r>
          </a:p>
          <a:p>
            <a:pPr algn="ctr"/>
            <a:endParaRPr lang="en-US" sz="12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7271" y="265659"/>
            <a:ext cx="6964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Track the print as you read the Daily Warm-Up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Read aloud the exact words being said, and have children echo-read.</a:t>
            </a:r>
          </a:p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Help children read each sentence using the proper intonation based on the end mark. 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4650" y="990600"/>
            <a:ext cx="1876425" cy="800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Circle and identify the punctuation mark at the end of each sentence.</a:t>
            </a:r>
            <a:endParaRPr lang="en-US" sz="1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1025" y="1005563"/>
            <a:ext cx="1876425" cy="800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Circle the word I.</a:t>
            </a:r>
          </a:p>
          <a:p>
            <a:pPr algn="ctr"/>
            <a:r>
              <a:rPr lang="en-US" sz="1000" dirty="0" smtClean="0">
                <a:solidFill>
                  <a:srgbClr val="D9D9D9"/>
                </a:solidFill>
                <a:latin typeface="Century Gothic" panose="020B0502020202020204" pitchFamily="34" charset="0"/>
              </a:rPr>
              <a:t>The word I is always spelled with a capital I.</a:t>
            </a:r>
            <a:endParaRPr lang="en-US" sz="1000" dirty="0">
              <a:solidFill>
                <a:srgbClr val="D9D9D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93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ck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6088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g    </a:t>
            </a:r>
            <a:r>
              <a:rPr lang="en-US" sz="6000" dirty="0" err="1" smtClean="0">
                <a:latin typeface="Century Gothic" panose="020B0502020202020204" pitchFamily="34" charset="0"/>
              </a:rPr>
              <a:t>b</a:t>
            </a:r>
            <a:r>
              <a:rPr lang="en-US" sz="600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24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g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g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3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g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g     w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02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g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g     </a:t>
            </a:r>
            <a:r>
              <a:rPr lang="en-US" sz="6000" dirty="0" err="1" smtClean="0">
                <a:latin typeface="Century Gothic" panose="020B0502020202020204" pitchFamily="34" charset="0"/>
              </a:rPr>
              <a:t>w</a:t>
            </a:r>
            <a:r>
              <a:rPr lang="en-US" sz="600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77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g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g     w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n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16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g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g     w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n     p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38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g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g     w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n     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endParaRPr lang="en-US" sz="6000" dirty="0" smtClean="0">
              <a:latin typeface="Century Gothic" panose="020B0502020202020204" pitchFamily="34" charset="0"/>
            </a:endParaRP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78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g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g     w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n     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n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85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g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g     w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n     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n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g</a:t>
            </a:r>
            <a:endParaRPr lang="en-US" sz="6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g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g     w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n     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n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g</a:t>
            </a:r>
            <a:r>
              <a:rPr lang="en-US" sz="600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endParaRPr lang="en-US" sz="6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3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1025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g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g     w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n     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n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g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m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45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g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g     w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n     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n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g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m     f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3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g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g     w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n     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n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g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m     </a:t>
            </a:r>
            <a:r>
              <a:rPr lang="en-US" sz="6000" dirty="0" err="1" smtClean="0">
                <a:latin typeface="Century Gothic" panose="020B0502020202020204" pitchFamily="34" charset="0"/>
              </a:rPr>
              <a:t>f</a:t>
            </a:r>
            <a:r>
              <a:rPr lang="en-US" sz="600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endParaRPr lang="en-US" sz="6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37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g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g     w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n     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n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g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m     f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n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01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g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g     w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n     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n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g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m     f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n      g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78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g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g     w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n     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n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g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m     f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n      g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82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g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g     w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n     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n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g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m     f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n      g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t</a:t>
            </a:r>
            <a:endParaRPr lang="en-US" sz="6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13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g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g     w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n     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n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g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m     f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n      g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t</a:t>
            </a:r>
            <a:r>
              <a:rPr lang="en-US" sz="6000" dirty="0" smtClean="0">
                <a:latin typeface="Century Gothic" panose="020B0502020202020204" pitchFamily="34" charset="0"/>
              </a:rPr>
              <a:t>     h 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54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g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g     w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n     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n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g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m     f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n      g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t</a:t>
            </a:r>
            <a:r>
              <a:rPr lang="en-US" sz="6000" dirty="0" smtClean="0">
                <a:latin typeface="Century Gothic" panose="020B0502020202020204" pitchFamily="34" charset="0"/>
              </a:rPr>
              <a:t>     h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 smtClean="0">
                <a:latin typeface="Century Gothic" panose="020B0502020202020204" pitchFamily="34" charset="0"/>
              </a:rPr>
              <a:t> 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46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g    b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g     w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n     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n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g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m     f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latin typeface="Century Gothic" panose="020B0502020202020204" pitchFamily="34" charset="0"/>
              </a:rPr>
              <a:t>n      g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t</a:t>
            </a:r>
            <a:r>
              <a:rPr lang="en-US" sz="6000" dirty="0" smtClean="0">
                <a:latin typeface="Century Gothic" panose="020B0502020202020204" pitchFamily="34" charset="0"/>
              </a:rPr>
              <a:t>     h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 smtClean="0">
                <a:latin typeface="Century Gothic" panose="020B0502020202020204" pitchFamily="34" charset="0"/>
              </a:rPr>
              <a:t>t 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91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1472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7-20 at 10.40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424" y="0"/>
            <a:ext cx="523813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63333578"/>
      </p:ext>
    </p:extLst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2836" y="155819"/>
            <a:ext cx="4355306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High-Frequency Words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1597" y="2805702"/>
            <a:ext cx="32723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have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1597" y="1070133"/>
            <a:ext cx="32723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and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660" y="1503658"/>
            <a:ext cx="2539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Read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: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Point to and say the word and.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This is the word and.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Say it with me: and.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like rice and beans.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356" y="3569218"/>
            <a:ext cx="2539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Spell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: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word and is spelled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a-n-d.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Spell it with me.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356" y="5272021"/>
            <a:ext cx="2539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Write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: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Let’s write the word in the air as we say each letter: a-n-d.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5448" y="1656058"/>
            <a:ext cx="2539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Read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: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Point to and say the word have.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This is the word have.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Say it with me: have.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They have fast bikes.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5448" y="3734734"/>
            <a:ext cx="2539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Spell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: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word have is spelled h-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a-v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-e.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Spell it with me.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65448" y="5272021"/>
            <a:ext cx="2539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Write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: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Let’s write the word in the air as we say each letter: h-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a-v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-e.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8620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5477" y="44756"/>
            <a:ext cx="8645042" cy="3070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partners make up sentences using the words.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726" y="2033588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like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726" y="451242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I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1724" y="3615934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do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020" y="5233068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to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62721" y="453856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you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66912" y="2025673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he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61015" y="3609676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can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65107" y="5200935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go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38665" y="433281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a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42754" y="2020753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has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42754" y="3615934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this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42754" y="5218491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is</a:t>
            </a:r>
            <a:endParaRPr lang="en-US" sz="8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5037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5477" y="44756"/>
            <a:ext cx="8645042" cy="3070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partners make up sentences using the words.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726" y="2033588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look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726" y="451242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my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1724" y="3615934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little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020" y="5233068"/>
            <a:ext cx="3636165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where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62721" y="453856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here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66912" y="2025673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play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61015" y="3609676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the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38665" y="433281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we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38665" y="2025673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are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38665" y="3615934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me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38665" y="5233068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she</a:t>
            </a:r>
            <a:endParaRPr lang="en-US" sz="8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4770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5477" y="44756"/>
            <a:ext cx="8645042" cy="3070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partners make up sentences using the words.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726" y="2033588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for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726" y="451242"/>
            <a:ext cx="27540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with</a:t>
            </a:r>
            <a:endParaRPr lang="en-US" sz="8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3244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9794" y="138734"/>
            <a:ext cx="7246893" cy="5335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Listening Comprehension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3" name="Picture 2" descr="Screen Shot 2016-07-20 at 11.25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612"/>
            <a:ext cx="9144000" cy="59973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61044" y="1109873"/>
            <a:ext cx="26975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entury Gothic"/>
                <a:cs typeface="Century Gothic"/>
              </a:rPr>
              <a:t>Rocket ships go into space. What might you see if you took a rocket ship into space?</a:t>
            </a:r>
            <a:endParaRPr lang="en-US" sz="16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916" y="6189675"/>
            <a:ext cx="6937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Century Gothic"/>
                <a:cs typeface="Century Gothic"/>
              </a:rPr>
              <a:t>Rhyming words have the same ending sounds, 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Century Gothic"/>
                <a:cs typeface="Century Gothic"/>
              </a:rPr>
              <a:t>such as ship and trip, which both end in /</a:t>
            </a:r>
            <a:r>
              <a:rPr lang="en-US" sz="14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ip</a:t>
            </a:r>
            <a:r>
              <a:rPr lang="en-US" sz="1400" dirty="0" smtClean="0">
                <a:solidFill>
                  <a:srgbClr val="FFFFFF"/>
                </a:solidFill>
                <a:latin typeface="Century Gothic"/>
                <a:cs typeface="Century Gothic"/>
              </a:rPr>
              <a:t>/.</a:t>
            </a:r>
            <a:endParaRPr lang="en-US" sz="14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6" name="Oval 5"/>
          <p:cNvSpPr/>
          <p:nvPr/>
        </p:nvSpPr>
        <p:spPr>
          <a:xfrm>
            <a:off x="7364295" y="4204710"/>
            <a:ext cx="1875761" cy="150473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Reread aloud several times, asking children to join in.</a:t>
            </a:r>
            <a:endParaRPr lang="en-US" sz="1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1577611"/>
      </p:ext>
    </p:extLst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9794" y="138734"/>
            <a:ext cx="7246893" cy="5335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Respond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3" name="Picture 2" descr="Screen Shot 2016-07-20 at 11.25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612"/>
            <a:ext cx="9144000" cy="59973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61044" y="817485"/>
            <a:ext cx="26975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entury Gothic"/>
                <a:cs typeface="Century Gothic"/>
              </a:rPr>
              <a:t>How is this rhyme different from a story?</a:t>
            </a:r>
            <a:endParaRPr lang="en-US" sz="16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477" y="6189675"/>
            <a:ext cx="8717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Century Gothic"/>
                <a:cs typeface="Century Gothic"/>
              </a:rPr>
              <a:t>Ask children what they would do if they had their own car. Then ask what they would do with a rocket ship. Finally, ask what other kinds of transportation they might like to have and why.</a:t>
            </a:r>
            <a:endParaRPr lang="en-US" sz="14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6" name="Oval 5"/>
          <p:cNvSpPr/>
          <p:nvPr/>
        </p:nvSpPr>
        <p:spPr>
          <a:xfrm>
            <a:off x="7364295" y="4204710"/>
            <a:ext cx="1875761" cy="11739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Have children chorally chant the rhyme.</a:t>
            </a:r>
            <a:endParaRPr lang="en-US" sz="1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95391446"/>
      </p:ext>
    </p:extLst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2836" y="155819"/>
            <a:ext cx="4355306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Interactive Writing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4131" y="1227263"/>
            <a:ext cx="4301175" cy="55707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2878" y="1237935"/>
            <a:ext cx="4066372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/>
                <a:cs typeface="Century Gothic"/>
              </a:rPr>
              <a:t>Brainstorm</a:t>
            </a:r>
          </a:p>
          <a:p>
            <a:pPr algn="ctr"/>
            <a:endParaRPr lang="en-US" sz="2800" b="1" dirty="0">
              <a:latin typeface="Century Gothic"/>
              <a:cs typeface="Century Gothic"/>
            </a:endParaRP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600" dirty="0" smtClean="0">
                <a:latin typeface="Century Gothic"/>
                <a:cs typeface="Century Gothic"/>
              </a:rPr>
              <a:t>_____________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600" dirty="0" smtClean="0">
                <a:latin typeface="Century Gothic"/>
                <a:cs typeface="Century Gothic"/>
              </a:rPr>
              <a:t>_____________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600" dirty="0" smtClean="0">
                <a:latin typeface="Century Gothic"/>
                <a:cs typeface="Century Gothic"/>
              </a:rPr>
              <a:t>_____________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2878" y="768374"/>
            <a:ext cx="8559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Name things that the main character in the poem “Zoom!” wants to do.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21362" y="1227263"/>
            <a:ext cx="4301175" cy="55707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13474" y="1867575"/>
            <a:ext cx="39276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entury Gothic"/>
                <a:cs typeface="Century Gothic"/>
              </a:rPr>
              <a:t>In “Zoom!” the boy wants to ____________</a:t>
            </a:r>
          </a:p>
          <a:p>
            <a:r>
              <a:rPr lang="en-US" sz="2800" dirty="0" smtClean="0">
                <a:latin typeface="Century Gothic"/>
                <a:cs typeface="Century Gothic"/>
              </a:rPr>
              <a:t>_____________________</a:t>
            </a:r>
          </a:p>
          <a:p>
            <a:r>
              <a:rPr lang="en-US" sz="2800" dirty="0" smtClean="0">
                <a:latin typeface="Century Gothic"/>
                <a:cs typeface="Century Gothic"/>
              </a:rPr>
              <a:t>____________________.</a:t>
            </a:r>
          </a:p>
          <a:p>
            <a:r>
              <a:rPr lang="en-US" sz="2800" dirty="0" smtClean="0">
                <a:latin typeface="Century Gothic"/>
                <a:cs typeface="Century Gothic"/>
              </a:rPr>
              <a:t>He wants to do it in a</a:t>
            </a:r>
          </a:p>
          <a:p>
            <a:r>
              <a:rPr lang="en-US" sz="2800" dirty="0" smtClean="0">
                <a:latin typeface="Century Gothic"/>
                <a:cs typeface="Century Gothic"/>
              </a:rPr>
              <a:t>____________________.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412351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8619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9021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3083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2070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4808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m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2071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7436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1255" y="219319"/>
            <a:ext cx="4200192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Phonemic Awareness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0207" y="1176045"/>
            <a:ext cx="7564456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Model: </a:t>
            </a:r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I am going to say a word sound by sound.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I want you to listen carefully.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Then I will put the sounds together to say the word as a whole.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Let’s try one.</a:t>
            </a:r>
          </a:p>
          <a:p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The beginning sound is /k/.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The ending sound is /e/.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Listen as I put the sounds together: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keee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/, key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The word is key.</a:t>
            </a:r>
          </a:p>
          <a:p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Let’s try another one: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The beginning sound is /b/.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The middle sound is /a/.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The ending sound is /k/.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Listen as I put the sounds together: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baaak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/, back. </a:t>
            </a:r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The word is back.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65051" y="3194812"/>
            <a:ext cx="118318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733883" y="3431137"/>
            <a:ext cx="118318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589666" y="3431137"/>
            <a:ext cx="118318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907711" y="3431137"/>
            <a:ext cx="118318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8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9692" y="1692499"/>
            <a:ext cx="1534616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Century Gothic"/>
                <a:cs typeface="Century Gothic"/>
              </a:rPr>
              <a:t>o</a:t>
            </a:r>
            <a:endParaRPr lang="en-US" sz="8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3519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11427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/k/ k, </a:t>
            </a:r>
            <a:r>
              <a:rPr lang="en-US" sz="2400" dirty="0" err="1" smtClean="0">
                <a:latin typeface="Century Gothic"/>
                <a:cs typeface="Century Gothic"/>
              </a:rPr>
              <a:t>ck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651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k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40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651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k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46593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11427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/k/ k, </a:t>
            </a:r>
            <a:r>
              <a:rPr lang="en-US" sz="2400" dirty="0" err="1" smtClean="0">
                <a:latin typeface="Century Gothic"/>
                <a:cs typeface="Century Gothic"/>
              </a:rPr>
              <a:t>ck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7578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651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k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46593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46667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smtClean="0">
                <a:latin typeface="Century Gothic"/>
                <a:cs typeface="Century Gothic"/>
              </a:rPr>
              <a:t>ck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11427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/k/ k, </a:t>
            </a:r>
            <a:r>
              <a:rPr lang="en-US" sz="2400" dirty="0" err="1" smtClean="0">
                <a:latin typeface="Century Gothic"/>
                <a:cs typeface="Century Gothic"/>
              </a:rPr>
              <a:t>ck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6095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651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Word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043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k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46593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9274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Century Gothic"/>
                <a:cs typeface="Century Gothic"/>
              </a:rPr>
              <a:t>ck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11427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/k/ k, </a:t>
            </a:r>
            <a:r>
              <a:rPr lang="en-US" sz="2400" dirty="0" err="1" smtClean="0">
                <a:latin typeface="Century Gothic"/>
                <a:cs typeface="Century Gothic"/>
              </a:rPr>
              <a:t>ck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7518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11427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/k/ k, </a:t>
            </a:r>
            <a:r>
              <a:rPr lang="en-US" sz="2400" dirty="0" err="1" smtClean="0">
                <a:latin typeface="Century Gothic"/>
                <a:cs typeface="Century Gothic"/>
              </a:rPr>
              <a:t>ck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651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k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8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651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k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46593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11427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/k/ k, </a:t>
            </a:r>
            <a:r>
              <a:rPr lang="en-US" sz="2400" dirty="0" err="1" smtClean="0">
                <a:latin typeface="Century Gothic"/>
                <a:cs typeface="Century Gothic"/>
              </a:rPr>
              <a:t>ck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2620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651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k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46593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46667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11427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/k/ k, </a:t>
            </a:r>
            <a:r>
              <a:rPr lang="en-US" sz="2400" dirty="0" err="1" smtClean="0">
                <a:latin typeface="Century Gothic"/>
                <a:cs typeface="Century Gothic"/>
              </a:rPr>
              <a:t>ck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8767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651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Word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043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k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46593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9274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11427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/k/ k, </a:t>
            </a:r>
            <a:r>
              <a:rPr lang="en-US" sz="2400" dirty="0" err="1" smtClean="0">
                <a:latin typeface="Century Gothic"/>
                <a:cs typeface="Century Gothic"/>
              </a:rPr>
              <a:t>ck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0566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11427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/k/ k, </a:t>
            </a:r>
            <a:r>
              <a:rPr lang="en-US" sz="2400" dirty="0" err="1" smtClean="0">
                <a:latin typeface="Century Gothic"/>
                <a:cs typeface="Century Gothic"/>
              </a:rPr>
              <a:t>ck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651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8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1255" y="219319"/>
            <a:ext cx="4200192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Phonemic Awareness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0207" y="1176045"/>
            <a:ext cx="75644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Model: </a:t>
            </a:r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Have children practice blending words.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Guide practice with the first word.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Listen to these sounds.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Put them together to make a word.</a:t>
            </a:r>
          </a:p>
          <a:p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		/k/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 /s/ 			/k/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 /t/</a:t>
            </a:r>
          </a:p>
          <a:p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		/k/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 /d/			/k/ /e/ /p/</a:t>
            </a:r>
          </a:p>
          <a:p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		/k/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 /k/			/l/ /o/ /k/</a:t>
            </a:r>
          </a:p>
          <a:p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		/p/ /a/ /k/			/s/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 /k/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174435" y="2855610"/>
            <a:ext cx="15775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174435" y="3444394"/>
            <a:ext cx="15775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4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651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46593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11427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/k/ k, </a:t>
            </a:r>
            <a:r>
              <a:rPr lang="en-US" sz="2400" dirty="0" err="1" smtClean="0">
                <a:latin typeface="Century Gothic"/>
                <a:cs typeface="Century Gothic"/>
              </a:rPr>
              <a:t>ck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2620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651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46593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46667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Century Gothic"/>
                <a:cs typeface="Century Gothic"/>
              </a:rPr>
              <a:t>ck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11427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/k/ k, </a:t>
            </a:r>
            <a:r>
              <a:rPr lang="en-US" sz="2400" dirty="0" err="1" smtClean="0">
                <a:latin typeface="Century Gothic"/>
                <a:cs typeface="Century Gothic"/>
              </a:rPr>
              <a:t>ck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8767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651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Word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043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46593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9274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Century Gothic"/>
                <a:cs typeface="Century Gothic"/>
              </a:rPr>
              <a:t>ck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11427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/k/ k, </a:t>
            </a:r>
            <a:r>
              <a:rPr lang="en-US" sz="2400" dirty="0" err="1" smtClean="0">
                <a:latin typeface="Century Gothic"/>
                <a:cs typeface="Century Gothic"/>
              </a:rPr>
              <a:t>ck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0566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11427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/k/ k, </a:t>
            </a:r>
            <a:r>
              <a:rPr lang="en-US" sz="2400" dirty="0" err="1" smtClean="0">
                <a:latin typeface="Century Gothic"/>
                <a:cs typeface="Century Gothic"/>
              </a:rPr>
              <a:t>ck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651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l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8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651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l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46593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11427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/k/ k, </a:t>
            </a:r>
            <a:r>
              <a:rPr lang="en-US" sz="2400" dirty="0" err="1" smtClean="0">
                <a:latin typeface="Century Gothic"/>
                <a:cs typeface="Century Gothic"/>
              </a:rPr>
              <a:t>ck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2620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651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l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46593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46667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Century Gothic"/>
                <a:cs typeface="Century Gothic"/>
              </a:rPr>
              <a:t>ck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11427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/k/ k, </a:t>
            </a:r>
            <a:r>
              <a:rPr lang="en-US" sz="2400" dirty="0" err="1" smtClean="0">
                <a:latin typeface="Century Gothic"/>
                <a:cs typeface="Century Gothic"/>
              </a:rPr>
              <a:t>ck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8767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651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Word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043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l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46593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92748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Century Gothic"/>
                <a:cs typeface="Century Gothic"/>
              </a:rPr>
              <a:t>ck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11427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/k/ k, </a:t>
            </a:r>
            <a:r>
              <a:rPr lang="en-US" sz="2400" dirty="0" err="1" smtClean="0">
                <a:latin typeface="Century Gothic"/>
                <a:cs typeface="Century Gothic"/>
              </a:rPr>
              <a:t>ck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0566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latin typeface="Century Gothic" panose="020B0502020202020204" pitchFamily="34" charset="0"/>
              </a:rPr>
              <a:t> k</a:t>
            </a: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44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latin typeface="Century Gothic" panose="020B0502020202020204" pitchFamily="34" charset="0"/>
              </a:rPr>
              <a:t> </a:t>
            </a:r>
            <a:r>
              <a:rPr lang="en-US" sz="7000" dirty="0" err="1" smtClean="0">
                <a:latin typeface="Century Gothic" panose="020B0502020202020204" pitchFamily="34" charset="0"/>
              </a:rPr>
              <a:t>k</a:t>
            </a:r>
            <a:r>
              <a:rPr lang="en-US" sz="700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00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latin typeface="Century Gothic" panose="020B0502020202020204" pitchFamily="34" charset="0"/>
              </a:rPr>
              <a:t> k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t</a:t>
            </a:r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85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50818" y="168519"/>
            <a:ext cx="3266480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Phonics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21663" y="1292298"/>
            <a:ext cx="2136402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This is the </a:t>
            </a:r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Koala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sound spelling card. </a:t>
            </a:r>
          </a:p>
          <a:p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The sound is </a:t>
            </a:r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/k/.</a:t>
            </a:r>
            <a:endParaRPr lang="en-US" sz="16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The </a:t>
            </a:r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/k/ </a:t>
            </a:r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sound is spelled with the letter </a:t>
            </a:r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c. The /k/ sound can also be spelled with the letter k. The /k/ sound can also be spelled ck.</a:t>
            </a:r>
            <a:endParaRPr lang="en-US" sz="16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Say it with me: </a:t>
            </a:r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/k/.</a:t>
            </a:r>
            <a:endParaRPr lang="en-US" sz="16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This is the sound at the beginning of the word </a:t>
            </a:r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koala. </a:t>
            </a:r>
            <a:endParaRPr lang="en-US" sz="16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1600" dirty="0">
                <a:solidFill>
                  <a:srgbClr val="D9D9D9"/>
                </a:solidFill>
                <a:latin typeface="Century Gothic"/>
                <a:cs typeface="Century Gothic"/>
              </a:rPr>
              <a:t>Listen: </a:t>
            </a:r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/k/ /k/ /k/, koala.</a:t>
            </a:r>
            <a:endParaRPr lang="en-US" sz="16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 descr="Screen Shot 2016-07-19 at 11.05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843" y="764966"/>
            <a:ext cx="4507842" cy="591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8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latin typeface="Century Gothic" panose="020B0502020202020204" pitchFamily="34" charset="0"/>
              </a:rPr>
              <a:t> k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t     s</a:t>
            </a:r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42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latin typeface="Century Gothic" panose="020B0502020202020204" pitchFamily="34" charset="0"/>
              </a:rPr>
              <a:t> k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t     </a:t>
            </a:r>
            <a:r>
              <a:rPr lang="en-US" sz="7000" dirty="0" err="1" smtClean="0">
                <a:latin typeface="Century Gothic" panose="020B0502020202020204" pitchFamily="34" charset="0"/>
              </a:rPr>
              <a:t>s</a:t>
            </a:r>
            <a:r>
              <a:rPr lang="en-US" sz="700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19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latin typeface="Century Gothic" panose="020B0502020202020204" pitchFamily="34" charset="0"/>
              </a:rPr>
              <a:t> k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t     s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t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9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latin typeface="Century Gothic" panose="020B0502020202020204" pitchFamily="34" charset="0"/>
              </a:rPr>
              <a:t> k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t     s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t      k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96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latin typeface="Century Gothic" panose="020B0502020202020204" pitchFamily="34" charset="0"/>
              </a:rPr>
              <a:t> k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t     s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t      </a:t>
            </a:r>
            <a:r>
              <a:rPr lang="en-US" sz="7000" dirty="0" err="1" smtClean="0">
                <a:latin typeface="Century Gothic" panose="020B0502020202020204" pitchFamily="34" charset="0"/>
              </a:rPr>
              <a:t>k</a:t>
            </a:r>
            <a:r>
              <a:rPr lang="en-US" sz="700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15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latin typeface="Century Gothic" panose="020B0502020202020204" pitchFamily="34" charset="0"/>
              </a:rPr>
              <a:t> k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t     s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t      k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d</a:t>
            </a:r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17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latin typeface="Century Gothic" panose="020B0502020202020204" pitchFamily="34" charset="0"/>
              </a:rPr>
              <a:t> k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t     s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t      k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d     l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34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latin typeface="Century Gothic" panose="020B0502020202020204" pitchFamily="34" charset="0"/>
              </a:rPr>
              <a:t> k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t     s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t      k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d     l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75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latin typeface="Century Gothic" panose="020B0502020202020204" pitchFamily="34" charset="0"/>
              </a:rPr>
              <a:t> k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t     s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t      k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d     l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d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93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78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latin typeface="Century Gothic" panose="020B0502020202020204" pitchFamily="34" charset="0"/>
              </a:rPr>
              <a:t> k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t     s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t      k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d     l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d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k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60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5229" y="196001"/>
            <a:ext cx="6414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Watch as I write the letter 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k.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I will say 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/k/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as I write the letter several times.</a:t>
            </a:r>
          </a:p>
        </p:txBody>
      </p:sp>
      <p:pic>
        <p:nvPicPr>
          <p:cNvPr id="2" name="Picture 1" descr="Screen Shot 2016-07-19 at 11.04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37" y="958429"/>
            <a:ext cx="7993062" cy="48566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437" y="6057885"/>
            <a:ext cx="7799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entury Gothic"/>
                <a:cs typeface="Century Gothic"/>
              </a:rPr>
              <a:t>Watch as I write the letters ck. I will say /k/ as I write the letters several times. </a:t>
            </a:r>
            <a:endParaRPr 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9180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78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latin typeface="Century Gothic" panose="020B0502020202020204" pitchFamily="34" charset="0"/>
              </a:rPr>
              <a:t> k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t     s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t      k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d     l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d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r>
              <a:rPr lang="en-US" sz="700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k</a:t>
            </a:r>
            <a:r>
              <a:rPr lang="en-US" sz="700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73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78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latin typeface="Century Gothic" panose="020B0502020202020204" pitchFamily="34" charset="0"/>
              </a:rPr>
              <a:t> k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t     s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t      k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d     l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d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k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ck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81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78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latin typeface="Century Gothic" panose="020B0502020202020204" pitchFamily="34" charset="0"/>
              </a:rPr>
              <a:t> k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t     s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t      k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d     l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d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k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ck  s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21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78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latin typeface="Century Gothic" panose="020B0502020202020204" pitchFamily="34" charset="0"/>
              </a:rPr>
              <a:t> k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t     s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t      k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d     l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d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k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ck  </a:t>
            </a:r>
            <a:r>
              <a:rPr lang="en-US" sz="7000" dirty="0" err="1" smtClean="0">
                <a:latin typeface="Century Gothic" panose="020B0502020202020204" pitchFamily="34" charset="0"/>
              </a:rPr>
              <a:t>s</a:t>
            </a:r>
            <a:r>
              <a:rPr lang="en-US" sz="700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07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78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latin typeface="Century Gothic" panose="020B0502020202020204" pitchFamily="34" charset="0"/>
              </a:rPr>
              <a:t> k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t     s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t      k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d     l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d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k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ck  s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ck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1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78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latin typeface="Century Gothic" panose="020B0502020202020204" pitchFamily="34" charset="0"/>
              </a:rPr>
              <a:t> k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t     s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t      k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d     l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d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k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ck  s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ck  s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76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latin typeface="Century Gothic" panose="020B0502020202020204" pitchFamily="34" charset="0"/>
              </a:rPr>
              <a:t> k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t     s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t      k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d     l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d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k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ck  s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ck  </a:t>
            </a:r>
            <a:r>
              <a:rPr lang="en-US" sz="7000" dirty="0" err="1" smtClean="0">
                <a:latin typeface="Century Gothic" panose="020B0502020202020204" pitchFamily="34" charset="0"/>
              </a:rPr>
              <a:t>s</a:t>
            </a:r>
            <a:r>
              <a:rPr lang="en-US" sz="700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58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78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latin typeface="Century Gothic" panose="020B0502020202020204" pitchFamily="34" charset="0"/>
              </a:rPr>
              <a:t> k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t     s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t      k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d     l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d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k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ck  s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ck  s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ck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07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78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latin typeface="Century Gothic" panose="020B0502020202020204" pitchFamily="34" charset="0"/>
              </a:rPr>
              <a:t> k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t     s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t      k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d     l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d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k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ck  s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ck  s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ck  s 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5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78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latin typeface="Century Gothic" panose="020B0502020202020204" pitchFamily="34" charset="0"/>
              </a:rPr>
              <a:t> k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t     s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t      k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d     l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d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k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ck  s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ck  s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ck  s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7000" dirty="0" smtClean="0">
                <a:latin typeface="Century Gothic" panose="020B0502020202020204" pitchFamily="34" charset="0"/>
              </a:rPr>
              <a:t> 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17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0786" y="246420"/>
            <a:ext cx="7941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Now do it with me. Say 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/k/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as I write the letter 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k. Write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the letter 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k </a:t>
            </a:r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five times as you say 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/k/.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Say /k/ as I write the letter ck. Write the letter </a:t>
            </a:r>
            <a:r>
              <a:rPr lang="en-US" sz="1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ck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 five times as you say /k/.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9624" y="1620523"/>
            <a:ext cx="8204235" cy="407467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0" dirty="0" smtClean="0">
              <a:latin typeface="Century Gothic"/>
              <a:cs typeface="Century Gothic"/>
            </a:endParaRPr>
          </a:p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k   k   k   k   k </a:t>
            </a:r>
          </a:p>
          <a:p>
            <a:pPr algn="ctr"/>
            <a:r>
              <a:rPr lang="en-US" sz="8000" dirty="0" err="1" smtClean="0">
                <a:latin typeface="Century Gothic"/>
                <a:cs typeface="Century Gothic"/>
              </a:rPr>
              <a:t>ck</a:t>
            </a:r>
            <a:r>
              <a:rPr lang="en-US" sz="8000" dirty="0" smtClean="0">
                <a:latin typeface="Century Gothic"/>
                <a:cs typeface="Century Gothic"/>
              </a:rPr>
              <a:t> </a:t>
            </a:r>
            <a:r>
              <a:rPr lang="en-US" sz="8000" dirty="0" err="1" smtClean="0">
                <a:latin typeface="Century Gothic"/>
                <a:cs typeface="Century Gothic"/>
              </a:rPr>
              <a:t>ck</a:t>
            </a:r>
            <a:r>
              <a:rPr lang="en-US" sz="8000" dirty="0" smtClean="0">
                <a:latin typeface="Century Gothic"/>
                <a:cs typeface="Century Gothic"/>
              </a:rPr>
              <a:t> </a:t>
            </a:r>
            <a:r>
              <a:rPr lang="en-US" sz="8000" dirty="0" err="1" smtClean="0">
                <a:latin typeface="Century Gothic"/>
                <a:cs typeface="Century Gothic"/>
              </a:rPr>
              <a:t>ck</a:t>
            </a:r>
            <a:r>
              <a:rPr lang="en-US" sz="8000" dirty="0" smtClean="0">
                <a:latin typeface="Century Gothic"/>
                <a:cs typeface="Century Gothic"/>
              </a:rPr>
              <a:t> </a:t>
            </a:r>
            <a:r>
              <a:rPr lang="en-US" sz="8000" dirty="0" err="1" smtClean="0">
                <a:latin typeface="Century Gothic"/>
                <a:cs typeface="Century Gothic"/>
              </a:rPr>
              <a:t>ck</a:t>
            </a:r>
            <a:r>
              <a:rPr lang="en-US" sz="8000" dirty="0" smtClean="0">
                <a:latin typeface="Century Gothic"/>
                <a:cs typeface="Century Gothic"/>
              </a:rPr>
              <a:t> </a:t>
            </a:r>
            <a:r>
              <a:rPr lang="en-US" sz="8000" dirty="0" err="1" smtClean="0">
                <a:latin typeface="Century Gothic"/>
                <a:cs typeface="Century Gothic"/>
              </a:rPr>
              <a:t>ck</a:t>
            </a:r>
            <a:endParaRPr lang="en-US" sz="8000" dirty="0" smtClean="0">
              <a:latin typeface="Century Gothic"/>
              <a:cs typeface="Century Gothic"/>
            </a:endParaRPr>
          </a:p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83765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78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7000" smtClean="0">
                <a:latin typeface="Century Gothic" panose="020B0502020202020204" pitchFamily="34" charset="0"/>
              </a:rPr>
              <a:t> k</a:t>
            </a:r>
            <a:r>
              <a:rPr lang="en-US" sz="700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smtClean="0">
                <a:latin typeface="Century Gothic" panose="020B0502020202020204" pitchFamily="34" charset="0"/>
              </a:rPr>
              <a:t>t     s</a:t>
            </a:r>
            <a:r>
              <a:rPr lang="en-US" sz="700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smtClean="0">
                <a:latin typeface="Century Gothic" panose="020B0502020202020204" pitchFamily="34" charset="0"/>
              </a:rPr>
              <a:t>t      k</a:t>
            </a:r>
            <a:r>
              <a:rPr lang="en-US" sz="700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smtClean="0">
                <a:latin typeface="Century Gothic" panose="020B0502020202020204" pitchFamily="34" charset="0"/>
              </a:rPr>
              <a:t>d     </a:t>
            </a:r>
            <a:r>
              <a:rPr lang="en-US" sz="7000" dirty="0" smtClean="0">
                <a:latin typeface="Century Gothic" panose="020B0502020202020204" pitchFamily="34" charset="0"/>
              </a:rPr>
              <a:t>l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d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k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ck  s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7000" dirty="0" smtClean="0">
                <a:latin typeface="Century Gothic" panose="020B0502020202020204" pitchFamily="34" charset="0"/>
              </a:rPr>
              <a:t>ck  s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ck  s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7000" dirty="0" smtClean="0">
                <a:latin typeface="Century Gothic" panose="020B0502020202020204" pitchFamily="34" charset="0"/>
              </a:rPr>
              <a:t>ck 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20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latin typeface="Century Gothic" panose="020B0502020202020204" pitchFamily="34" charset="0"/>
              </a:rPr>
              <a:t>p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83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latin typeface="Century Gothic" panose="020B0502020202020204" pitchFamily="34" charset="0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67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latin typeface="Century Gothic" panose="020B0502020202020204" pitchFamily="34" charset="0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ck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64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latin typeface="Century Gothic" panose="020B0502020202020204" pitchFamily="34" charset="0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ck   p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57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latin typeface="Century Gothic" panose="020B0502020202020204" pitchFamily="34" charset="0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ck   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95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latin typeface="Century Gothic" panose="020B0502020202020204" pitchFamily="34" charset="0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ck   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ck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6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latin typeface="Century Gothic" panose="020B0502020202020204" pitchFamily="34" charset="0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ck   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ck   r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latin typeface="Century Gothic" panose="020B0502020202020204" pitchFamily="34" charset="0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ck   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ck   </a:t>
            </a:r>
            <a:r>
              <a:rPr lang="en-US" sz="6000" dirty="0" err="1" smtClean="0">
                <a:latin typeface="Century Gothic" panose="020B0502020202020204" pitchFamily="34" charset="0"/>
              </a:rPr>
              <a:t>r</a:t>
            </a:r>
            <a:r>
              <a:rPr lang="en-US" sz="600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1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latin typeface="Century Gothic" panose="020B0502020202020204" pitchFamily="34" charset="0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ck   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ck   r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 smtClean="0">
                <a:latin typeface="Century Gothic" panose="020B0502020202020204" pitchFamily="34" charset="0"/>
              </a:rPr>
              <a:t>ck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74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4921" y="182468"/>
            <a:ext cx="5051006" cy="62549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u="sng" dirty="0" err="1" smtClean="0">
                <a:latin typeface="Century Gothic"/>
                <a:cs typeface="Century Gothic"/>
              </a:rPr>
              <a:t>sn</a:t>
            </a:r>
            <a:endParaRPr lang="en-US" sz="66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6500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latin typeface="Century Gothic" panose="020B0502020202020204" pitchFamily="34" charset="0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ck   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ck   r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 smtClean="0">
                <a:latin typeface="Century Gothic" panose="020B0502020202020204" pitchFamily="34" charset="0"/>
              </a:rPr>
              <a:t>ck   l</a:t>
            </a: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5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latin typeface="Century Gothic" panose="020B0502020202020204" pitchFamily="34" charset="0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ck   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ck   r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 smtClean="0">
                <a:latin typeface="Century Gothic" panose="020B0502020202020204" pitchFamily="34" charset="0"/>
              </a:rPr>
              <a:t>ck   l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27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latin typeface="Century Gothic" panose="020B0502020202020204" pitchFamily="34" charset="0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ck   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ck   r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 smtClean="0">
                <a:latin typeface="Century Gothic" panose="020B0502020202020204" pitchFamily="34" charset="0"/>
              </a:rPr>
              <a:t>ck   l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 smtClean="0">
                <a:latin typeface="Century Gothic" panose="020B0502020202020204" pitchFamily="34" charset="0"/>
              </a:rPr>
              <a:t>ck</a:t>
            </a: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86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latin typeface="Century Gothic" panose="020B0502020202020204" pitchFamily="34" charset="0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ck   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ck   r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 smtClean="0">
                <a:latin typeface="Century Gothic" panose="020B0502020202020204" pitchFamily="34" charset="0"/>
              </a:rPr>
              <a:t>ck   l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 smtClean="0">
                <a:latin typeface="Century Gothic" panose="020B0502020202020204" pitchFamily="34" charset="0"/>
              </a:rPr>
              <a:t>ck</a:t>
            </a: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r>
              <a:rPr lang="en-US" sz="600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st</a:t>
            </a:r>
            <a:endParaRPr lang="en-US" sz="6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82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latin typeface="Century Gothic" panose="020B0502020202020204" pitchFamily="34" charset="0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ck   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ck   r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 smtClean="0">
                <a:latin typeface="Century Gothic" panose="020B0502020202020204" pitchFamily="34" charset="0"/>
              </a:rPr>
              <a:t>ck   l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 smtClean="0">
                <a:latin typeface="Century Gothic" panose="020B0502020202020204" pitchFamily="34" charset="0"/>
              </a:rPr>
              <a:t>ck</a:t>
            </a: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r>
              <a:rPr lang="en-US" sz="600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st</a:t>
            </a:r>
            <a:r>
              <a:rPr lang="en-US" sz="600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endParaRPr lang="en-US" sz="6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69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latin typeface="Century Gothic" panose="020B0502020202020204" pitchFamily="34" charset="0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ck   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ck   r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 smtClean="0">
                <a:latin typeface="Century Gothic" panose="020B0502020202020204" pitchFamily="34" charset="0"/>
              </a:rPr>
              <a:t>ck   l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 smtClean="0">
                <a:latin typeface="Century Gothic" panose="020B0502020202020204" pitchFamily="34" charset="0"/>
              </a:rPr>
              <a:t>ck</a:t>
            </a: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st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ck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39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latin typeface="Century Gothic" panose="020B0502020202020204" pitchFamily="34" charset="0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ck   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ck   r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 smtClean="0">
                <a:latin typeface="Century Gothic" panose="020B0502020202020204" pitchFamily="34" charset="0"/>
              </a:rPr>
              <a:t>ck   l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 smtClean="0">
                <a:latin typeface="Century Gothic" panose="020B0502020202020204" pitchFamily="34" charset="0"/>
              </a:rPr>
              <a:t>ck</a:t>
            </a: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st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ck  </a:t>
            </a:r>
            <a:r>
              <a:rPr lang="en-US" sz="6000" dirty="0" err="1" smtClean="0">
                <a:latin typeface="Century Gothic" panose="020B0502020202020204" pitchFamily="34" charset="0"/>
              </a:rPr>
              <a:t>st</a:t>
            </a:r>
            <a:endParaRPr lang="en-US" sz="6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67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latin typeface="Century Gothic" panose="020B0502020202020204" pitchFamily="34" charset="0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ck   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ck   r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 smtClean="0">
                <a:latin typeface="Century Gothic" panose="020B0502020202020204" pitchFamily="34" charset="0"/>
              </a:rPr>
              <a:t>ck   l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 smtClean="0">
                <a:latin typeface="Century Gothic" panose="020B0502020202020204" pitchFamily="34" charset="0"/>
              </a:rPr>
              <a:t>ck</a:t>
            </a: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st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ck  </a:t>
            </a:r>
            <a:r>
              <a:rPr lang="en-US" sz="6000" dirty="0" err="1" smtClean="0">
                <a:latin typeface="Century Gothic" panose="020B0502020202020204" pitchFamily="34" charset="0"/>
              </a:rPr>
              <a:t>st</a:t>
            </a:r>
            <a:r>
              <a:rPr lang="en-US" sz="600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endParaRPr lang="en-US" sz="6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49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latin typeface="Century Gothic" panose="020B0502020202020204" pitchFamily="34" charset="0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ck   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ck   r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 smtClean="0">
                <a:latin typeface="Century Gothic" panose="020B0502020202020204" pitchFamily="34" charset="0"/>
              </a:rPr>
              <a:t>ck   l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 smtClean="0">
                <a:latin typeface="Century Gothic" panose="020B0502020202020204" pitchFamily="34" charset="0"/>
              </a:rPr>
              <a:t>ck</a:t>
            </a: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st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ck  st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ck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94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88902"/>
            <a:ext cx="89535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latin typeface="Century Gothic" panose="020B0502020202020204" pitchFamily="34" charset="0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ck   p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ck   r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 smtClean="0">
                <a:latin typeface="Century Gothic" panose="020B0502020202020204" pitchFamily="34" charset="0"/>
              </a:rPr>
              <a:t>ck   l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6000" dirty="0" smtClean="0">
                <a:latin typeface="Century Gothic" panose="020B0502020202020204" pitchFamily="34" charset="0"/>
              </a:rPr>
              <a:t>ck</a:t>
            </a:r>
          </a:p>
          <a:p>
            <a:endParaRPr lang="en-US" sz="6000" dirty="0" smtClean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st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6000" dirty="0" smtClean="0">
                <a:latin typeface="Century Gothic" panose="020B0502020202020204" pitchFamily="34" charset="0"/>
              </a:rPr>
              <a:t>ck  st</a:t>
            </a:r>
            <a:r>
              <a:rPr lang="en-US" sz="6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6000" dirty="0" smtClean="0">
                <a:latin typeface="Century Gothic" panose="020B0502020202020204" pitchFamily="34" charset="0"/>
              </a:rPr>
              <a:t>ck  </a:t>
            </a:r>
            <a:r>
              <a:rPr lang="en-US" sz="6000" dirty="0" err="1" smtClean="0">
                <a:latin typeface="Century Gothic" panose="020B0502020202020204" pitchFamily="34" charset="0"/>
              </a:rPr>
              <a:t>sn</a:t>
            </a:r>
            <a:endParaRPr lang="en-US" sz="6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9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</TotalTime>
  <Words>3640</Words>
  <Application>Microsoft Office PowerPoint</Application>
  <PresentationFormat>On-screen Show (4:3)</PresentationFormat>
  <Paragraphs>1688</Paragraphs>
  <Slides>327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327</vt:i4>
      </vt:variant>
    </vt:vector>
  </HeadingPairs>
  <TitlesOfParts>
    <vt:vector size="331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Datus Thorup</dc:creator>
  <cp:lastModifiedBy>R Pehrson</cp:lastModifiedBy>
  <cp:revision>49</cp:revision>
  <dcterms:created xsi:type="dcterms:W3CDTF">2016-07-20T04:25:16Z</dcterms:created>
  <dcterms:modified xsi:type="dcterms:W3CDTF">2016-09-02T04:34:54Z</dcterms:modified>
</cp:coreProperties>
</file>