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9" r:id="rId205"/>
    <p:sldId id="460" r:id="rId206"/>
    <p:sldId id="461" r:id="rId207"/>
    <p:sldId id="462" r:id="rId208"/>
    <p:sldId id="463" r:id="rId209"/>
    <p:sldId id="464" r:id="rId210"/>
    <p:sldId id="465" r:id="rId211"/>
    <p:sldId id="466" r:id="rId212"/>
    <p:sldId id="467" r:id="rId213"/>
    <p:sldId id="468" r:id="rId214"/>
    <p:sldId id="469" r:id="rId215"/>
    <p:sldId id="470" r:id="rId216"/>
    <p:sldId id="471" r:id="rId217"/>
    <p:sldId id="472" r:id="rId2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6" Type="http://schemas.openxmlformats.org/officeDocument/2006/relationships/slide" Target="slides/slide215.xml"/><Relationship Id="rId211" Type="http://schemas.openxmlformats.org/officeDocument/2006/relationships/slide" Target="slides/slide210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22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presProps" Target="presProps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theme" Target="theme/theme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0CB5-65F3-48F6-9C36-EC14E314A8A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1B5F-8C89-4DFC-8577-DC0D5C45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3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0CB5-65F3-48F6-9C36-EC14E314A8A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1B5F-8C89-4DFC-8577-DC0D5C45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4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0CB5-65F3-48F6-9C36-EC14E314A8A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1B5F-8C89-4DFC-8577-DC0D5C45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9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0CB5-65F3-48F6-9C36-EC14E314A8A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1B5F-8C89-4DFC-8577-DC0D5C45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1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0CB5-65F3-48F6-9C36-EC14E314A8A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1B5F-8C89-4DFC-8577-DC0D5C45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0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0CB5-65F3-48F6-9C36-EC14E314A8A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1B5F-8C89-4DFC-8577-DC0D5C45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0CB5-65F3-48F6-9C36-EC14E314A8A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1B5F-8C89-4DFC-8577-DC0D5C45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6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0CB5-65F3-48F6-9C36-EC14E314A8A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1B5F-8C89-4DFC-8577-DC0D5C45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1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0CB5-65F3-48F6-9C36-EC14E314A8A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1B5F-8C89-4DFC-8577-DC0D5C45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4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0CB5-65F3-48F6-9C36-EC14E314A8A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1B5F-8C89-4DFC-8577-DC0D5C45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1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0CB5-65F3-48F6-9C36-EC14E314A8A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91B5F-8C89-4DFC-8577-DC0D5C45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8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20CB5-65F3-48F6-9C36-EC14E314A8A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91B5F-8C89-4DFC-8577-DC0D5C45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0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Start Smart Week 3 cont.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47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74818" y="168519"/>
            <a:ext cx="3266480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Phonics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1504" y="1314645"/>
            <a:ext cx="21364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This is 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Queen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 spelling card. </a:t>
            </a: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sounds are /kw/.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/kw/ sounds are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spelled with the letter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qu. Say it with me: /kw/. These are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sounds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at 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beginning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of the word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queen. 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Listen: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/kw/ /kw/ /kw/, queen.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Screen Shot 2016-07-21 at 7.53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77" y="736358"/>
            <a:ext cx="4569747" cy="60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15255" y="219319"/>
            <a:ext cx="4200192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Phonological Awareness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1590" y="736516"/>
            <a:ext cx="859085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Guided Practice: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Identify the rhyme and why.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Listen to these word pairs.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If the words rhyme, say the words.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I will then ask you why they rhyme.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Think about what sounds the two words have in common at the end.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If the words don’t rhyme, remain silent.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	</a:t>
            </a:r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	yet/let			zip/rip			zip/zap	</a:t>
            </a:r>
          </a:p>
          <a:p>
            <a:endParaRPr lang="en-US" sz="24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			yell/bell			yes/win		yard/yak</a:t>
            </a:r>
          </a:p>
          <a:p>
            <a:endParaRPr lang="en-US" sz="24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			zoom/boom	jet/bet		jog/fog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8318" y="5805488"/>
            <a:ext cx="8100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Have children generate words that rhyme with the rhyming pairs.</a:t>
            </a:r>
          </a:p>
          <a:p>
            <a:r>
              <a:rPr lang="en-US" dirty="0">
                <a:solidFill>
                  <a:srgbClr val="000000"/>
                </a:solidFill>
                <a:latin typeface="Century Gothic"/>
                <a:cs typeface="Century Gothic"/>
              </a:rPr>
              <a:t>Now listen as I say the words again. Let’s think of other words that rhyme with each rhyming pair.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78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74818" y="123601"/>
            <a:ext cx="3266480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Phonics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1504" y="1314646"/>
            <a:ext cx="21364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This is 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Jump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 spelling card. </a:t>
            </a: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 are /j/.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/j/ sound is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spelled with the letter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j. Say it with me: /j/. This is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at 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beginning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of the word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jump. 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Listen: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/j/ /j/ /j/, jump.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Screen Shot 2016-07-21 at 9.37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23" y="678612"/>
            <a:ext cx="4699913" cy="617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9229" y="196002"/>
            <a:ext cx="6954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Watch as I write the letter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j.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 will say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/j/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as I write the letter several times.</a:t>
            </a:r>
          </a:p>
        </p:txBody>
      </p:sp>
      <p:pic>
        <p:nvPicPr>
          <p:cNvPr id="2" name="Picture 1" descr="Screen Shot 2016-07-21 at 9.40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20" y="797661"/>
            <a:ext cx="8805136" cy="533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74818" y="123601"/>
            <a:ext cx="3266480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Phonics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1504" y="1314646"/>
            <a:ext cx="21364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This is 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Yo-Yo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 spelling card. </a:t>
            </a: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 is /y/.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/y/ sound is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spelled with the letter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y. Say it with me: /y/. This is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at 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beginning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of the word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yo-yo. 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Listen: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/y/ /y/ /y/, yo-yo.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Screen Shot 2016-07-21 at 9.38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17" y="779045"/>
            <a:ext cx="4620277" cy="60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9229" y="196002"/>
            <a:ext cx="6954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Watch as I write the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letter y.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 will say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/y/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as I write the letter several times.</a:t>
            </a:r>
          </a:p>
        </p:txBody>
      </p:sp>
      <p:pic>
        <p:nvPicPr>
          <p:cNvPr id="4" name="Picture 3" descr="Screen Shot 2016-07-21 at 9.42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9776"/>
            <a:ext cx="9144000" cy="55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74818" y="123601"/>
            <a:ext cx="3266480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Phonics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1504" y="1314646"/>
            <a:ext cx="21364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This is 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Zipper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 spelling card. </a:t>
            </a: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 is /z/.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/z/ sound is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spelled with the letter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z. Say it with me: /z/. This is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at 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beginning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of the word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zipper. 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Listen: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/z/ /z/ /z/, zipper.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Screen Shot 2016-07-21 at 9.38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33" y="818022"/>
            <a:ext cx="4592269" cy="603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9229" y="196002"/>
            <a:ext cx="6954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Watch as I write the letter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z.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 will say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/z/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as I write the letter several times.</a:t>
            </a:r>
          </a:p>
        </p:txBody>
      </p:sp>
      <p:pic>
        <p:nvPicPr>
          <p:cNvPr id="4" name="Picture 3" descr="Screen Shot 2016-07-21 at 9.43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08602"/>
            <a:ext cx="91440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421" y="437775"/>
            <a:ext cx="8837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Now do it with me. Say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/j/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as I write the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letter j. Write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the letter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j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five times as you say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/j/.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Say /y/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as I write the letter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y.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Write the letter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y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five times as you say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/y/.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Now say /z/ as I write the letters z. Write the letters z as you say /z/.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44188" y="1620524"/>
            <a:ext cx="8533672" cy="4803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dirty="0">
              <a:latin typeface="Century Gothic"/>
              <a:cs typeface="Century Gothic"/>
            </a:endParaRPr>
          </a:p>
          <a:p>
            <a:pPr algn="ctr"/>
            <a:r>
              <a:rPr lang="en-US" sz="8000" dirty="0">
                <a:latin typeface="Century Gothic"/>
                <a:cs typeface="Century Gothic"/>
              </a:rPr>
              <a:t>j     j     j     j     j</a:t>
            </a:r>
          </a:p>
          <a:p>
            <a:pPr algn="ctr"/>
            <a:r>
              <a:rPr lang="en-US" sz="8000" dirty="0">
                <a:latin typeface="Century Gothic"/>
                <a:cs typeface="Century Gothic"/>
              </a:rPr>
              <a:t>y    y    y    y    y</a:t>
            </a:r>
          </a:p>
          <a:p>
            <a:pPr algn="ctr"/>
            <a:r>
              <a:rPr lang="en-US" sz="8000" dirty="0">
                <a:latin typeface="Century Gothic"/>
                <a:cs typeface="Century Gothic"/>
              </a:rPr>
              <a:t>z    z    z    z    z</a:t>
            </a:r>
          </a:p>
          <a:p>
            <a:pPr algn="ctr"/>
            <a:r>
              <a:rPr lang="en-US" sz="8000" dirty="0">
                <a:latin typeface="Century Gothic"/>
                <a:cs typeface="Century Gothic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559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1" y="155819"/>
            <a:ext cx="5803900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Build Fluency: Sound Spellings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9085" y="5578090"/>
            <a:ext cx="8637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Each day you will review the sound-spellings you have learned as a warm-up.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Chorally say each sound. Repeat and vary the pace.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90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43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9229" y="196002"/>
            <a:ext cx="6954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Watch as I write the letter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qu.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 will say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/kw/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as I write the letter several times.</a:t>
            </a:r>
          </a:p>
        </p:txBody>
      </p:sp>
      <p:pic>
        <p:nvPicPr>
          <p:cNvPr id="2" name="Picture 1" descr="Screen Shot 2016-07-21 at 8.00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40896"/>
            <a:ext cx="9144000" cy="562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18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Century Gothic"/>
                <a:cs typeface="Century Gothic"/>
              </a:rPr>
              <a:t>ck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39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55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82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84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17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16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22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81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98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421" y="565837"/>
            <a:ext cx="8837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Now do it with me. Say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/</a:t>
            </a:r>
            <a:r>
              <a:rPr lang="en-US" sz="1400" dirty="0" err="1">
                <a:solidFill>
                  <a:srgbClr val="FF0000"/>
                </a:solidFill>
                <a:latin typeface="Century Gothic"/>
                <a:cs typeface="Century Gothic"/>
              </a:rPr>
              <a:t>ks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/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as I write the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letter x. Write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the letter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x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five times as you say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/</a:t>
            </a:r>
            <a:r>
              <a:rPr lang="en-US" sz="1400" dirty="0" err="1">
                <a:solidFill>
                  <a:srgbClr val="FF0000"/>
                </a:solidFill>
                <a:latin typeface="Century Gothic"/>
                <a:cs typeface="Century Gothic"/>
              </a:rPr>
              <a:t>ks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Say /v/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as I write the letter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v.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Write the letter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v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five times as you say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/v/.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Now say /kw/ as I write the letters qu. Write the letters </a:t>
            </a:r>
            <a:r>
              <a:rPr lang="en-US" sz="1400" dirty="0" err="1">
                <a:solidFill>
                  <a:srgbClr val="FF0000"/>
                </a:solidFill>
                <a:latin typeface="Century Gothic"/>
                <a:cs typeface="Century Gothic"/>
              </a:rPr>
              <a:t>qu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 as you say /kw/.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44188" y="1620524"/>
            <a:ext cx="8533672" cy="4803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dirty="0">
              <a:latin typeface="Century Gothic"/>
              <a:cs typeface="Century Gothic"/>
            </a:endParaRPr>
          </a:p>
          <a:p>
            <a:pPr algn="ctr"/>
            <a:r>
              <a:rPr lang="en-US" sz="8000" dirty="0">
                <a:latin typeface="Century Gothic"/>
                <a:cs typeface="Century Gothic"/>
              </a:rPr>
              <a:t>x    x    x    x    x</a:t>
            </a:r>
          </a:p>
          <a:p>
            <a:pPr algn="ctr"/>
            <a:r>
              <a:rPr lang="en-US" sz="8000" dirty="0">
                <a:latin typeface="Century Gothic"/>
                <a:cs typeface="Century Gothic"/>
              </a:rPr>
              <a:t>v    v    v    v    v</a:t>
            </a:r>
          </a:p>
          <a:p>
            <a:pPr algn="ctr"/>
            <a:r>
              <a:rPr lang="en-US" sz="8000" dirty="0" err="1">
                <a:latin typeface="Century Gothic"/>
                <a:cs typeface="Century Gothic"/>
              </a:rPr>
              <a:t>qu</a:t>
            </a:r>
            <a:r>
              <a:rPr lang="en-US" sz="8000" dirty="0">
                <a:latin typeface="Century Gothic"/>
                <a:cs typeface="Century Gothic"/>
              </a:rPr>
              <a:t> </a:t>
            </a:r>
            <a:r>
              <a:rPr lang="en-US" sz="8000" dirty="0" err="1">
                <a:latin typeface="Century Gothic"/>
                <a:cs typeface="Century Gothic"/>
              </a:rPr>
              <a:t>qu</a:t>
            </a:r>
            <a:r>
              <a:rPr lang="en-US" sz="8000" dirty="0">
                <a:latin typeface="Century Gothic"/>
                <a:cs typeface="Century Gothic"/>
              </a:rPr>
              <a:t> </a:t>
            </a:r>
            <a:r>
              <a:rPr lang="en-US" sz="8000" dirty="0" err="1">
                <a:latin typeface="Century Gothic"/>
                <a:cs typeface="Century Gothic"/>
              </a:rPr>
              <a:t>qu</a:t>
            </a:r>
            <a:r>
              <a:rPr lang="en-US" sz="8000" dirty="0">
                <a:latin typeface="Century Gothic"/>
                <a:cs typeface="Century Gothic"/>
              </a:rPr>
              <a:t> </a:t>
            </a:r>
            <a:r>
              <a:rPr lang="en-US" sz="8000" dirty="0" err="1">
                <a:latin typeface="Century Gothic"/>
                <a:cs typeface="Century Gothic"/>
              </a:rPr>
              <a:t>qu</a:t>
            </a:r>
            <a:r>
              <a:rPr lang="en-US" sz="8000" dirty="0">
                <a:latin typeface="Century Gothic"/>
                <a:cs typeface="Century Gothic"/>
              </a:rPr>
              <a:t> </a:t>
            </a:r>
            <a:r>
              <a:rPr lang="en-US" sz="8000" dirty="0" err="1">
                <a:latin typeface="Century Gothic"/>
                <a:cs typeface="Century Gothic"/>
              </a:rPr>
              <a:t>qu</a:t>
            </a:r>
            <a:endParaRPr lang="en-US" sz="8000" dirty="0">
              <a:latin typeface="Century Gothic"/>
              <a:cs typeface="Century Gothic"/>
            </a:endParaRPr>
          </a:p>
          <a:p>
            <a:pPr algn="ctr"/>
            <a:r>
              <a:rPr lang="en-US" sz="8000" dirty="0">
                <a:latin typeface="Century Gothic"/>
                <a:cs typeface="Century Gothic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914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56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63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72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63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08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Century Gothic"/>
                <a:cs typeface="Century Gothic"/>
              </a:rPr>
              <a:t>qu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63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86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44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77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1" y="155819"/>
            <a:ext cx="5803900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Build Fluency: Sound Spellings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9085" y="5578090"/>
            <a:ext cx="8637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Each day you will review the sound-spellings you have learned as a warm-up.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Chorally say each sound. Repeat and vary the pace.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65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v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71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01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x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23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y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00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z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00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652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05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24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05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9149" y="1757326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28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181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434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55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652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05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15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05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9149" y="1757326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79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181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434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50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652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05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02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05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9149" y="1757326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09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181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434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79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652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05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78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05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9149" y="1757326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92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181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434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45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652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05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35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05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9149" y="1757326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25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181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434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93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652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05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77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05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9149" y="1757326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26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181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434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5914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/j/ j, /y/ y, /z/ z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72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Century Gothic"/>
                <a:cs typeface="Century Gothic"/>
              </a:rPr>
              <a:t>ck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34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    y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3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j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 l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 l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43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 l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 l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z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 l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z</a:t>
            </a:r>
            <a:r>
              <a:rPr lang="en-US" sz="6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 l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z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p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 l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z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p    z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 l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z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p    </a:t>
            </a:r>
            <a:r>
              <a:rPr lang="en-US" sz="6000" dirty="0" err="1">
                <a:latin typeface="Century Gothic" panose="020B0502020202020204" pitchFamily="34" charset="0"/>
              </a:rPr>
              <a:t>z</a:t>
            </a:r>
            <a:r>
              <a:rPr lang="en-US" sz="6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 l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z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p    z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p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4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 l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z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p    z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p    m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 l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z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p    z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p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7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 l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z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p    z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p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p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52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 l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z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p    z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p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p</a:t>
            </a:r>
            <a:r>
              <a:rPr lang="en-US" sz="6000" dirty="0">
                <a:latin typeface="Century Gothic" panose="020B0502020202020204" pitchFamily="34" charset="0"/>
              </a:rPr>
              <a:t>     t 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 l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z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p    z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p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p</a:t>
            </a:r>
            <a:r>
              <a:rPr lang="en-US" sz="6000" dirty="0">
                <a:latin typeface="Century Gothic" panose="020B0502020202020204" pitchFamily="34" charset="0"/>
              </a:rPr>
              <a:t>     t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 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latin typeface="Century Gothic" panose="020B0502020202020204" pitchFamily="34" charset="0"/>
              </a:rPr>
              <a:t>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s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       l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z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p    z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p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p</a:t>
            </a:r>
            <a:r>
              <a:rPr lang="en-US" sz="6000" dirty="0">
                <a:latin typeface="Century Gothic" panose="020B0502020202020204" pitchFamily="34" charset="0"/>
              </a:rPr>
              <a:t>     t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p 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 err="1">
                <a:latin typeface="Century Gothic" panose="020B0502020202020204" pitchFamily="34" charset="0"/>
              </a:rPr>
              <a:t>j</a:t>
            </a:r>
            <a:r>
              <a:rPr lang="en-US" sz="6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     j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     </a:t>
            </a:r>
            <a:r>
              <a:rPr lang="en-US" sz="6000" dirty="0" err="1">
                <a:latin typeface="Century Gothic" panose="020B0502020202020204" pitchFamily="34" charset="0"/>
              </a:rPr>
              <a:t>j</a:t>
            </a:r>
            <a:r>
              <a:rPr lang="en-US" sz="6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>
                <a:latin typeface="Century Gothic" panose="020B0502020202020204" pitchFamily="34" charset="0"/>
              </a:rPr>
              <a:t>b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>
                <a:latin typeface="Century Gothic" panose="020B0502020202020204" pitchFamily="34" charset="0"/>
              </a:rPr>
              <a:t>b      j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66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>
                <a:latin typeface="Century Gothic" panose="020B0502020202020204" pitchFamily="34" charset="0"/>
              </a:rPr>
              <a:t>b      </a:t>
            </a:r>
            <a:r>
              <a:rPr lang="en-US" sz="6000" dirty="0" err="1">
                <a:latin typeface="Century Gothic" panose="020B0502020202020204" pitchFamily="34" charset="0"/>
              </a:rPr>
              <a:t>j</a:t>
            </a:r>
            <a:r>
              <a:rPr lang="en-US" sz="6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>
                <a:latin typeface="Century Gothic" panose="020B0502020202020204" pitchFamily="34" charset="0"/>
              </a:rPr>
              <a:t>b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>
                <a:latin typeface="Century Gothic" panose="020B0502020202020204" pitchFamily="34" charset="0"/>
              </a:rPr>
              <a:t>b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      b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>
                <a:latin typeface="Century Gothic" panose="020B0502020202020204" pitchFamily="34" charset="0"/>
              </a:rPr>
              <a:t>b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      b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>
                <a:latin typeface="Century Gothic" panose="020B0502020202020204" pitchFamily="34" charset="0"/>
              </a:rPr>
              <a:t>b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      b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>
                <a:latin typeface="Century Gothic" panose="020B0502020202020204" pitchFamily="34" charset="0"/>
              </a:rPr>
              <a:t>b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      b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y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>
                <a:latin typeface="Century Gothic" panose="020B0502020202020204" pitchFamily="34" charset="0"/>
              </a:rPr>
              <a:t>b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      b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y</a:t>
            </a:r>
            <a:r>
              <a:rPr lang="en-US" sz="6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>
                <a:latin typeface="Century Gothic" panose="020B0502020202020204" pitchFamily="34" charset="0"/>
              </a:rPr>
              <a:t>b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      b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k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>
                <a:latin typeface="Century Gothic" panose="020B0502020202020204" pitchFamily="34" charset="0"/>
              </a:rPr>
              <a:t>b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      b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k    y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>
                <a:latin typeface="Century Gothic" panose="020B0502020202020204" pitchFamily="34" charset="0"/>
              </a:rPr>
              <a:t>b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      b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k    </a:t>
            </a:r>
            <a:r>
              <a:rPr lang="en-US" sz="6000" dirty="0" err="1">
                <a:latin typeface="Century Gothic" panose="020B0502020202020204" pitchFamily="34" charset="0"/>
              </a:rPr>
              <a:t>y</a:t>
            </a:r>
            <a:r>
              <a:rPr lang="en-US" sz="6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2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1364" y="1778004"/>
            <a:ext cx="55506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entury Gothic" panose="020B0502020202020204" pitchFamily="34" charset="0"/>
              </a:rPr>
              <a:t>Start Smart</a:t>
            </a:r>
          </a:p>
          <a:p>
            <a:pPr algn="ctr"/>
            <a:r>
              <a:rPr lang="en-US" sz="8000" dirty="0">
                <a:latin typeface="Century Gothic" panose="020B0502020202020204" pitchFamily="34" charset="0"/>
              </a:rPr>
              <a:t>Day </a:t>
            </a:r>
            <a:r>
              <a:rPr lang="en-US" sz="8000" dirty="0">
                <a:latin typeface="Century Gothic" panose="020B0502020202020204" pitchFamily="34" charset="0"/>
              </a:rPr>
              <a:t>4 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59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>
                <a:latin typeface="Century Gothic" panose="020B0502020202020204" pitchFamily="34" charset="0"/>
              </a:rPr>
              <a:t>b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      b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k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m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>
                <a:latin typeface="Century Gothic" panose="020B0502020202020204" pitchFamily="34" charset="0"/>
              </a:rPr>
              <a:t>b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      b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k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m    j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>
                <a:latin typeface="Century Gothic" panose="020B0502020202020204" pitchFamily="34" charset="0"/>
              </a:rPr>
              <a:t>b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      b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k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m    </a:t>
            </a:r>
            <a:r>
              <a:rPr lang="en-US" sz="6000" dirty="0" err="1">
                <a:latin typeface="Century Gothic" panose="020B0502020202020204" pitchFamily="34" charset="0"/>
              </a:rPr>
              <a:t>j</a:t>
            </a:r>
            <a:r>
              <a:rPr lang="en-US" sz="6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>
                <a:latin typeface="Century Gothic" panose="020B0502020202020204" pitchFamily="34" charset="0"/>
              </a:rPr>
              <a:t>b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      b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k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m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m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>
                <a:latin typeface="Century Gothic" panose="020B0502020202020204" pitchFamily="34" charset="0"/>
              </a:rPr>
              <a:t>b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      b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k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m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m</a:t>
            </a:r>
            <a:r>
              <a:rPr lang="en-US" sz="6000" dirty="0">
                <a:latin typeface="Century Gothic" panose="020B0502020202020204" pitchFamily="34" charset="0"/>
              </a:rPr>
              <a:t>     j 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>
                <a:latin typeface="Century Gothic" panose="020B0502020202020204" pitchFamily="34" charset="0"/>
              </a:rPr>
              <a:t>b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      b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k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m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m</a:t>
            </a:r>
            <a:r>
              <a:rPr lang="en-US" sz="6000" dirty="0">
                <a:latin typeface="Century Gothic" panose="020B0502020202020204" pitchFamily="34" charset="0"/>
              </a:rPr>
              <a:t>     </a:t>
            </a:r>
            <a:r>
              <a:rPr lang="en-US" sz="6000" dirty="0" err="1">
                <a:latin typeface="Century Gothic" panose="020B0502020202020204" pitchFamily="34" charset="0"/>
              </a:rPr>
              <a:t>j</a:t>
            </a:r>
            <a:r>
              <a:rPr lang="en-US" sz="6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>
                <a:latin typeface="Century Gothic" panose="020B0502020202020204" pitchFamily="34" charset="0"/>
              </a:rPr>
              <a:t> 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>
                <a:latin typeface="Century Gothic" panose="020B0502020202020204" pitchFamily="34" charset="0"/>
              </a:rPr>
              <a:t>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b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>
                <a:latin typeface="Century Gothic" panose="020B0502020202020204" pitchFamily="34" charset="0"/>
              </a:rPr>
              <a:t>b 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      b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g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k    y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m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m</a:t>
            </a:r>
            <a:r>
              <a:rPr lang="en-US" sz="6000" dirty="0">
                <a:latin typeface="Century Gothic" panose="020B0502020202020204" pitchFamily="34" charset="0"/>
              </a:rPr>
              <a:t>     j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>
                <a:latin typeface="Century Gothic" panose="020B0502020202020204" pitchFamily="34" charset="0"/>
              </a:rPr>
              <a:t>g 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Zak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Zak  has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Zak  has  a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08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Zak  has  a  big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 Zak  has  a  big  job.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7-21 at 10.14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630" y="0"/>
            <a:ext cx="519412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8215693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69477" y="44756"/>
            <a:ext cx="8645042" cy="4064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Have children read/spell/write each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5727" y="2033588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me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5727" y="451242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are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35725" y="3615934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she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34021" y="5233068"/>
            <a:ext cx="2755729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with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6722" y="453856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for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0913" y="2025673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and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85016" y="3609676"/>
            <a:ext cx="2755729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see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62666" y="433281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said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62666" y="2025673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was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85015" y="5233068"/>
            <a:ext cx="3075898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have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5624" y="3895228"/>
            <a:ext cx="29323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Practice: Point to a word and call on a child to Read/Spell/Write it. 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Challenge them to use the word in a sentence.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Have partners work together to create sentences using as many of the high-frequency words as they can.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99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138" y="0"/>
            <a:ext cx="4361478" cy="7150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Listening Comprehension – Make Connections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3" name="Picture 2" descr="Screen Shot 2016-07-21 at 10.18.42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09" y="1193821"/>
            <a:ext cx="4076321" cy="2670831"/>
          </a:xfrm>
          <a:prstGeom prst="rect">
            <a:avLst/>
          </a:prstGeom>
        </p:spPr>
      </p:pic>
      <p:pic>
        <p:nvPicPr>
          <p:cNvPr id="4" name="Picture 3" descr="Screen Shot 2016-07-21 at 10.18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43" y="3864651"/>
            <a:ext cx="4076321" cy="2918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Screen Shot 2016-07-21 at 10.18.49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0" y="128063"/>
            <a:ext cx="3960577" cy="2615937"/>
          </a:xfrm>
          <a:prstGeom prst="rect">
            <a:avLst/>
          </a:prstGeom>
        </p:spPr>
      </p:pic>
      <p:pic>
        <p:nvPicPr>
          <p:cNvPr id="6" name="Picture 5" descr="Screen Shot 2016-07-21 at 10.17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10" y="2862639"/>
            <a:ext cx="3025565" cy="3920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986187" y="6360426"/>
            <a:ext cx="2785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/>
                <a:cs typeface="Century Gothic"/>
              </a:rPr>
              <a:t>The Tortoise and the Hare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809" y="2980443"/>
            <a:ext cx="2785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How Do We Get Around?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5138" y="715015"/>
            <a:ext cx="43614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FF0000"/>
                </a:solidFill>
                <a:latin typeface="Century Gothic"/>
                <a:cs typeface="Century Gothic"/>
              </a:rPr>
              <a:t>All of these selections talk about how people and animals can get from one place to another.</a:t>
            </a:r>
            <a:endParaRPr lang="en-US" sz="13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91532" y="2843875"/>
            <a:ext cx="1761027" cy="11752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These stories are  all connected</a:t>
            </a:r>
            <a:endParaRPr lang="en-US" sz="14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9610181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6380" y="138734"/>
            <a:ext cx="7787475" cy="7150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Listening Comprehension – Make Connections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4" name="Picture 3" descr="Screen Shot 2016-07-21 at 10.18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5" y="2267329"/>
            <a:ext cx="4488829" cy="32140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Screen Shot 2016-07-21 at 10.17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69" y="1976874"/>
            <a:ext cx="3492193" cy="45253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676673" y="5073613"/>
            <a:ext cx="2785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/>
                <a:cs typeface="Century Gothic"/>
              </a:rPr>
              <a:t>The Tortoise and the Hare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8230" y="2113440"/>
            <a:ext cx="2785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/>
                <a:cs typeface="Century Gothic"/>
              </a:rPr>
              <a:t>How Do We Get Around?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1285" y="1088529"/>
            <a:ext cx="8086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Now think about how these two selections are different.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485504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673420" y="2016981"/>
            <a:ext cx="8994580" cy="10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6209400" y="145404"/>
            <a:ext cx="0" cy="6712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creen Shot 2016-07-21 at 10.18.11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38" y="226648"/>
            <a:ext cx="2316017" cy="16582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 descr="Screen Shot 2016-07-21 at 10.17.32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70" y="1"/>
            <a:ext cx="1553048" cy="20125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1673421" y="2155715"/>
            <a:ext cx="8911865" cy="426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How are these two selections different?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9663" y="2696735"/>
            <a:ext cx="377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/>
                <a:cs typeface="Century Gothic"/>
              </a:rPr>
              <a:t>“The Tortoise and the Hare”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7183" y="2696735"/>
            <a:ext cx="377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/>
                <a:cs typeface="Century Gothic"/>
              </a:rPr>
              <a:t>“How Do We Get Around?”</a:t>
            </a:r>
            <a:endParaRPr lang="en-US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8446238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06836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Interactive Writing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8132" y="1227263"/>
            <a:ext cx="4301175" cy="55707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84094" y="768374"/>
            <a:ext cx="892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Name and describe the different ways to travel in: “How Do We Get Around?”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5363" y="1227263"/>
            <a:ext cx="4301175" cy="55707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62764" y="1385124"/>
            <a:ext cx="4109063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/>
                <a:cs typeface="Century Gothic"/>
              </a:rPr>
              <a:t>“The Tortoise and the Hare” and “How Do We Get Around?” both ________________</a:t>
            </a:r>
          </a:p>
          <a:p>
            <a:r>
              <a:rPr lang="en-US" sz="2800" dirty="0">
                <a:latin typeface="Century Gothic"/>
                <a:cs typeface="Century Gothic"/>
              </a:rPr>
              <a:t>______________________</a:t>
            </a:r>
          </a:p>
          <a:p>
            <a:r>
              <a:rPr lang="en-US" sz="2800" dirty="0">
                <a:latin typeface="Century Gothic"/>
                <a:cs typeface="Century Gothic"/>
              </a:rPr>
              <a:t>_____________________.</a:t>
            </a:r>
          </a:p>
          <a:p>
            <a:r>
              <a:rPr lang="en-US" sz="2800" dirty="0">
                <a:latin typeface="Century Gothic"/>
                <a:cs typeface="Century Gothic"/>
              </a:rPr>
              <a:t>“The Tortoise and the Hare” and “How Do We Get Around?” are different because ____</a:t>
            </a:r>
          </a:p>
          <a:p>
            <a:r>
              <a:rPr lang="en-US" sz="2800" dirty="0">
                <a:latin typeface="Century Gothic"/>
                <a:cs typeface="Century Gothic"/>
              </a:rPr>
              <a:t>______________________</a:t>
            </a:r>
          </a:p>
          <a:p>
            <a:r>
              <a:rPr lang="en-US" sz="2800" dirty="0">
                <a:latin typeface="Century Gothic"/>
                <a:cs typeface="Century Gothic"/>
              </a:rPr>
              <a:t>_____________________.</a:t>
            </a:r>
            <a:endParaRPr lang="en-US" sz="2800" dirty="0">
              <a:latin typeface="Century Gothic"/>
              <a:cs typeface="Century Gothic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752305" y="2750144"/>
            <a:ext cx="4301175" cy="106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2"/>
          </p:cNvCxnSpPr>
          <p:nvPr/>
        </p:nvCxnSpPr>
        <p:spPr>
          <a:xfrm flipV="1">
            <a:off x="3898719" y="2771487"/>
            <a:ext cx="0" cy="40264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reen Shot 2016-07-21 at 10.18.11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17" y="1385124"/>
            <a:ext cx="1719502" cy="1231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14" descr="Screen Shot 2016-07-21 at 10.17.32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46" y="1247333"/>
            <a:ext cx="1099310" cy="1424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1752304" y="2760814"/>
            <a:ext cx="20545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/>
                <a:cs typeface="Century Gothic"/>
              </a:rPr>
              <a:t>What do these two selections have in common?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8090" y="2868536"/>
            <a:ext cx="205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/>
                <a:cs typeface="Century Gothic"/>
              </a:rPr>
              <a:t>How are these two selections different?</a:t>
            </a:r>
            <a:endParaRPr lang="en-US" sz="14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6302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37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34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9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73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49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6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27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Century Gothic"/>
                <a:cs typeface="Century Gothic"/>
              </a:rPr>
              <a:t>qu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10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4431" y="1405036"/>
            <a:ext cx="8952719" cy="3973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/>
                <a:cs typeface="Century Gothic"/>
              </a:rPr>
              <a:t>I like a bike.</a:t>
            </a:r>
            <a:r>
              <a:rPr lang="en-US" sz="5400" dirty="0">
                <a:latin typeface="Century Gothic"/>
                <a:cs typeface="Century Gothic"/>
              </a:rPr>
              <a:t>	</a:t>
            </a:r>
            <a:endParaRPr lang="en-US" sz="54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/>
                <a:cs typeface="Century Gothic"/>
              </a:rPr>
              <a:t>I like a bus, too.</a:t>
            </a:r>
            <a:r>
              <a:rPr lang="en-US" sz="5400" dirty="0">
                <a:latin typeface="Century Gothic"/>
                <a:cs typeface="Century Gothic"/>
              </a:rPr>
              <a:t>	</a:t>
            </a:r>
            <a:endParaRPr lang="en-US" sz="54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/>
                <a:cs typeface="Century Gothic"/>
              </a:rPr>
              <a:t>How do you get around?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4431" y="5689722"/>
            <a:ext cx="89527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/>
                <a:cs typeface="Century Gothic"/>
              </a:rPr>
              <a:t>Have partners discuss the question, How do you get around?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Have them say: “I get around. I _____________________.”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1272" y="265660"/>
            <a:ext cx="6964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Track the print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and emphasize the return sweep as you reread the Daily Warm-Up.</a:t>
            </a:r>
          </a:p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Invite children to chime in.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9420" y="828756"/>
            <a:ext cx="2302675" cy="7967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Circle and say the word get. What letters stand for the word get?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2914" y="828756"/>
            <a:ext cx="2076525" cy="800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Circle and say the word bus.</a:t>
            </a:r>
            <a:endParaRPr lang="en-US" sz="1000" dirty="0">
              <a:solidFill>
                <a:srgbClr val="D9D9D9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30301" y="828756"/>
            <a:ext cx="2076525" cy="800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Challenge: What written words stand for ride and bike?</a:t>
            </a:r>
            <a:endParaRPr lang="en-US" sz="1000" dirty="0">
              <a:solidFill>
                <a:srgbClr val="D9D9D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99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06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50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89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v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97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78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63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x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05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35428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</a:t>
            </a:r>
            <a:r>
              <a:rPr lang="en-US" sz="2400" dirty="0" err="1">
                <a:latin typeface="Century Gothic"/>
                <a:cs typeface="Century Gothic"/>
              </a:rPr>
              <a:t>ks</a:t>
            </a:r>
            <a:r>
              <a:rPr lang="en-US" sz="2400" dirty="0">
                <a:latin typeface="Century Gothic"/>
                <a:cs typeface="Century Gothic"/>
              </a:rPr>
              <a:t>/ x, /v/ v, /kw/ </a:t>
            </a:r>
            <a:r>
              <a:rPr lang="en-US" sz="2400" dirty="0" err="1">
                <a:latin typeface="Century Gothic"/>
                <a:cs typeface="Century Gothic"/>
              </a:rPr>
              <a:t>qu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652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05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35428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</a:t>
            </a:r>
            <a:r>
              <a:rPr lang="en-US" sz="2400" dirty="0" err="1">
                <a:latin typeface="Century Gothic"/>
                <a:cs typeface="Century Gothic"/>
              </a:rPr>
              <a:t>ks</a:t>
            </a:r>
            <a:r>
              <a:rPr lang="en-US" sz="2400" dirty="0">
                <a:latin typeface="Century Gothic"/>
                <a:cs typeface="Century Gothic"/>
              </a:rPr>
              <a:t>/ x, /v/ v, /kw/ </a:t>
            </a:r>
            <a:r>
              <a:rPr lang="en-US" sz="2400" dirty="0" err="1">
                <a:latin typeface="Century Gothic"/>
                <a:cs typeface="Century Gothic"/>
              </a:rPr>
              <a:t>qu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10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05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9149" y="1757326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x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35428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</a:t>
            </a:r>
            <a:r>
              <a:rPr lang="en-US" sz="2400" dirty="0" err="1">
                <a:latin typeface="Century Gothic"/>
                <a:cs typeface="Century Gothic"/>
              </a:rPr>
              <a:t>ks</a:t>
            </a:r>
            <a:r>
              <a:rPr lang="en-US" sz="2400" dirty="0">
                <a:latin typeface="Century Gothic"/>
                <a:cs typeface="Century Gothic"/>
              </a:rPr>
              <a:t>/ x, /v/ v, /kw/ </a:t>
            </a:r>
            <a:r>
              <a:rPr lang="en-US" sz="2400" dirty="0" err="1">
                <a:latin typeface="Century Gothic"/>
                <a:cs typeface="Century Gothic"/>
              </a:rPr>
              <a:t>qu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22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15255" y="219319"/>
            <a:ext cx="4200192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Phonemic Awareness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4207" y="1176045"/>
            <a:ext cx="81737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 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I am going to say a word.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Then I will say it sound by sound. Listen carefully.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The word is van.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Listen as I stretch the sounds: /</a:t>
            </a:r>
            <a:r>
              <a:rPr lang="en-US" dirty="0" err="1">
                <a:solidFill>
                  <a:srgbClr val="D9D9D9"/>
                </a:solidFill>
                <a:latin typeface="Century Gothic"/>
                <a:cs typeface="Century Gothic"/>
              </a:rPr>
              <a:t>vvvaaannn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/.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Now I will say the sounds in the word van, one at a time.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I will place one counter in each box of the Response Board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as I move from sound to sound.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Watch: /</a:t>
            </a:r>
            <a:r>
              <a:rPr lang="en-US" dirty="0" err="1">
                <a:solidFill>
                  <a:srgbClr val="D9D9D9"/>
                </a:solidFill>
                <a:latin typeface="Century Gothic"/>
                <a:cs typeface="Century Gothic"/>
              </a:rPr>
              <a:t>vvv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/       /</a:t>
            </a:r>
            <a:r>
              <a:rPr lang="en-US" dirty="0" err="1">
                <a:solidFill>
                  <a:srgbClr val="D9D9D9"/>
                </a:solidFill>
                <a:latin typeface="Century Gothic"/>
                <a:cs typeface="Century Gothic"/>
              </a:rPr>
              <a:t>aaa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/        /</a:t>
            </a:r>
            <a:r>
              <a:rPr lang="en-US" dirty="0" err="1">
                <a:solidFill>
                  <a:srgbClr val="D9D9D9"/>
                </a:solidFill>
                <a:latin typeface="Century Gothic"/>
                <a:cs typeface="Century Gothic"/>
              </a:rPr>
              <a:t>nnn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/       The word van has three 										 sounds: /v/ /a/ /n/.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2910" y="4791663"/>
            <a:ext cx="1184691" cy="10458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07601" y="4791663"/>
            <a:ext cx="1184691" cy="10458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68386" y="6029598"/>
            <a:ext cx="693738" cy="6509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3772646" y="5398873"/>
            <a:ext cx="685220" cy="3885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20094" y="6029598"/>
            <a:ext cx="693738" cy="6509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5067047" y="5398873"/>
            <a:ext cx="685220" cy="3885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92292" y="4791663"/>
            <a:ext cx="1184691" cy="10458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0363" y="6029598"/>
            <a:ext cx="693738" cy="6509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6115971" y="5398873"/>
            <a:ext cx="685220" cy="3885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181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434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x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35428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</a:t>
            </a:r>
            <a:r>
              <a:rPr lang="en-US" sz="2400" dirty="0" err="1">
                <a:latin typeface="Century Gothic"/>
                <a:cs typeface="Century Gothic"/>
              </a:rPr>
              <a:t>ks</a:t>
            </a:r>
            <a:r>
              <a:rPr lang="en-US" sz="2400" dirty="0">
                <a:latin typeface="Century Gothic"/>
                <a:cs typeface="Century Gothic"/>
              </a:rPr>
              <a:t>/ x, /v/ v, /kw/ </a:t>
            </a:r>
            <a:r>
              <a:rPr lang="en-US" sz="2400" dirty="0" err="1">
                <a:latin typeface="Century Gothic"/>
                <a:cs typeface="Century Gothic"/>
              </a:rPr>
              <a:t>qu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78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35428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</a:t>
            </a:r>
            <a:r>
              <a:rPr lang="en-US" sz="2400" dirty="0" err="1">
                <a:latin typeface="Century Gothic"/>
                <a:cs typeface="Century Gothic"/>
              </a:rPr>
              <a:t>ks</a:t>
            </a:r>
            <a:r>
              <a:rPr lang="en-US" sz="2400" dirty="0">
                <a:latin typeface="Century Gothic"/>
                <a:cs typeface="Century Gothic"/>
              </a:rPr>
              <a:t>/ x, /v/ v, /kw/ </a:t>
            </a:r>
            <a:r>
              <a:rPr lang="en-US" sz="2400" dirty="0" err="1">
                <a:latin typeface="Century Gothic"/>
                <a:cs typeface="Century Gothic"/>
              </a:rPr>
              <a:t>qu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652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05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35428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</a:t>
            </a:r>
            <a:r>
              <a:rPr lang="en-US" sz="2400" dirty="0" err="1">
                <a:latin typeface="Century Gothic"/>
                <a:cs typeface="Century Gothic"/>
              </a:rPr>
              <a:t>ks</a:t>
            </a:r>
            <a:r>
              <a:rPr lang="en-US" sz="2400" dirty="0">
                <a:latin typeface="Century Gothic"/>
                <a:cs typeface="Century Gothic"/>
              </a:rPr>
              <a:t>/ x, /v/ v, /kw/ </a:t>
            </a:r>
            <a:r>
              <a:rPr lang="en-US" sz="2400" dirty="0" err="1">
                <a:latin typeface="Century Gothic"/>
                <a:cs typeface="Century Gothic"/>
              </a:rPr>
              <a:t>qu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97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05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9149" y="1757326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x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35428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</a:t>
            </a:r>
            <a:r>
              <a:rPr lang="en-US" sz="2400" dirty="0" err="1">
                <a:latin typeface="Century Gothic"/>
                <a:cs typeface="Century Gothic"/>
              </a:rPr>
              <a:t>ks</a:t>
            </a:r>
            <a:r>
              <a:rPr lang="en-US" sz="2400" dirty="0">
                <a:latin typeface="Century Gothic"/>
                <a:cs typeface="Century Gothic"/>
              </a:rPr>
              <a:t>/ x, /v/ v, /kw/ </a:t>
            </a:r>
            <a:r>
              <a:rPr lang="en-US" sz="2400" dirty="0" err="1">
                <a:latin typeface="Century Gothic"/>
                <a:cs typeface="Century Gothic"/>
              </a:rPr>
              <a:t>qu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35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181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434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x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35428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</a:t>
            </a:r>
            <a:r>
              <a:rPr lang="en-US" sz="2400" dirty="0" err="1">
                <a:latin typeface="Century Gothic"/>
                <a:cs typeface="Century Gothic"/>
              </a:rPr>
              <a:t>ks</a:t>
            </a:r>
            <a:r>
              <a:rPr lang="en-US" sz="2400" dirty="0">
                <a:latin typeface="Century Gothic"/>
                <a:cs typeface="Century Gothic"/>
              </a:rPr>
              <a:t>/ x, /v/ v, /kw/ </a:t>
            </a:r>
            <a:r>
              <a:rPr lang="en-US" sz="2400" dirty="0" err="1">
                <a:latin typeface="Century Gothic"/>
                <a:cs typeface="Century Gothic"/>
              </a:rPr>
              <a:t>qu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42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35428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</a:t>
            </a:r>
            <a:r>
              <a:rPr lang="en-US" sz="2400" dirty="0" err="1">
                <a:latin typeface="Century Gothic"/>
                <a:cs typeface="Century Gothic"/>
              </a:rPr>
              <a:t>ks</a:t>
            </a:r>
            <a:r>
              <a:rPr lang="en-US" sz="2400" dirty="0">
                <a:latin typeface="Century Gothic"/>
                <a:cs typeface="Century Gothic"/>
              </a:rPr>
              <a:t>/ x, /v/ v, /kw/ </a:t>
            </a:r>
            <a:r>
              <a:rPr lang="en-US" sz="2400" dirty="0" err="1">
                <a:latin typeface="Century Gothic"/>
                <a:cs typeface="Century Gothic"/>
              </a:rPr>
              <a:t>qu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652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05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35428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</a:t>
            </a:r>
            <a:r>
              <a:rPr lang="en-US" sz="2400" dirty="0" err="1">
                <a:latin typeface="Century Gothic"/>
                <a:cs typeface="Century Gothic"/>
              </a:rPr>
              <a:t>ks</a:t>
            </a:r>
            <a:r>
              <a:rPr lang="en-US" sz="2400" dirty="0">
                <a:latin typeface="Century Gothic"/>
                <a:cs typeface="Century Gothic"/>
              </a:rPr>
              <a:t>/ x, /v/ v, /kw/ </a:t>
            </a:r>
            <a:r>
              <a:rPr lang="en-US" sz="2400" dirty="0" err="1">
                <a:latin typeface="Century Gothic"/>
                <a:cs typeface="Century Gothic"/>
              </a:rPr>
              <a:t>qu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93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05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9149" y="1757326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35428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</a:t>
            </a:r>
            <a:r>
              <a:rPr lang="en-US" sz="2400" dirty="0" err="1">
                <a:latin typeface="Century Gothic"/>
                <a:cs typeface="Century Gothic"/>
              </a:rPr>
              <a:t>ks</a:t>
            </a:r>
            <a:r>
              <a:rPr lang="en-US" sz="2400" dirty="0">
                <a:latin typeface="Century Gothic"/>
                <a:cs typeface="Century Gothic"/>
              </a:rPr>
              <a:t>/ x, /v/ v, /kw/ </a:t>
            </a:r>
            <a:r>
              <a:rPr lang="en-US" sz="2400" dirty="0" err="1">
                <a:latin typeface="Century Gothic"/>
                <a:cs typeface="Century Gothic"/>
              </a:rPr>
              <a:t>qu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31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181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434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35428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</a:t>
            </a:r>
            <a:r>
              <a:rPr lang="en-US" sz="2400" dirty="0" err="1">
                <a:latin typeface="Century Gothic"/>
                <a:cs typeface="Century Gothic"/>
              </a:rPr>
              <a:t>ks</a:t>
            </a:r>
            <a:r>
              <a:rPr lang="en-US" sz="2400" dirty="0">
                <a:latin typeface="Century Gothic"/>
                <a:cs typeface="Century Gothic"/>
              </a:rPr>
              <a:t>/ x, /v/ v, /kw/ </a:t>
            </a:r>
            <a:r>
              <a:rPr lang="en-US" sz="2400" dirty="0" err="1">
                <a:latin typeface="Century Gothic"/>
                <a:cs typeface="Century Gothic"/>
              </a:rPr>
              <a:t>qu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05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3129" y="151560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</a:t>
            </a:r>
            <a:r>
              <a:rPr lang="en-US" sz="2400" dirty="0" err="1">
                <a:latin typeface="Century Gothic"/>
                <a:cs typeface="Century Gothic"/>
              </a:rPr>
              <a:t>ks</a:t>
            </a:r>
            <a:r>
              <a:rPr lang="en-US" sz="2400" dirty="0">
                <a:latin typeface="Century Gothic"/>
                <a:cs typeface="Century Gothic"/>
              </a:rPr>
              <a:t>/ x, /v/ v, /kw/ </a:t>
            </a:r>
            <a:r>
              <a:rPr lang="en-US" sz="2400" dirty="0" err="1">
                <a:latin typeface="Century Gothic"/>
                <a:cs typeface="Century Gothic"/>
              </a:rPr>
              <a:t>qu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652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0000"/>
                </a:solidFill>
                <a:latin typeface="Century Gothic"/>
                <a:cs typeface="Century Gothic"/>
              </a:rPr>
              <a:t>qu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15255" y="219319"/>
            <a:ext cx="4200192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Phonemic Awareness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4207" y="1176045"/>
            <a:ext cx="81737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Guided Practice: 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Now it’s your turn.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I will say a word.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Stretch the word with me.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Place one counter in each box for each sound you hear.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			up			fun		sun		rug</a:t>
            </a:r>
          </a:p>
          <a:p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		at			mat		vet		get</a:t>
            </a:r>
          </a:p>
          <a:p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		it			fit			bit			us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62125" y="4791664"/>
            <a:ext cx="3554073" cy="1888917"/>
            <a:chOff x="1998909" y="4791663"/>
            <a:chExt cx="3554073" cy="1888917"/>
          </a:xfrm>
        </p:grpSpPr>
        <p:sp>
          <p:nvSpPr>
            <p:cNvPr id="4" name="Rectangle 3"/>
            <p:cNvSpPr/>
            <p:nvPr/>
          </p:nvSpPr>
          <p:spPr>
            <a:xfrm>
              <a:off x="1998909" y="4791663"/>
              <a:ext cx="1184691" cy="10458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183600" y="4791663"/>
              <a:ext cx="1184691" cy="10458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244386" y="6029597"/>
              <a:ext cx="693738" cy="6509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16200000">
              <a:off x="2248646" y="5398872"/>
              <a:ext cx="685220" cy="38858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496094" y="6029597"/>
              <a:ext cx="693738" cy="6509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6200000">
              <a:off x="3543047" y="5398872"/>
              <a:ext cx="685220" cy="38858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68291" y="4791663"/>
              <a:ext cx="1184691" cy="10458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740288" y="6029597"/>
              <a:ext cx="693738" cy="6509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6200000">
              <a:off x="4786264" y="5398872"/>
              <a:ext cx="685220" cy="38858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89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0000"/>
                </a:solidFill>
                <a:latin typeface="Century Gothic"/>
                <a:cs typeface="Century Gothic"/>
              </a:rPr>
              <a:t>qu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05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80438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</a:t>
            </a:r>
            <a:r>
              <a:rPr lang="en-US" sz="2400" dirty="0" err="1">
                <a:latin typeface="Century Gothic"/>
                <a:cs typeface="Century Gothic"/>
              </a:rPr>
              <a:t>ks</a:t>
            </a:r>
            <a:r>
              <a:rPr lang="en-US" sz="2400" dirty="0">
                <a:latin typeface="Century Gothic"/>
                <a:cs typeface="Century Gothic"/>
              </a:rPr>
              <a:t>/ x, /v/ v, /kw/ </a:t>
            </a:r>
            <a:r>
              <a:rPr lang="en-US" sz="2400" dirty="0" err="1">
                <a:latin typeface="Century Gothic"/>
                <a:cs typeface="Century Gothic"/>
              </a:rPr>
              <a:t>qu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768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0000"/>
                </a:solidFill>
                <a:latin typeface="Century Gothic"/>
                <a:cs typeface="Century Gothic"/>
              </a:rPr>
              <a:t>qu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05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9149" y="1757326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3036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</a:t>
            </a:r>
            <a:r>
              <a:rPr lang="en-US" sz="2400" dirty="0" err="1">
                <a:latin typeface="Century Gothic"/>
                <a:cs typeface="Century Gothic"/>
              </a:rPr>
              <a:t>ks</a:t>
            </a:r>
            <a:r>
              <a:rPr lang="en-US" sz="2400" dirty="0">
                <a:latin typeface="Century Gothic"/>
                <a:cs typeface="Century Gothic"/>
              </a:rPr>
              <a:t>/ x, /v/ v, /kw/ </a:t>
            </a:r>
            <a:r>
              <a:rPr lang="en-US" sz="2400" dirty="0" err="1">
                <a:latin typeface="Century Gothic"/>
                <a:cs typeface="Century Gothic"/>
              </a:rPr>
              <a:t>qu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06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652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03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0000"/>
                </a:solidFill>
                <a:latin typeface="Century Gothic"/>
                <a:cs typeface="Century Gothic"/>
              </a:rPr>
              <a:t>qu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18194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4349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27935" y="155819"/>
            <a:ext cx="5882569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Blend Words with /</a:t>
            </a:r>
            <a:r>
              <a:rPr lang="en-US" sz="2400" dirty="0" err="1">
                <a:latin typeface="Century Gothic"/>
                <a:cs typeface="Century Gothic"/>
              </a:rPr>
              <a:t>ks</a:t>
            </a:r>
            <a:r>
              <a:rPr lang="en-US" sz="2400" dirty="0">
                <a:latin typeface="Century Gothic"/>
                <a:cs typeface="Century Gothic"/>
              </a:rPr>
              <a:t>/ x, /v/ v, /kw/ </a:t>
            </a:r>
            <a:r>
              <a:rPr lang="en-US" sz="2400" dirty="0" err="1">
                <a:latin typeface="Century Gothic"/>
                <a:cs typeface="Century Gothic"/>
              </a:rPr>
              <a:t>qu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91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    w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    </a:t>
            </a:r>
            <a:r>
              <a:rPr lang="en-US" sz="6000" dirty="0" err="1">
                <a:latin typeface="Century Gothic" panose="020B0502020202020204" pitchFamily="34" charset="0"/>
              </a:rPr>
              <a:t>w</a:t>
            </a:r>
            <a:r>
              <a:rPr lang="en-US" sz="6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    w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    w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    w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74818" y="168519"/>
            <a:ext cx="3266480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Phonics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1504" y="1314645"/>
            <a:ext cx="2136402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This is 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Box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 spelling card. </a:t>
            </a: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sounds are /</a:t>
            </a:r>
            <a:r>
              <a:rPr lang="en-US" sz="1600" dirty="0" err="1">
                <a:solidFill>
                  <a:srgbClr val="D9D9D9"/>
                </a:solidFill>
                <a:latin typeface="Century Gothic"/>
                <a:cs typeface="Century Gothic"/>
              </a:rPr>
              <a:t>ks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/.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/</a:t>
            </a:r>
            <a:r>
              <a:rPr lang="en-US" sz="1600" dirty="0" err="1">
                <a:solidFill>
                  <a:srgbClr val="D9D9D9"/>
                </a:solidFill>
                <a:latin typeface="Century Gothic"/>
                <a:cs typeface="Century Gothic"/>
              </a:rPr>
              <a:t>ks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/ sounds are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spelled with the letter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x. Say it with me: /</a:t>
            </a:r>
            <a:r>
              <a:rPr lang="en-US" sz="1600" dirty="0" err="1">
                <a:solidFill>
                  <a:srgbClr val="D9D9D9"/>
                </a:solidFill>
                <a:latin typeface="Century Gothic"/>
                <a:cs typeface="Century Gothic"/>
              </a:rPr>
              <a:t>ks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/. These are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sounds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at 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end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of the word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box. 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Listen: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/</a:t>
            </a:r>
            <a:r>
              <a:rPr lang="en-US" sz="1600" dirty="0" err="1">
                <a:solidFill>
                  <a:srgbClr val="D9D9D9"/>
                </a:solidFill>
                <a:latin typeface="Century Gothic"/>
                <a:cs typeface="Century Gothic"/>
              </a:rPr>
              <a:t>boks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/, box.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Screen Shot 2016-07-21 at 7.53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36" y="774274"/>
            <a:ext cx="4629069" cy="60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    w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x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    w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    w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    w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    w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qu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    w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qu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    w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qu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t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    w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qu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t   </a:t>
            </a:r>
            <a:r>
              <a:rPr lang="en-US" sz="6000" dirty="0" err="1">
                <a:latin typeface="Century Gothic" panose="020B0502020202020204" pitchFamily="34" charset="0"/>
              </a:rPr>
              <a:t>qu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    w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qu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t   qu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    w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qu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t   qu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ck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9229" y="196002"/>
            <a:ext cx="6954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Watch as I write the letter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x.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 will say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/</a:t>
            </a:r>
            <a:r>
              <a:rPr lang="en-US" sz="1400" dirty="0" err="1">
                <a:solidFill>
                  <a:srgbClr val="FF0000"/>
                </a:solidFill>
                <a:latin typeface="Century Gothic"/>
                <a:cs typeface="Century Gothic"/>
              </a:rPr>
              <a:t>ks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/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as I write the letter several times.</a:t>
            </a:r>
          </a:p>
        </p:txBody>
      </p:sp>
      <p:pic>
        <p:nvPicPr>
          <p:cNvPr id="4" name="Picture 3" descr="Screen Shot 2016-07-21 at 8.03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71191"/>
            <a:ext cx="9144000" cy="550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    w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qu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t   qu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ck    l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    w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qu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t   qu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ck    l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    w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qu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t   qu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ck    l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ck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    w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qu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t   qu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ck    l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ck</a:t>
            </a:r>
            <a:r>
              <a:rPr lang="en-US" sz="6000" dirty="0">
                <a:latin typeface="Century Gothic" panose="020B0502020202020204" pitchFamily="34" charset="0"/>
              </a:rPr>
              <a:t>     s 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    w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qu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t   qu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ck    l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ck</a:t>
            </a:r>
            <a:r>
              <a:rPr lang="en-US" sz="6000" dirty="0">
                <a:latin typeface="Century Gothic" panose="020B0502020202020204" pitchFamily="34" charset="0"/>
              </a:rPr>
              <a:t>     </a:t>
            </a:r>
            <a:r>
              <a:rPr lang="en-US" sz="6000" dirty="0" err="1">
                <a:latin typeface="Century Gothic" panose="020B0502020202020204" pitchFamily="34" charset="0"/>
              </a:rPr>
              <a:t>s</a:t>
            </a:r>
            <a:r>
              <a:rPr lang="en-US" sz="6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 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  a</a:t>
            </a:r>
            <a:r>
              <a:rPr lang="en-US" sz="6000" dirty="0">
                <a:latin typeface="Century Gothic" panose="020B0502020202020204" pitchFamily="34" charset="0"/>
              </a:rPr>
              <a:t>x    w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x     M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</a:rPr>
              <a:t>x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qu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t   qu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ck    l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ck</a:t>
            </a:r>
            <a:r>
              <a:rPr lang="en-US" sz="6000" dirty="0">
                <a:latin typeface="Century Gothic" panose="020B0502020202020204" pitchFamily="34" charset="0"/>
              </a:rPr>
              <a:t>     s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>
                <a:latin typeface="Century Gothic" panose="020B0502020202020204" pitchFamily="34" charset="0"/>
              </a:rPr>
              <a:t>ck 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2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latin typeface="Century Gothic" panose="020B0502020202020204" pitchFamily="34" charset="0"/>
              </a:rPr>
              <a:t>  I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3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latin typeface="Century Gothic" panose="020B0502020202020204" pitchFamily="34" charset="0"/>
              </a:rPr>
              <a:t>  I  am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latin typeface="Century Gothic" panose="020B0502020202020204" pitchFamily="34" charset="0"/>
              </a:rPr>
              <a:t>  I  am  quick!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latin typeface="Century Gothic" panose="020B0502020202020204" pitchFamily="34" charset="0"/>
              </a:rPr>
              <a:t>  I  am  quick!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	The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74818" y="168519"/>
            <a:ext cx="3266480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Phonics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1504" y="1314646"/>
            <a:ext cx="21364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This is 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Volcano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 spelling card. </a:t>
            </a: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 is /v/.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/v/ sound is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spelled with the letter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v. Say it with me: /v/. This is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at the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beginning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of the word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volcano. 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Listen: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/v/ /v/ /v/, volcano.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Screen Shot 2016-07-21 at 7.53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578" y="790863"/>
            <a:ext cx="4547592" cy="598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latin typeface="Century Gothic" panose="020B0502020202020204" pitchFamily="34" charset="0"/>
              </a:rPr>
              <a:t>  I  am  quick!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	The  vet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latin typeface="Century Gothic" panose="020B0502020202020204" pitchFamily="34" charset="0"/>
              </a:rPr>
              <a:t>  I  am  quick!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	The  vet  can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latin typeface="Century Gothic" panose="020B0502020202020204" pitchFamily="34" charset="0"/>
              </a:rPr>
              <a:t>  I  am  quick!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	The  vet  can  fix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>
                <a:latin typeface="Century Gothic" panose="020B0502020202020204" pitchFamily="34" charset="0"/>
              </a:rPr>
              <a:t>  I  am  quick!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rgbClr val="000000"/>
                </a:solidFill>
                <a:latin typeface="Century Gothic" panose="020B0502020202020204" pitchFamily="34" charset="0"/>
              </a:rPr>
              <a:t>	The  vet  can  fix  it.</a:t>
            </a:r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21 at 8.36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6" y="0"/>
            <a:ext cx="522053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92543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06836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High-Frequency Words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5598" y="2805702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said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5598" y="1070133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see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8660" y="1503658"/>
            <a:ext cx="2539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Read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to and say the word see. 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This is the word see. 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it with me: see.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see a bird in the sky.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5356" y="3569218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see is spelled 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s-e-e.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 it with me.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5356" y="5272021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Write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write the word in the air as we say each letter: s-e-e.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9448" y="1656058"/>
            <a:ext cx="2539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Read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to and say the word said. 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This is the word said. 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it with me: said.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She said hello.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9448" y="3734734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said is spelled s-a-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-d.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 it with 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9448" y="5272021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Write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write the word in the air as we say each letter: s-a-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-d.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5598" y="4646436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was</a:t>
            </a:r>
            <a:endParaRPr lang="en-US" sz="8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19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69477" y="44756"/>
            <a:ext cx="8645042" cy="3070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Have partners make up sentences using the words.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5727" y="2033588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like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5727" y="451242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I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35725" y="3615934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do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34021" y="5233068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to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6722" y="453856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you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0913" y="2025673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he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85016" y="3609676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can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89108" y="5200935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go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62666" y="433281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a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6755" y="2020753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has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66755" y="3615934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this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66755" y="5218491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is</a:t>
            </a:r>
            <a:endParaRPr lang="en-US" sz="8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03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69477" y="44756"/>
            <a:ext cx="8645042" cy="3070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Have partners make up sentences using the words.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5727" y="2033588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look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5727" y="451242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my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35725" y="3615934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little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34021" y="5233068"/>
            <a:ext cx="3636165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where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6722" y="453856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here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0913" y="2025673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play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85016" y="3609676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the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62666" y="433281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we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62666" y="2025673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are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2666" y="3615934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me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62666" y="5233068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she</a:t>
            </a:r>
            <a:endParaRPr lang="en-US" sz="8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70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69477" y="44756"/>
            <a:ext cx="8645042" cy="3070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Have partners make up sentences using the words.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5726" y="2033588"/>
            <a:ext cx="2972740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for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5726" y="451242"/>
            <a:ext cx="2972740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with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5726" y="3650329"/>
            <a:ext cx="2972740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and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5726" y="5274927"/>
            <a:ext cx="2972740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have</a:t>
            </a:r>
            <a:endParaRPr lang="en-US" sz="8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26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21 at 8.3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1650" y="1147778"/>
            <a:ext cx="6642100" cy="447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Screen Shot 2016-07-21 at 8.37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3536" y="1156293"/>
            <a:ext cx="6642101" cy="44533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44374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9229" y="196002"/>
            <a:ext cx="6954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Watch as I write the </a:t>
            </a:r>
            <a:r>
              <a:rPr lang="en-US" sz="1400" dirty="0" err="1">
                <a:solidFill>
                  <a:srgbClr val="FF0000"/>
                </a:solidFill>
                <a:latin typeface="Century Gothic"/>
                <a:cs typeface="Century Gothic"/>
              </a:rPr>
              <a:t>letterv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.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 will say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/v/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as I write the letter several times.</a:t>
            </a:r>
          </a:p>
        </p:txBody>
      </p:sp>
      <p:pic>
        <p:nvPicPr>
          <p:cNvPr id="2" name="Picture 1" descr="Screen Shot 2016-07-21 at 8.02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94264"/>
            <a:ext cx="9144000" cy="562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21 at 8.37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035" y="1221036"/>
            <a:ext cx="6385219" cy="4391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 descr="Screen Shot 2016-07-21 at 8.37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40535" y="1156572"/>
            <a:ext cx="6385218" cy="45202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1574510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7-21 at 8.45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02" y="0"/>
            <a:ext cx="529819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8111" y="96047"/>
            <a:ext cx="6382390" cy="5335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Listening Comprehension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6738" y="5090475"/>
            <a:ext cx="2422747" cy="16648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entury Gothic"/>
                <a:cs typeface="Century Gothic"/>
              </a:rPr>
              <a:t>Informational Text: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Century Gothic"/>
                <a:cs typeface="Century Gothic"/>
              </a:rPr>
              <a:t>Gives facts about real people, places, animals, or events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Century Gothic"/>
                <a:cs typeface="Century Gothic"/>
              </a:rPr>
              <a:t>Includes details that give important information.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2616" y="939123"/>
            <a:ext cx="477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How Do We Get Around</a:t>
            </a:r>
            <a:r>
              <a:rPr lang="en-US" dirty="0">
                <a:latin typeface="Century Gothic"/>
                <a:cs typeface="Century Gothic"/>
              </a:rPr>
              <a:t>?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56970" y="1675481"/>
            <a:ext cx="2814975" cy="16007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The title can help us figure out what the selection might be about. I think we will read about ways that people get around, such as by bus. Let’s read to learn about some of the ways people travel.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46738" y="1269952"/>
            <a:ext cx="2075879" cy="19209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entury Gothic"/>
                <a:cs typeface="Century Gothic"/>
              </a:rPr>
              <a:t>Visualizing can help children understand what happens in a story. Close your eyes and picture in your mind details from the story.</a:t>
            </a:r>
            <a:endParaRPr lang="en-US" sz="1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34052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21 at 8.4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48" y="272946"/>
            <a:ext cx="8781122" cy="63466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2748" y="6168332"/>
            <a:ext cx="8781122" cy="5762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entury Gothic"/>
                <a:cs typeface="Century Gothic"/>
              </a:rPr>
              <a:t>Details give important information. Details can describe what people use to get around. Listen for important details about ways to get around.  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774062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21 at 9.0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2881"/>
            <a:ext cx="9144000" cy="589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7436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7-21 at 8.45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16" y="96048"/>
            <a:ext cx="5092076" cy="65912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67400" y="192094"/>
            <a:ext cx="2710915" cy="5335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Respond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7419" y="928451"/>
            <a:ext cx="477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How Do We Get Around</a:t>
            </a:r>
            <a:r>
              <a:rPr lang="en-US" dirty="0">
                <a:latin typeface="Century Gothic"/>
                <a:cs typeface="Century Gothic"/>
              </a:rPr>
              <a:t>?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2822" y="5517348"/>
            <a:ext cx="6585174" cy="1340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entury Gothic"/>
                <a:cs typeface="Century Gothic"/>
              </a:rPr>
              <a:t>What details did you learn about trains?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What did you learn about cars?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What are some other ways to travel?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Tell how you travel to different places.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Name your favorite way to travel.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0821461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06836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Interactive Writing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8132" y="1227263"/>
            <a:ext cx="4301175" cy="55707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86878" y="1237935"/>
            <a:ext cx="40663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/>
                <a:cs typeface="Century Gothic"/>
              </a:rPr>
              <a:t>Brainstorm</a:t>
            </a:r>
          </a:p>
          <a:p>
            <a:pPr algn="ctr"/>
            <a:endParaRPr lang="en-US" sz="2800" b="1" dirty="0">
              <a:latin typeface="Century Gothic"/>
              <a:cs typeface="Century Gothic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>
                <a:latin typeface="Century Gothic"/>
                <a:cs typeface="Century Gothic"/>
              </a:rPr>
              <a:t>_____________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>
                <a:latin typeface="Century Gothic"/>
                <a:cs typeface="Century Gothic"/>
              </a:rPr>
              <a:t>_____________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>
                <a:latin typeface="Century Gothic"/>
                <a:cs typeface="Century Gothic"/>
              </a:rPr>
              <a:t>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4094" y="768374"/>
            <a:ext cx="892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Name and describe the different ways to travel in: “How Do We Get Around?”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5363" y="1227263"/>
            <a:ext cx="4301175" cy="55707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37474" y="1867575"/>
            <a:ext cx="410906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/>
                <a:cs typeface="Century Gothic"/>
              </a:rPr>
              <a:t>One way to get around is ____________</a:t>
            </a:r>
          </a:p>
          <a:p>
            <a:r>
              <a:rPr lang="en-US" sz="2800" dirty="0">
                <a:latin typeface="Century Gothic"/>
                <a:cs typeface="Century Gothic"/>
              </a:rPr>
              <a:t>_____________________.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2800" dirty="0">
                <a:latin typeface="Century Gothic"/>
                <a:cs typeface="Century Gothic"/>
              </a:rPr>
              <a:t>We use this way to ___</a:t>
            </a:r>
          </a:p>
          <a:p>
            <a:r>
              <a:rPr lang="en-US" sz="2800" dirty="0">
                <a:latin typeface="Century Gothic"/>
                <a:cs typeface="Century Gothic"/>
              </a:rPr>
              <a:t>______________________</a:t>
            </a:r>
          </a:p>
          <a:p>
            <a:r>
              <a:rPr lang="en-US" sz="2800" dirty="0">
                <a:latin typeface="Century Gothic"/>
                <a:cs typeface="Century Gothic"/>
              </a:rPr>
              <a:t>_____________________.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37473" y="5741457"/>
            <a:ext cx="3884934" cy="907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Example: One way to get around is a helicopter. We use this way to take people to airports or hospitals.</a:t>
            </a:r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24722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1364" y="1778004"/>
            <a:ext cx="55506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entury Gothic" panose="020B0502020202020204" pitchFamily="34" charset="0"/>
              </a:rPr>
              <a:t>Start Smart</a:t>
            </a:r>
          </a:p>
          <a:p>
            <a:pPr algn="ctr"/>
            <a:r>
              <a:rPr lang="en-US" sz="8000" dirty="0">
                <a:latin typeface="Century Gothic" panose="020B0502020202020204" pitchFamily="34" charset="0"/>
              </a:rPr>
              <a:t>Day </a:t>
            </a:r>
            <a:r>
              <a:rPr lang="en-US" sz="8000" dirty="0">
                <a:latin typeface="Century Gothic" panose="020B0502020202020204" pitchFamily="34" charset="0"/>
              </a:rPr>
              <a:t>5 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4431" y="1405036"/>
            <a:ext cx="8952719" cy="3973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/>
                <a:cs typeface="Century Gothic"/>
              </a:rPr>
              <a:t>A hare hops quickly.</a:t>
            </a:r>
            <a:r>
              <a:rPr lang="en-US" sz="5400" dirty="0">
                <a:latin typeface="Century Gothic"/>
                <a:cs typeface="Century Gothic"/>
              </a:rPr>
              <a:t>	</a:t>
            </a:r>
            <a:endParaRPr lang="en-US" sz="54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/>
                <a:cs typeface="Century Gothic"/>
              </a:rPr>
              <a:t>A tortoise walks slowly.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/>
                <a:cs typeface="Century Gothic"/>
              </a:rPr>
              <a:t>How do you get around?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4431" y="5689723"/>
            <a:ext cx="8952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This week you read “The Tortoise and the Hare” and “How Do We Get Round?”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Have partners discuss how animals or people get around.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Do you get around in those ways, too?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1272" y="265660"/>
            <a:ext cx="6964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Track the print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and have children echo-read as you read each sentence again.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2914" y="828756"/>
            <a:ext cx="2076525" cy="800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How many words are there in the Daily Warm-Up?</a:t>
            </a:r>
            <a:endParaRPr lang="en-US" sz="1000" dirty="0">
              <a:solidFill>
                <a:srgbClr val="D9D9D9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30301" y="828756"/>
            <a:ext cx="2076525" cy="800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Which sentence is the longest? How many words does it have?</a:t>
            </a:r>
            <a:endParaRPr lang="en-US" sz="1000" dirty="0">
              <a:solidFill>
                <a:srgbClr val="D9D9D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15255" y="219319"/>
            <a:ext cx="4200192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Phonological Awareness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8652" y="736517"/>
            <a:ext cx="817379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 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Look at these two Photo Cards.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I will say the name of each card, then you will repeat the name: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 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                      </a:t>
            </a:r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queen 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                                           </a:t>
            </a:r>
            <a:r>
              <a:rPr lang="en-US" sz="2800" dirty="0">
                <a:solidFill>
                  <a:srgbClr val="D9D9D9"/>
                </a:solidFill>
                <a:latin typeface="Century Gothic"/>
                <a:cs typeface="Century Gothic"/>
              </a:rPr>
              <a:t>green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Screen Shot 2016-07-21 at 9.21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88" y="2313468"/>
            <a:ext cx="3071594" cy="3870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13" descr="Screen Shot 2016-07-21 at 9.21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48" y="2313468"/>
            <a:ext cx="3092940" cy="3897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TextBox 14"/>
          <p:cNvSpPr txBox="1"/>
          <p:nvPr/>
        </p:nvSpPr>
        <p:spPr>
          <a:xfrm>
            <a:off x="1524001" y="623405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FBFBF"/>
                </a:solidFill>
                <a:latin typeface="Century Gothic"/>
                <a:cs typeface="Century Gothic"/>
              </a:rPr>
              <a:t>The words queen and green rhyme because they both end in /en/.</a:t>
            </a:r>
          </a:p>
          <a:p>
            <a:pPr algn="ctr"/>
            <a:r>
              <a:rPr lang="en-US" dirty="0">
                <a:solidFill>
                  <a:srgbClr val="BFBFBF"/>
                </a:solidFill>
                <a:latin typeface="Century Gothic"/>
                <a:cs typeface="Century Gothic"/>
              </a:rPr>
              <a:t>Listen: /kw/ /en/, queen; /gr/ /en/, green. Both queen and green end in /en/.</a:t>
            </a:r>
            <a:endParaRPr lang="en-US" dirty="0">
              <a:solidFill>
                <a:srgbClr val="BFBFB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77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15255" y="219319"/>
            <a:ext cx="4200192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Phonological Awareness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1590" y="736517"/>
            <a:ext cx="859085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Now I will try to make other words that rhyme with queen and green.</a:t>
            </a:r>
          </a:p>
          <a:p>
            <a:r>
              <a:rPr lang="en-US" sz="2800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To do so, I need to think of words that end in /en/.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Listen as I try one: /s/ /en/. 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The word seen rhymes with queen and green because it also ends in /	en/: queen, green, seen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Screen Shot 2016-07-21 at 9.21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34" y="2878362"/>
            <a:ext cx="2644678" cy="3332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13" descr="Screen Shot 2016-07-21 at 9.21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66" y="2878362"/>
            <a:ext cx="2644678" cy="3332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7351399" y="2878362"/>
            <a:ext cx="2774952" cy="3332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750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3071</Words>
  <Application>Microsoft Office PowerPoint</Application>
  <PresentationFormat>Widescreen</PresentationFormat>
  <Paragraphs>1027</Paragraphs>
  <Slides>217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217</vt:i4>
      </vt:variant>
    </vt:vector>
  </HeadingPairs>
  <TitlesOfParts>
    <vt:vector size="222" baseType="lpstr">
      <vt:lpstr>Arial</vt:lpstr>
      <vt:lpstr>Calibri</vt:lpstr>
      <vt:lpstr>Calibri Light</vt:lpstr>
      <vt:lpstr>Century Gothic</vt:lpstr>
      <vt:lpstr>Office Theme</vt:lpstr>
      <vt:lpstr>Start Smart Week 3 cont.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Smart Week 3 cont.</dc:title>
  <dc:creator>R Pehrson</dc:creator>
  <cp:lastModifiedBy>R Pehrson</cp:lastModifiedBy>
  <cp:revision>1</cp:revision>
  <dcterms:created xsi:type="dcterms:W3CDTF">2016-09-02T04:33:53Z</dcterms:created>
  <dcterms:modified xsi:type="dcterms:W3CDTF">2016-09-02T04:34:23Z</dcterms:modified>
</cp:coreProperties>
</file>