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5" r:id="rId5"/>
    <p:sldId id="266" r:id="rId6"/>
    <p:sldId id="260" r:id="rId7"/>
    <p:sldId id="267" r:id="rId8"/>
    <p:sldId id="268" r:id="rId9"/>
    <p:sldId id="261" r:id="rId10"/>
    <p:sldId id="262" r:id="rId11"/>
    <p:sldId id="263" r:id="rId12"/>
    <p:sldId id="264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5" r:id="rId106"/>
    <p:sldId id="362" r:id="rId107"/>
    <p:sldId id="363" r:id="rId108"/>
    <p:sldId id="364" r:id="rId109"/>
    <p:sldId id="366" r:id="rId110"/>
    <p:sldId id="367" r:id="rId111"/>
    <p:sldId id="369" r:id="rId112"/>
    <p:sldId id="368" r:id="rId113"/>
    <p:sldId id="370" r:id="rId114"/>
    <p:sldId id="372" r:id="rId115"/>
    <p:sldId id="373" r:id="rId116"/>
    <p:sldId id="374" r:id="rId117"/>
    <p:sldId id="375" r:id="rId118"/>
    <p:sldId id="376" r:id="rId119"/>
    <p:sldId id="380" r:id="rId120"/>
    <p:sldId id="381" r:id="rId121"/>
    <p:sldId id="382" r:id="rId122"/>
    <p:sldId id="383" r:id="rId123"/>
    <p:sldId id="384" r:id="rId124"/>
    <p:sldId id="385" r:id="rId125"/>
    <p:sldId id="386" r:id="rId126"/>
    <p:sldId id="387" r:id="rId127"/>
    <p:sldId id="388" r:id="rId128"/>
    <p:sldId id="389" r:id="rId129"/>
    <p:sldId id="390" r:id="rId130"/>
    <p:sldId id="391" r:id="rId131"/>
    <p:sldId id="392" r:id="rId132"/>
    <p:sldId id="393" r:id="rId133"/>
    <p:sldId id="394" r:id="rId134"/>
    <p:sldId id="395" r:id="rId135"/>
    <p:sldId id="396" r:id="rId136"/>
    <p:sldId id="397" r:id="rId137"/>
    <p:sldId id="398" r:id="rId138"/>
    <p:sldId id="399" r:id="rId139"/>
    <p:sldId id="400" r:id="rId140"/>
    <p:sldId id="401" r:id="rId141"/>
    <p:sldId id="402" r:id="rId142"/>
    <p:sldId id="403" r:id="rId143"/>
    <p:sldId id="404" r:id="rId144"/>
    <p:sldId id="405" r:id="rId145"/>
    <p:sldId id="406" r:id="rId146"/>
    <p:sldId id="407" r:id="rId147"/>
    <p:sldId id="408" r:id="rId148"/>
    <p:sldId id="409" r:id="rId149"/>
    <p:sldId id="410" r:id="rId150"/>
    <p:sldId id="411" r:id="rId151"/>
    <p:sldId id="412" r:id="rId152"/>
    <p:sldId id="415" r:id="rId153"/>
    <p:sldId id="416" r:id="rId154"/>
    <p:sldId id="417" r:id="rId155"/>
    <p:sldId id="418" r:id="rId156"/>
    <p:sldId id="419" r:id="rId157"/>
    <p:sldId id="420" r:id="rId158"/>
    <p:sldId id="421" r:id="rId159"/>
    <p:sldId id="422" r:id="rId160"/>
    <p:sldId id="423" r:id="rId161"/>
    <p:sldId id="424" r:id="rId162"/>
    <p:sldId id="425" r:id="rId163"/>
    <p:sldId id="426" r:id="rId164"/>
    <p:sldId id="427" r:id="rId165"/>
    <p:sldId id="428" r:id="rId166"/>
    <p:sldId id="429" r:id="rId167"/>
    <p:sldId id="430" r:id="rId168"/>
    <p:sldId id="432" r:id="rId169"/>
    <p:sldId id="433" r:id="rId170"/>
    <p:sldId id="434" r:id="rId171"/>
    <p:sldId id="435" r:id="rId172"/>
    <p:sldId id="436" r:id="rId173"/>
    <p:sldId id="437" r:id="rId174"/>
    <p:sldId id="438" r:id="rId175"/>
    <p:sldId id="439" r:id="rId176"/>
    <p:sldId id="440" r:id="rId177"/>
    <p:sldId id="441" r:id="rId178"/>
    <p:sldId id="442" r:id="rId179"/>
    <p:sldId id="443" r:id="rId180"/>
    <p:sldId id="444" r:id="rId181"/>
    <p:sldId id="445" r:id="rId182"/>
    <p:sldId id="446" r:id="rId183"/>
    <p:sldId id="447" r:id="rId184"/>
    <p:sldId id="448" r:id="rId185"/>
    <p:sldId id="449" r:id="rId186"/>
    <p:sldId id="450" r:id="rId187"/>
    <p:sldId id="451" r:id="rId188"/>
    <p:sldId id="452" r:id="rId189"/>
    <p:sldId id="453" r:id="rId190"/>
    <p:sldId id="454" r:id="rId191"/>
    <p:sldId id="455" r:id="rId192"/>
    <p:sldId id="456" r:id="rId193"/>
    <p:sldId id="457" r:id="rId194"/>
    <p:sldId id="458" r:id="rId195"/>
    <p:sldId id="459" r:id="rId196"/>
    <p:sldId id="460" r:id="rId197"/>
    <p:sldId id="461" r:id="rId198"/>
    <p:sldId id="462" r:id="rId199"/>
    <p:sldId id="463" r:id="rId200"/>
    <p:sldId id="464" r:id="rId201"/>
    <p:sldId id="465" r:id="rId202"/>
    <p:sldId id="466" r:id="rId203"/>
    <p:sldId id="468" r:id="rId204"/>
    <p:sldId id="500" r:id="rId205"/>
    <p:sldId id="511" r:id="rId206"/>
    <p:sldId id="512" r:id="rId207"/>
    <p:sldId id="513" r:id="rId208"/>
    <p:sldId id="514" r:id="rId209"/>
    <p:sldId id="515" r:id="rId210"/>
    <p:sldId id="516" r:id="rId211"/>
    <p:sldId id="517" r:id="rId212"/>
    <p:sldId id="518" r:id="rId213"/>
    <p:sldId id="519" r:id="rId214"/>
    <p:sldId id="520" r:id="rId215"/>
    <p:sldId id="521" r:id="rId216"/>
    <p:sldId id="522" r:id="rId217"/>
    <p:sldId id="523" r:id="rId218"/>
    <p:sldId id="524" r:id="rId219"/>
    <p:sldId id="525" r:id="rId220"/>
    <p:sldId id="526" r:id="rId221"/>
    <p:sldId id="527" r:id="rId222"/>
    <p:sldId id="528" r:id="rId223"/>
    <p:sldId id="529" r:id="rId224"/>
    <p:sldId id="530" r:id="rId225"/>
    <p:sldId id="531" r:id="rId226"/>
    <p:sldId id="532" r:id="rId227"/>
    <p:sldId id="533" r:id="rId228"/>
    <p:sldId id="534" r:id="rId229"/>
    <p:sldId id="535" r:id="rId230"/>
    <p:sldId id="536" r:id="rId231"/>
    <p:sldId id="537" r:id="rId232"/>
    <p:sldId id="538" r:id="rId233"/>
    <p:sldId id="539" r:id="rId234"/>
    <p:sldId id="540" r:id="rId235"/>
    <p:sldId id="541" r:id="rId236"/>
    <p:sldId id="542" r:id="rId237"/>
    <p:sldId id="543" r:id="rId238"/>
    <p:sldId id="544" r:id="rId239"/>
    <p:sldId id="545" r:id="rId240"/>
    <p:sldId id="546" r:id="rId241"/>
    <p:sldId id="547" r:id="rId242"/>
    <p:sldId id="548" r:id="rId243"/>
    <p:sldId id="549" r:id="rId244"/>
    <p:sldId id="550" r:id="rId245"/>
    <p:sldId id="551" r:id="rId246"/>
    <p:sldId id="552" r:id="rId247"/>
    <p:sldId id="553" r:id="rId248"/>
    <p:sldId id="554" r:id="rId249"/>
    <p:sldId id="501" r:id="rId250"/>
    <p:sldId id="502" r:id="rId251"/>
    <p:sldId id="503" r:id="rId252"/>
    <p:sldId id="504" r:id="rId253"/>
    <p:sldId id="505" r:id="rId254"/>
    <p:sldId id="506" r:id="rId255"/>
    <p:sldId id="507" r:id="rId256"/>
    <p:sldId id="508" r:id="rId257"/>
    <p:sldId id="509" r:id="rId258"/>
    <p:sldId id="510" r:id="rId259"/>
    <p:sldId id="555" r:id="rId260"/>
    <p:sldId id="556" r:id="rId261"/>
    <p:sldId id="557" r:id="rId262"/>
    <p:sldId id="558" r:id="rId263"/>
    <p:sldId id="559" r:id="rId264"/>
    <p:sldId id="560" r:id="rId265"/>
    <p:sldId id="561" r:id="rId266"/>
    <p:sldId id="562" r:id="rId267"/>
    <p:sldId id="563" r:id="rId268"/>
    <p:sldId id="564" r:id="rId269"/>
    <p:sldId id="565" r:id="rId270"/>
    <p:sldId id="566" r:id="rId271"/>
    <p:sldId id="567" r:id="rId272"/>
    <p:sldId id="568" r:id="rId273"/>
    <p:sldId id="569" r:id="rId274"/>
    <p:sldId id="570" r:id="rId275"/>
    <p:sldId id="578" r:id="rId276"/>
    <p:sldId id="571" r:id="rId277"/>
    <p:sldId id="572" r:id="rId278"/>
    <p:sldId id="573" r:id="rId279"/>
    <p:sldId id="574" r:id="rId280"/>
    <p:sldId id="575" r:id="rId281"/>
    <p:sldId id="579" r:id="rId282"/>
    <p:sldId id="583" r:id="rId283"/>
    <p:sldId id="580" r:id="rId284"/>
    <p:sldId id="584" r:id="rId285"/>
    <p:sldId id="585" r:id="rId286"/>
    <p:sldId id="586" r:id="rId287"/>
    <p:sldId id="587" r:id="rId288"/>
    <p:sldId id="588" r:id="rId289"/>
    <p:sldId id="589" r:id="rId290"/>
    <p:sldId id="590" r:id="rId291"/>
    <p:sldId id="591" r:id="rId292"/>
    <p:sldId id="592" r:id="rId293"/>
    <p:sldId id="593" r:id="rId294"/>
    <p:sldId id="594" r:id="rId295"/>
    <p:sldId id="595" r:id="rId296"/>
    <p:sldId id="596" r:id="rId297"/>
    <p:sldId id="597" r:id="rId298"/>
    <p:sldId id="598" r:id="rId299"/>
    <p:sldId id="599" r:id="rId300"/>
    <p:sldId id="600" r:id="rId301"/>
    <p:sldId id="601" r:id="rId302"/>
    <p:sldId id="602" r:id="rId303"/>
    <p:sldId id="603" r:id="rId304"/>
    <p:sldId id="604" r:id="rId305"/>
    <p:sldId id="605" r:id="rId306"/>
    <p:sldId id="606" r:id="rId307"/>
    <p:sldId id="607" r:id="rId308"/>
    <p:sldId id="608" r:id="rId309"/>
    <p:sldId id="609" r:id="rId310"/>
    <p:sldId id="614" r:id="rId311"/>
    <p:sldId id="610" r:id="rId312"/>
    <p:sldId id="611" r:id="rId313"/>
    <p:sldId id="612" r:id="rId314"/>
    <p:sldId id="613" r:id="rId315"/>
    <p:sldId id="615" r:id="rId316"/>
    <p:sldId id="616" r:id="rId317"/>
    <p:sldId id="617" r:id="rId318"/>
    <p:sldId id="618" r:id="rId319"/>
    <p:sldId id="619" r:id="rId320"/>
    <p:sldId id="621" r:id="rId321"/>
    <p:sldId id="620" r:id="rId322"/>
    <p:sldId id="622" r:id="rId323"/>
    <p:sldId id="623" r:id="rId324"/>
    <p:sldId id="624" r:id="rId325"/>
    <p:sldId id="625" r:id="rId326"/>
    <p:sldId id="626" r:id="rId327"/>
    <p:sldId id="627" r:id="rId328"/>
    <p:sldId id="628" r:id="rId329"/>
    <p:sldId id="629" r:id="rId330"/>
    <p:sldId id="630" r:id="rId331"/>
    <p:sldId id="631" r:id="rId332"/>
    <p:sldId id="632" r:id="rId333"/>
    <p:sldId id="633" r:id="rId334"/>
    <p:sldId id="634" r:id="rId335"/>
    <p:sldId id="635" r:id="rId336"/>
    <p:sldId id="636" r:id="rId337"/>
    <p:sldId id="637" r:id="rId338"/>
    <p:sldId id="638" r:id="rId339"/>
    <p:sldId id="639" r:id="rId340"/>
    <p:sldId id="640" r:id="rId341"/>
    <p:sldId id="641" r:id="rId342"/>
    <p:sldId id="642" r:id="rId343"/>
    <p:sldId id="643" r:id="rId344"/>
    <p:sldId id="644" r:id="rId345"/>
    <p:sldId id="645" r:id="rId346"/>
    <p:sldId id="646" r:id="rId347"/>
    <p:sldId id="647" r:id="rId348"/>
    <p:sldId id="648" r:id="rId349"/>
    <p:sldId id="649" r:id="rId350"/>
    <p:sldId id="650" r:id="rId351"/>
    <p:sldId id="651" r:id="rId352"/>
    <p:sldId id="652" r:id="rId353"/>
    <p:sldId id="653" r:id="rId354"/>
    <p:sldId id="654" r:id="rId355"/>
    <p:sldId id="655" r:id="rId356"/>
    <p:sldId id="656" r:id="rId357"/>
    <p:sldId id="657" r:id="rId358"/>
    <p:sldId id="658" r:id="rId359"/>
    <p:sldId id="659" r:id="rId360"/>
    <p:sldId id="660" r:id="rId361"/>
    <p:sldId id="661" r:id="rId362"/>
    <p:sldId id="662" r:id="rId363"/>
    <p:sldId id="663" r:id="rId364"/>
    <p:sldId id="664" r:id="rId365"/>
    <p:sldId id="665" r:id="rId366"/>
    <p:sldId id="666" r:id="rId367"/>
    <p:sldId id="667" r:id="rId368"/>
    <p:sldId id="668" r:id="rId369"/>
    <p:sldId id="669" r:id="rId370"/>
    <p:sldId id="670" r:id="rId371"/>
    <p:sldId id="671" r:id="rId372"/>
    <p:sldId id="672" r:id="rId373"/>
    <p:sldId id="673" r:id="rId374"/>
    <p:sldId id="674" r:id="rId375"/>
    <p:sldId id="675" r:id="rId376"/>
    <p:sldId id="676" r:id="rId377"/>
    <p:sldId id="677" r:id="rId378"/>
    <p:sldId id="678" r:id="rId379"/>
    <p:sldId id="679" r:id="rId380"/>
    <p:sldId id="681" r:id="rId381"/>
    <p:sldId id="690" r:id="rId382"/>
    <p:sldId id="684" r:id="rId383"/>
    <p:sldId id="685" r:id="rId384"/>
    <p:sldId id="686" r:id="rId385"/>
    <p:sldId id="687" r:id="rId386"/>
    <p:sldId id="688" r:id="rId387"/>
    <p:sldId id="689" r:id="rId388"/>
    <p:sldId id="691" r:id="rId389"/>
    <p:sldId id="692" r:id="rId39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88" y="-9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230" Type="http://schemas.openxmlformats.org/officeDocument/2006/relationships/slide" Target="slides/slide229.xml"/><Relationship Id="rId231" Type="http://schemas.openxmlformats.org/officeDocument/2006/relationships/slide" Target="slides/slide230.xml"/><Relationship Id="rId232" Type="http://schemas.openxmlformats.org/officeDocument/2006/relationships/slide" Target="slides/slide231.xml"/><Relationship Id="rId233" Type="http://schemas.openxmlformats.org/officeDocument/2006/relationships/slide" Target="slides/slide232.xml"/><Relationship Id="rId234" Type="http://schemas.openxmlformats.org/officeDocument/2006/relationships/slide" Target="slides/slide233.xml"/><Relationship Id="rId235" Type="http://schemas.openxmlformats.org/officeDocument/2006/relationships/slide" Target="slides/slide234.xml"/><Relationship Id="rId236" Type="http://schemas.openxmlformats.org/officeDocument/2006/relationships/slide" Target="slides/slide235.xml"/><Relationship Id="rId237" Type="http://schemas.openxmlformats.org/officeDocument/2006/relationships/slide" Target="slides/slide236.xml"/><Relationship Id="rId238" Type="http://schemas.openxmlformats.org/officeDocument/2006/relationships/slide" Target="slides/slide237.xml"/><Relationship Id="rId239" Type="http://schemas.openxmlformats.org/officeDocument/2006/relationships/slide" Target="slides/slide23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240" Type="http://schemas.openxmlformats.org/officeDocument/2006/relationships/slide" Target="slides/slide239.xml"/><Relationship Id="rId241" Type="http://schemas.openxmlformats.org/officeDocument/2006/relationships/slide" Target="slides/slide240.xml"/><Relationship Id="rId242" Type="http://schemas.openxmlformats.org/officeDocument/2006/relationships/slide" Target="slides/slide241.xml"/><Relationship Id="rId243" Type="http://schemas.openxmlformats.org/officeDocument/2006/relationships/slide" Target="slides/slide242.xml"/><Relationship Id="rId244" Type="http://schemas.openxmlformats.org/officeDocument/2006/relationships/slide" Target="slides/slide243.xml"/><Relationship Id="rId245" Type="http://schemas.openxmlformats.org/officeDocument/2006/relationships/slide" Target="slides/slide244.xml"/><Relationship Id="rId246" Type="http://schemas.openxmlformats.org/officeDocument/2006/relationships/slide" Target="slides/slide245.xml"/><Relationship Id="rId247" Type="http://schemas.openxmlformats.org/officeDocument/2006/relationships/slide" Target="slides/slide246.xml"/><Relationship Id="rId248" Type="http://schemas.openxmlformats.org/officeDocument/2006/relationships/slide" Target="slides/slide247.xml"/><Relationship Id="rId249" Type="http://schemas.openxmlformats.org/officeDocument/2006/relationships/slide" Target="slides/slide248.xml"/><Relationship Id="rId300" Type="http://schemas.openxmlformats.org/officeDocument/2006/relationships/slide" Target="slides/slide299.xml"/><Relationship Id="rId301" Type="http://schemas.openxmlformats.org/officeDocument/2006/relationships/slide" Target="slides/slide300.xml"/><Relationship Id="rId302" Type="http://schemas.openxmlformats.org/officeDocument/2006/relationships/slide" Target="slides/slide301.xml"/><Relationship Id="rId303" Type="http://schemas.openxmlformats.org/officeDocument/2006/relationships/slide" Target="slides/slide302.xml"/><Relationship Id="rId304" Type="http://schemas.openxmlformats.org/officeDocument/2006/relationships/slide" Target="slides/slide303.xml"/><Relationship Id="rId305" Type="http://schemas.openxmlformats.org/officeDocument/2006/relationships/slide" Target="slides/slide304.xml"/><Relationship Id="rId306" Type="http://schemas.openxmlformats.org/officeDocument/2006/relationships/slide" Target="slides/slide305.xml"/><Relationship Id="rId307" Type="http://schemas.openxmlformats.org/officeDocument/2006/relationships/slide" Target="slides/slide306.xml"/><Relationship Id="rId308" Type="http://schemas.openxmlformats.org/officeDocument/2006/relationships/slide" Target="slides/slide307.xml"/><Relationship Id="rId309" Type="http://schemas.openxmlformats.org/officeDocument/2006/relationships/slide" Target="slides/slide30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250" Type="http://schemas.openxmlformats.org/officeDocument/2006/relationships/slide" Target="slides/slide249.xml"/><Relationship Id="rId251" Type="http://schemas.openxmlformats.org/officeDocument/2006/relationships/slide" Target="slides/slide250.xml"/><Relationship Id="rId252" Type="http://schemas.openxmlformats.org/officeDocument/2006/relationships/slide" Target="slides/slide251.xml"/><Relationship Id="rId253" Type="http://schemas.openxmlformats.org/officeDocument/2006/relationships/slide" Target="slides/slide252.xml"/><Relationship Id="rId254" Type="http://schemas.openxmlformats.org/officeDocument/2006/relationships/slide" Target="slides/slide253.xml"/><Relationship Id="rId255" Type="http://schemas.openxmlformats.org/officeDocument/2006/relationships/slide" Target="slides/slide254.xml"/><Relationship Id="rId256" Type="http://schemas.openxmlformats.org/officeDocument/2006/relationships/slide" Target="slides/slide255.xml"/><Relationship Id="rId257" Type="http://schemas.openxmlformats.org/officeDocument/2006/relationships/slide" Target="slides/slide256.xml"/><Relationship Id="rId258" Type="http://schemas.openxmlformats.org/officeDocument/2006/relationships/slide" Target="slides/slide257.xml"/><Relationship Id="rId259" Type="http://schemas.openxmlformats.org/officeDocument/2006/relationships/slide" Target="slides/slide258.xml"/><Relationship Id="rId310" Type="http://schemas.openxmlformats.org/officeDocument/2006/relationships/slide" Target="slides/slide309.xml"/><Relationship Id="rId311" Type="http://schemas.openxmlformats.org/officeDocument/2006/relationships/slide" Target="slides/slide310.xml"/><Relationship Id="rId312" Type="http://schemas.openxmlformats.org/officeDocument/2006/relationships/slide" Target="slides/slide311.xml"/><Relationship Id="rId313" Type="http://schemas.openxmlformats.org/officeDocument/2006/relationships/slide" Target="slides/slide312.xml"/><Relationship Id="rId314" Type="http://schemas.openxmlformats.org/officeDocument/2006/relationships/slide" Target="slides/slide313.xml"/><Relationship Id="rId315" Type="http://schemas.openxmlformats.org/officeDocument/2006/relationships/slide" Target="slides/slide314.xml"/><Relationship Id="rId316" Type="http://schemas.openxmlformats.org/officeDocument/2006/relationships/slide" Target="slides/slide315.xml"/><Relationship Id="rId317" Type="http://schemas.openxmlformats.org/officeDocument/2006/relationships/slide" Target="slides/slide316.xml"/><Relationship Id="rId318" Type="http://schemas.openxmlformats.org/officeDocument/2006/relationships/slide" Target="slides/slide317.xml"/><Relationship Id="rId319" Type="http://schemas.openxmlformats.org/officeDocument/2006/relationships/slide" Target="slides/slide3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260" Type="http://schemas.openxmlformats.org/officeDocument/2006/relationships/slide" Target="slides/slide259.xml"/><Relationship Id="rId261" Type="http://schemas.openxmlformats.org/officeDocument/2006/relationships/slide" Target="slides/slide260.xml"/><Relationship Id="rId262" Type="http://schemas.openxmlformats.org/officeDocument/2006/relationships/slide" Target="slides/slide261.xml"/><Relationship Id="rId263" Type="http://schemas.openxmlformats.org/officeDocument/2006/relationships/slide" Target="slides/slide262.xml"/><Relationship Id="rId264" Type="http://schemas.openxmlformats.org/officeDocument/2006/relationships/slide" Target="slides/slide263.xml"/><Relationship Id="rId265" Type="http://schemas.openxmlformats.org/officeDocument/2006/relationships/slide" Target="slides/slide264.xml"/><Relationship Id="rId266" Type="http://schemas.openxmlformats.org/officeDocument/2006/relationships/slide" Target="slides/slide265.xml"/><Relationship Id="rId267" Type="http://schemas.openxmlformats.org/officeDocument/2006/relationships/slide" Target="slides/slide266.xml"/><Relationship Id="rId268" Type="http://schemas.openxmlformats.org/officeDocument/2006/relationships/slide" Target="slides/slide267.xml"/><Relationship Id="rId269" Type="http://schemas.openxmlformats.org/officeDocument/2006/relationships/slide" Target="slides/slide268.xml"/><Relationship Id="rId320" Type="http://schemas.openxmlformats.org/officeDocument/2006/relationships/slide" Target="slides/slide319.xml"/><Relationship Id="rId321" Type="http://schemas.openxmlformats.org/officeDocument/2006/relationships/slide" Target="slides/slide320.xml"/><Relationship Id="rId322" Type="http://schemas.openxmlformats.org/officeDocument/2006/relationships/slide" Target="slides/slide321.xml"/><Relationship Id="rId323" Type="http://schemas.openxmlformats.org/officeDocument/2006/relationships/slide" Target="slides/slide322.xml"/><Relationship Id="rId324" Type="http://schemas.openxmlformats.org/officeDocument/2006/relationships/slide" Target="slides/slide323.xml"/><Relationship Id="rId325" Type="http://schemas.openxmlformats.org/officeDocument/2006/relationships/slide" Target="slides/slide324.xml"/><Relationship Id="rId326" Type="http://schemas.openxmlformats.org/officeDocument/2006/relationships/slide" Target="slides/slide325.xml"/><Relationship Id="rId327" Type="http://schemas.openxmlformats.org/officeDocument/2006/relationships/slide" Target="slides/slide326.xml"/><Relationship Id="rId328" Type="http://schemas.openxmlformats.org/officeDocument/2006/relationships/slide" Target="slides/slide327.xml"/><Relationship Id="rId329" Type="http://schemas.openxmlformats.org/officeDocument/2006/relationships/slide" Target="slides/slide328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270" Type="http://schemas.openxmlformats.org/officeDocument/2006/relationships/slide" Target="slides/slide269.xml"/><Relationship Id="rId271" Type="http://schemas.openxmlformats.org/officeDocument/2006/relationships/slide" Target="slides/slide270.xml"/><Relationship Id="rId272" Type="http://schemas.openxmlformats.org/officeDocument/2006/relationships/slide" Target="slides/slide271.xml"/><Relationship Id="rId273" Type="http://schemas.openxmlformats.org/officeDocument/2006/relationships/slide" Target="slides/slide272.xml"/><Relationship Id="rId274" Type="http://schemas.openxmlformats.org/officeDocument/2006/relationships/slide" Target="slides/slide273.xml"/><Relationship Id="rId275" Type="http://schemas.openxmlformats.org/officeDocument/2006/relationships/slide" Target="slides/slide274.xml"/><Relationship Id="rId276" Type="http://schemas.openxmlformats.org/officeDocument/2006/relationships/slide" Target="slides/slide275.xml"/><Relationship Id="rId277" Type="http://schemas.openxmlformats.org/officeDocument/2006/relationships/slide" Target="slides/slide276.xml"/><Relationship Id="rId278" Type="http://schemas.openxmlformats.org/officeDocument/2006/relationships/slide" Target="slides/slide277.xml"/><Relationship Id="rId279" Type="http://schemas.openxmlformats.org/officeDocument/2006/relationships/slide" Target="slides/slide278.xml"/><Relationship Id="rId330" Type="http://schemas.openxmlformats.org/officeDocument/2006/relationships/slide" Target="slides/slide329.xml"/><Relationship Id="rId331" Type="http://schemas.openxmlformats.org/officeDocument/2006/relationships/slide" Target="slides/slide330.xml"/><Relationship Id="rId332" Type="http://schemas.openxmlformats.org/officeDocument/2006/relationships/slide" Target="slides/slide331.xml"/><Relationship Id="rId333" Type="http://schemas.openxmlformats.org/officeDocument/2006/relationships/slide" Target="slides/slide332.xml"/><Relationship Id="rId334" Type="http://schemas.openxmlformats.org/officeDocument/2006/relationships/slide" Target="slides/slide333.xml"/><Relationship Id="rId335" Type="http://schemas.openxmlformats.org/officeDocument/2006/relationships/slide" Target="slides/slide334.xml"/><Relationship Id="rId336" Type="http://schemas.openxmlformats.org/officeDocument/2006/relationships/slide" Target="slides/slide335.xml"/><Relationship Id="rId337" Type="http://schemas.openxmlformats.org/officeDocument/2006/relationships/slide" Target="slides/slide336.xml"/><Relationship Id="rId338" Type="http://schemas.openxmlformats.org/officeDocument/2006/relationships/slide" Target="slides/slide337.xml"/><Relationship Id="rId339" Type="http://schemas.openxmlformats.org/officeDocument/2006/relationships/slide" Target="slides/slide33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280" Type="http://schemas.openxmlformats.org/officeDocument/2006/relationships/slide" Target="slides/slide279.xml"/><Relationship Id="rId281" Type="http://schemas.openxmlformats.org/officeDocument/2006/relationships/slide" Target="slides/slide280.xml"/><Relationship Id="rId282" Type="http://schemas.openxmlformats.org/officeDocument/2006/relationships/slide" Target="slides/slide281.xml"/><Relationship Id="rId283" Type="http://schemas.openxmlformats.org/officeDocument/2006/relationships/slide" Target="slides/slide282.xml"/><Relationship Id="rId284" Type="http://schemas.openxmlformats.org/officeDocument/2006/relationships/slide" Target="slides/slide283.xml"/><Relationship Id="rId285" Type="http://schemas.openxmlformats.org/officeDocument/2006/relationships/slide" Target="slides/slide284.xml"/><Relationship Id="rId286" Type="http://schemas.openxmlformats.org/officeDocument/2006/relationships/slide" Target="slides/slide285.xml"/><Relationship Id="rId287" Type="http://schemas.openxmlformats.org/officeDocument/2006/relationships/slide" Target="slides/slide286.xml"/><Relationship Id="rId288" Type="http://schemas.openxmlformats.org/officeDocument/2006/relationships/slide" Target="slides/slide287.xml"/><Relationship Id="rId289" Type="http://schemas.openxmlformats.org/officeDocument/2006/relationships/slide" Target="slides/slide288.xml"/><Relationship Id="rId340" Type="http://schemas.openxmlformats.org/officeDocument/2006/relationships/slide" Target="slides/slide339.xml"/><Relationship Id="rId341" Type="http://schemas.openxmlformats.org/officeDocument/2006/relationships/slide" Target="slides/slide340.xml"/><Relationship Id="rId342" Type="http://schemas.openxmlformats.org/officeDocument/2006/relationships/slide" Target="slides/slide341.xml"/><Relationship Id="rId343" Type="http://schemas.openxmlformats.org/officeDocument/2006/relationships/slide" Target="slides/slide342.xml"/><Relationship Id="rId344" Type="http://schemas.openxmlformats.org/officeDocument/2006/relationships/slide" Target="slides/slide343.xml"/><Relationship Id="rId345" Type="http://schemas.openxmlformats.org/officeDocument/2006/relationships/slide" Target="slides/slide344.xml"/><Relationship Id="rId346" Type="http://schemas.openxmlformats.org/officeDocument/2006/relationships/slide" Target="slides/slide345.xml"/><Relationship Id="rId347" Type="http://schemas.openxmlformats.org/officeDocument/2006/relationships/slide" Target="slides/slide346.xml"/><Relationship Id="rId348" Type="http://schemas.openxmlformats.org/officeDocument/2006/relationships/slide" Target="slides/slide347.xml"/><Relationship Id="rId349" Type="http://schemas.openxmlformats.org/officeDocument/2006/relationships/slide" Target="slides/slide34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290" Type="http://schemas.openxmlformats.org/officeDocument/2006/relationships/slide" Target="slides/slide289.xml"/><Relationship Id="rId291" Type="http://schemas.openxmlformats.org/officeDocument/2006/relationships/slide" Target="slides/slide290.xml"/><Relationship Id="rId292" Type="http://schemas.openxmlformats.org/officeDocument/2006/relationships/slide" Target="slides/slide291.xml"/><Relationship Id="rId293" Type="http://schemas.openxmlformats.org/officeDocument/2006/relationships/slide" Target="slides/slide292.xml"/><Relationship Id="rId294" Type="http://schemas.openxmlformats.org/officeDocument/2006/relationships/slide" Target="slides/slide293.xml"/><Relationship Id="rId295" Type="http://schemas.openxmlformats.org/officeDocument/2006/relationships/slide" Target="slides/slide294.xml"/><Relationship Id="rId296" Type="http://schemas.openxmlformats.org/officeDocument/2006/relationships/slide" Target="slides/slide295.xml"/><Relationship Id="rId297" Type="http://schemas.openxmlformats.org/officeDocument/2006/relationships/slide" Target="slides/slide296.xml"/><Relationship Id="rId298" Type="http://schemas.openxmlformats.org/officeDocument/2006/relationships/slide" Target="slides/slide297.xml"/><Relationship Id="rId299" Type="http://schemas.openxmlformats.org/officeDocument/2006/relationships/slide" Target="slides/slide298.xml"/><Relationship Id="rId350" Type="http://schemas.openxmlformats.org/officeDocument/2006/relationships/slide" Target="slides/slide349.xml"/><Relationship Id="rId351" Type="http://schemas.openxmlformats.org/officeDocument/2006/relationships/slide" Target="slides/slide350.xml"/><Relationship Id="rId352" Type="http://schemas.openxmlformats.org/officeDocument/2006/relationships/slide" Target="slides/slide351.xml"/><Relationship Id="rId353" Type="http://schemas.openxmlformats.org/officeDocument/2006/relationships/slide" Target="slides/slide352.xml"/><Relationship Id="rId354" Type="http://schemas.openxmlformats.org/officeDocument/2006/relationships/slide" Target="slides/slide353.xml"/><Relationship Id="rId355" Type="http://schemas.openxmlformats.org/officeDocument/2006/relationships/slide" Target="slides/slide354.xml"/><Relationship Id="rId356" Type="http://schemas.openxmlformats.org/officeDocument/2006/relationships/slide" Target="slides/slide355.xml"/><Relationship Id="rId357" Type="http://schemas.openxmlformats.org/officeDocument/2006/relationships/slide" Target="slides/slide356.xml"/><Relationship Id="rId358" Type="http://schemas.openxmlformats.org/officeDocument/2006/relationships/slide" Target="slides/slide357.xml"/><Relationship Id="rId359" Type="http://schemas.openxmlformats.org/officeDocument/2006/relationships/slide" Target="slides/slide35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360" Type="http://schemas.openxmlformats.org/officeDocument/2006/relationships/slide" Target="slides/slide359.xml"/><Relationship Id="rId361" Type="http://schemas.openxmlformats.org/officeDocument/2006/relationships/slide" Target="slides/slide360.xml"/><Relationship Id="rId362" Type="http://schemas.openxmlformats.org/officeDocument/2006/relationships/slide" Target="slides/slide361.xml"/><Relationship Id="rId363" Type="http://schemas.openxmlformats.org/officeDocument/2006/relationships/slide" Target="slides/slide362.xml"/><Relationship Id="rId364" Type="http://schemas.openxmlformats.org/officeDocument/2006/relationships/slide" Target="slides/slide363.xml"/><Relationship Id="rId365" Type="http://schemas.openxmlformats.org/officeDocument/2006/relationships/slide" Target="slides/slide364.xml"/><Relationship Id="rId366" Type="http://schemas.openxmlformats.org/officeDocument/2006/relationships/slide" Target="slides/slide365.xml"/><Relationship Id="rId367" Type="http://schemas.openxmlformats.org/officeDocument/2006/relationships/slide" Target="slides/slide366.xml"/><Relationship Id="rId368" Type="http://schemas.openxmlformats.org/officeDocument/2006/relationships/slide" Target="slides/slide367.xml"/><Relationship Id="rId369" Type="http://schemas.openxmlformats.org/officeDocument/2006/relationships/slide" Target="slides/slide36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370" Type="http://schemas.openxmlformats.org/officeDocument/2006/relationships/slide" Target="slides/slide369.xml"/><Relationship Id="rId371" Type="http://schemas.openxmlformats.org/officeDocument/2006/relationships/slide" Target="slides/slide370.xml"/><Relationship Id="rId372" Type="http://schemas.openxmlformats.org/officeDocument/2006/relationships/slide" Target="slides/slide371.xml"/><Relationship Id="rId373" Type="http://schemas.openxmlformats.org/officeDocument/2006/relationships/slide" Target="slides/slide372.xml"/><Relationship Id="rId374" Type="http://schemas.openxmlformats.org/officeDocument/2006/relationships/slide" Target="slides/slide373.xml"/><Relationship Id="rId375" Type="http://schemas.openxmlformats.org/officeDocument/2006/relationships/slide" Target="slides/slide374.xml"/><Relationship Id="rId376" Type="http://schemas.openxmlformats.org/officeDocument/2006/relationships/slide" Target="slides/slide375.xml"/><Relationship Id="rId377" Type="http://schemas.openxmlformats.org/officeDocument/2006/relationships/slide" Target="slides/slide376.xml"/><Relationship Id="rId378" Type="http://schemas.openxmlformats.org/officeDocument/2006/relationships/slide" Target="slides/slide377.xml"/><Relationship Id="rId379" Type="http://schemas.openxmlformats.org/officeDocument/2006/relationships/slide" Target="slides/slide37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380" Type="http://schemas.openxmlformats.org/officeDocument/2006/relationships/slide" Target="slides/slide379.xml"/><Relationship Id="rId381" Type="http://schemas.openxmlformats.org/officeDocument/2006/relationships/slide" Target="slides/slide380.xml"/><Relationship Id="rId382" Type="http://schemas.openxmlformats.org/officeDocument/2006/relationships/slide" Target="slides/slide381.xml"/><Relationship Id="rId383" Type="http://schemas.openxmlformats.org/officeDocument/2006/relationships/slide" Target="slides/slide382.xml"/><Relationship Id="rId384" Type="http://schemas.openxmlformats.org/officeDocument/2006/relationships/slide" Target="slides/slide383.xml"/><Relationship Id="rId385" Type="http://schemas.openxmlformats.org/officeDocument/2006/relationships/slide" Target="slides/slide384.xml"/><Relationship Id="rId386" Type="http://schemas.openxmlformats.org/officeDocument/2006/relationships/slide" Target="slides/slide385.xml"/><Relationship Id="rId387" Type="http://schemas.openxmlformats.org/officeDocument/2006/relationships/slide" Target="slides/slide386.xml"/><Relationship Id="rId388" Type="http://schemas.openxmlformats.org/officeDocument/2006/relationships/slide" Target="slides/slide387.xml"/><Relationship Id="rId389" Type="http://schemas.openxmlformats.org/officeDocument/2006/relationships/slide" Target="slides/slide38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slide" Target="slides/slide222.xml"/><Relationship Id="rId224" Type="http://schemas.openxmlformats.org/officeDocument/2006/relationships/slide" Target="slides/slide223.xml"/><Relationship Id="rId225" Type="http://schemas.openxmlformats.org/officeDocument/2006/relationships/slide" Target="slides/slide224.xml"/><Relationship Id="rId226" Type="http://schemas.openxmlformats.org/officeDocument/2006/relationships/slide" Target="slides/slide225.xml"/><Relationship Id="rId227" Type="http://schemas.openxmlformats.org/officeDocument/2006/relationships/slide" Target="slides/slide226.xml"/><Relationship Id="rId228" Type="http://schemas.openxmlformats.org/officeDocument/2006/relationships/slide" Target="slides/slide227.xml"/><Relationship Id="rId229" Type="http://schemas.openxmlformats.org/officeDocument/2006/relationships/slide" Target="slides/slide228.xml"/><Relationship Id="rId390" Type="http://schemas.openxmlformats.org/officeDocument/2006/relationships/slide" Target="slides/slide389.xml"/><Relationship Id="rId391" Type="http://schemas.openxmlformats.org/officeDocument/2006/relationships/printerSettings" Target="printerSettings/printerSettings1.bin"/><Relationship Id="rId392" Type="http://schemas.openxmlformats.org/officeDocument/2006/relationships/presProps" Target="presProps.xml"/><Relationship Id="rId393" Type="http://schemas.openxmlformats.org/officeDocument/2006/relationships/viewProps" Target="viewProps.xml"/><Relationship Id="rId394" Type="http://schemas.openxmlformats.org/officeDocument/2006/relationships/theme" Target="theme/theme1.xml"/><Relationship Id="rId39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20-7D64-B843-91DF-82F24FE70228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D5EA-A434-D841-9C17-C92B8FC66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20-7D64-B843-91DF-82F24FE70228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D5EA-A434-D841-9C17-C92B8FC66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7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20-7D64-B843-91DF-82F24FE70228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D5EA-A434-D841-9C17-C92B8FC66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20-7D64-B843-91DF-82F24FE70228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D5EA-A434-D841-9C17-C92B8FC66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8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20-7D64-B843-91DF-82F24FE70228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D5EA-A434-D841-9C17-C92B8FC66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6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20-7D64-B843-91DF-82F24FE70228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D5EA-A434-D841-9C17-C92B8FC66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6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20-7D64-B843-91DF-82F24FE70228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D5EA-A434-D841-9C17-C92B8FC66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5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20-7D64-B843-91DF-82F24FE70228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D5EA-A434-D841-9C17-C92B8FC66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8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20-7D64-B843-91DF-82F24FE70228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D5EA-A434-D841-9C17-C92B8FC66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1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20-7D64-B843-91DF-82F24FE70228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D5EA-A434-D841-9C17-C92B8FC66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9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20-7D64-B843-91DF-82F24FE70228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D5EA-A434-D841-9C17-C92B8FC66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4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8A120-7D64-B843-91DF-82F24FE70228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5D5EA-A434-D841-9C17-C92B8FC66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1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4 – Day 1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13796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06440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99408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all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see </a:t>
            </a:r>
            <a:r>
              <a:rPr lang="en-US" sz="2800" b="1" dirty="0" smtClean="0">
                <a:latin typeface="Century Gothic"/>
                <a:cs typeface="Century Gothic"/>
              </a:rPr>
              <a:t>all</a:t>
            </a:r>
            <a:r>
              <a:rPr lang="en-US" sz="2800" dirty="0" smtClean="0">
                <a:latin typeface="Century Gothic"/>
                <a:cs typeface="Century Gothic"/>
              </a:rPr>
              <a:t> the kids in the class.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1683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call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think I will </a:t>
            </a:r>
            <a:r>
              <a:rPr lang="en-US" sz="2800" b="1" dirty="0" smtClean="0">
                <a:latin typeface="Century Gothic"/>
                <a:cs typeface="Century Gothic"/>
              </a:rPr>
              <a:t>call</a:t>
            </a:r>
            <a:r>
              <a:rPr lang="en-US" sz="2800" dirty="0" smtClean="0">
                <a:latin typeface="Century Gothic"/>
                <a:cs typeface="Century Gothic"/>
              </a:rPr>
              <a:t> Seth.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9493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day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spent the </a:t>
            </a:r>
            <a:r>
              <a:rPr lang="en-US" sz="2800" b="1" dirty="0" smtClean="0">
                <a:latin typeface="Century Gothic"/>
                <a:cs typeface="Century Gothic"/>
              </a:rPr>
              <a:t>day</a:t>
            </a:r>
            <a:r>
              <a:rPr lang="en-US" sz="2800" dirty="0" smtClean="0">
                <a:latin typeface="Century Gothic"/>
                <a:cs typeface="Century Gothic"/>
              </a:rPr>
              <a:t> at the shop.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5617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her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4088" y="5736130"/>
            <a:ext cx="5896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Beth lost </a:t>
            </a:r>
            <a:r>
              <a:rPr lang="en-US" sz="2800" b="1" dirty="0" smtClean="0">
                <a:latin typeface="Century Gothic"/>
                <a:cs typeface="Century Gothic"/>
              </a:rPr>
              <a:t>her</a:t>
            </a:r>
            <a:r>
              <a:rPr lang="en-US" sz="2800" dirty="0" smtClean="0">
                <a:latin typeface="Century Gothic"/>
                <a:cs typeface="Century Gothic"/>
              </a:rPr>
              <a:t> big bag.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27682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want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0697" y="5722167"/>
            <a:ext cx="6816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Do you </a:t>
            </a:r>
            <a:r>
              <a:rPr lang="en-US" sz="2800" b="1" dirty="0" smtClean="0">
                <a:latin typeface="Century Gothic"/>
                <a:cs typeface="Century Gothic"/>
              </a:rPr>
              <a:t>want</a:t>
            </a:r>
            <a:r>
              <a:rPr lang="en-US" sz="2800" dirty="0" smtClean="0">
                <a:latin typeface="Century Gothic"/>
                <a:cs typeface="Century Gothic"/>
              </a:rPr>
              <a:t> to sing a song with me?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9494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938" y="538360"/>
            <a:ext cx="9058062" cy="6319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371600" indent="-1371600">
              <a:buAutoNum type="arabicPeriod"/>
            </a:pPr>
            <a:endParaRPr lang="en-US" sz="60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4800" dirty="0" smtClean="0">
                <a:latin typeface="Century Gothic"/>
                <a:cs typeface="Century Gothic"/>
              </a:rPr>
              <a:t>I see </a:t>
            </a:r>
            <a:r>
              <a:rPr lang="en-US" sz="4800" b="1" dirty="0" smtClean="0">
                <a:latin typeface="Century Gothic"/>
                <a:cs typeface="Century Gothic"/>
              </a:rPr>
              <a:t>all</a:t>
            </a:r>
            <a:r>
              <a:rPr lang="en-US" sz="4800" dirty="0" smtClean="0">
                <a:latin typeface="Century Gothic"/>
                <a:cs typeface="Century Gothic"/>
              </a:rPr>
              <a:t> the kids in the class.</a:t>
            </a:r>
          </a:p>
          <a:p>
            <a:pPr marL="1371600" indent="-1371600">
              <a:buAutoNum type="arabicPeriod"/>
            </a:pPr>
            <a:r>
              <a:rPr lang="en-US" sz="4800" dirty="0" smtClean="0">
                <a:latin typeface="Century Gothic"/>
                <a:cs typeface="Century Gothic"/>
              </a:rPr>
              <a:t>I think I will </a:t>
            </a:r>
            <a:r>
              <a:rPr lang="en-US" sz="4800" b="1" dirty="0" smtClean="0">
                <a:latin typeface="Century Gothic"/>
                <a:cs typeface="Century Gothic"/>
              </a:rPr>
              <a:t>call</a:t>
            </a:r>
            <a:r>
              <a:rPr lang="en-US" sz="4800" dirty="0" smtClean="0">
                <a:latin typeface="Century Gothic"/>
                <a:cs typeface="Century Gothic"/>
              </a:rPr>
              <a:t> Seth.</a:t>
            </a:r>
          </a:p>
          <a:p>
            <a:pPr marL="1371600" indent="-1371600">
              <a:buAutoNum type="arabicPeriod"/>
            </a:pPr>
            <a:r>
              <a:rPr lang="en-US" sz="4800" b="1" dirty="0" smtClean="0">
                <a:latin typeface="Century Gothic"/>
                <a:cs typeface="Century Gothic"/>
              </a:rPr>
              <a:t> </a:t>
            </a:r>
            <a:r>
              <a:rPr lang="en-US" sz="4800" dirty="0" smtClean="0">
                <a:latin typeface="Century Gothic"/>
                <a:cs typeface="Century Gothic"/>
              </a:rPr>
              <a:t>I spent the </a:t>
            </a:r>
            <a:r>
              <a:rPr lang="en-US" sz="4800" b="1" dirty="0" smtClean="0">
                <a:latin typeface="Century Gothic"/>
                <a:cs typeface="Century Gothic"/>
              </a:rPr>
              <a:t>day</a:t>
            </a:r>
            <a:r>
              <a:rPr lang="en-US" sz="4800" dirty="0" smtClean="0">
                <a:latin typeface="Century Gothic"/>
                <a:cs typeface="Century Gothic"/>
              </a:rPr>
              <a:t> at the shop.</a:t>
            </a:r>
          </a:p>
          <a:p>
            <a:pPr marL="1371600" indent="-1371600">
              <a:buAutoNum type="arabicPeriod"/>
            </a:pPr>
            <a:r>
              <a:rPr lang="en-US" sz="4800" dirty="0" smtClean="0">
                <a:latin typeface="Century Gothic"/>
                <a:cs typeface="Century Gothic"/>
              </a:rPr>
              <a:t>Beth lost </a:t>
            </a:r>
            <a:r>
              <a:rPr lang="en-US" sz="4800" b="1" dirty="0" smtClean="0">
                <a:latin typeface="Century Gothic"/>
                <a:cs typeface="Century Gothic"/>
              </a:rPr>
              <a:t>her</a:t>
            </a:r>
            <a:r>
              <a:rPr lang="en-US" sz="4800" dirty="0" smtClean="0">
                <a:latin typeface="Century Gothic"/>
                <a:cs typeface="Century Gothic"/>
              </a:rPr>
              <a:t> big bag.</a:t>
            </a:r>
          </a:p>
          <a:p>
            <a:pPr marL="1371600" indent="-1371600">
              <a:buAutoNum type="arabicPeriod"/>
            </a:pPr>
            <a:r>
              <a:rPr lang="en-US" sz="4800" dirty="0" smtClean="0">
                <a:latin typeface="Century Gothic"/>
                <a:cs typeface="Century Gothic"/>
              </a:rPr>
              <a:t>Do you </a:t>
            </a:r>
            <a:r>
              <a:rPr lang="en-US" sz="4800" b="1" dirty="0" smtClean="0">
                <a:latin typeface="Century Gothic"/>
                <a:cs typeface="Century Gothic"/>
              </a:rPr>
              <a:t>want</a:t>
            </a:r>
            <a:r>
              <a:rPr lang="en-US" sz="4800" dirty="0" smtClean="0">
                <a:latin typeface="Century Gothic"/>
                <a:cs typeface="Century Gothic"/>
              </a:rPr>
              <a:t> to sing a song with me?</a:t>
            </a:r>
          </a:p>
          <a:p>
            <a:pPr marL="1371600" indent="-1371600">
              <a:buAutoNum type="arabicPeriod"/>
            </a:pP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2111" y="99084"/>
            <a:ext cx="7560688" cy="698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Have children read the sentences. Prompt them to identify the high-frequency words in connected text and to blend the decodable words.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63108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199" y="2212982"/>
            <a:ext cx="8925708" cy="39692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5200" dirty="0" smtClean="0">
                <a:latin typeface="Century Gothic"/>
                <a:cs typeface="Century Gothic"/>
              </a:rPr>
              <a:t>Seth has a drum.</a:t>
            </a:r>
          </a:p>
          <a:p>
            <a:pPr>
              <a:lnSpc>
                <a:spcPct val="130000"/>
              </a:lnSpc>
            </a:pPr>
            <a:r>
              <a:rPr lang="en-US" sz="5200" dirty="0" smtClean="0">
                <a:latin typeface="Century Gothic"/>
                <a:cs typeface="Century Gothic"/>
              </a:rPr>
              <a:t>Miss Gum is at West School.</a:t>
            </a:r>
          </a:p>
          <a:p>
            <a:pPr>
              <a:lnSpc>
                <a:spcPct val="130000"/>
              </a:lnSpc>
            </a:pPr>
            <a:r>
              <a:rPr lang="en-US" sz="5200" dirty="0" smtClean="0">
                <a:latin typeface="Century Gothic"/>
                <a:cs typeface="Century Gothic"/>
              </a:rPr>
              <a:t>My dog Bing runs fast.</a:t>
            </a:r>
          </a:p>
          <a:p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2838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 </a:t>
            </a:r>
            <a:r>
              <a:rPr lang="en-US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common noun 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names a person, place, or thing and begins with a lowercase letter. Names of particular people, pets, places, and things are called</a:t>
            </a:r>
            <a:r>
              <a:rPr lang="en-US" sz="160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proper nouns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.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 </a:t>
            </a:r>
            <a:r>
              <a:rPr lang="en-US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proper noun 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begins with a capital letter.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497" y="2561103"/>
            <a:ext cx="1314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entury Gothic"/>
                <a:cs typeface="Century Gothic"/>
              </a:rPr>
              <a:t>Proper Noun</a:t>
            </a:r>
            <a:endParaRPr lang="en-US" sz="1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8238" y="3554525"/>
            <a:ext cx="1314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entury Gothic"/>
                <a:cs typeface="Century Gothic"/>
              </a:rPr>
              <a:t>Proper Noun</a:t>
            </a:r>
            <a:endParaRPr lang="en-US" sz="1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2955" y="3554525"/>
            <a:ext cx="1314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entury Gothic"/>
                <a:cs typeface="Century Gothic"/>
              </a:rPr>
              <a:t>Proper Noun</a:t>
            </a:r>
            <a:endParaRPr lang="en-US" sz="1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6559" y="4612825"/>
            <a:ext cx="1314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entury Gothic"/>
                <a:cs typeface="Century Gothic"/>
              </a:rPr>
              <a:t>Proper Noun</a:t>
            </a:r>
            <a:endParaRPr lang="en-US" sz="1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064716" y="3686409"/>
            <a:ext cx="1666955" cy="66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745090" y="3699641"/>
            <a:ext cx="1272523" cy="66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51588" y="3699641"/>
            <a:ext cx="994183" cy="66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1940" y="3693025"/>
            <a:ext cx="994183" cy="66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09270" y="2572800"/>
            <a:ext cx="1617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entury Gothic"/>
                <a:cs typeface="Century Gothic"/>
              </a:rPr>
              <a:t>Common Noun</a:t>
            </a:r>
            <a:endParaRPr lang="en-US" sz="1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77448" y="4612904"/>
            <a:ext cx="1617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entury Gothic"/>
                <a:cs typeface="Century Gothic"/>
              </a:rPr>
              <a:t>Common Noun</a:t>
            </a:r>
            <a:endParaRPr lang="en-US" sz="1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745090" y="3706257"/>
            <a:ext cx="0" cy="2270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31671" y="3686409"/>
            <a:ext cx="0" cy="2270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145771" y="3699641"/>
            <a:ext cx="0" cy="2270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51940" y="3706257"/>
            <a:ext cx="0" cy="2270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6079" y="6385073"/>
            <a:ext cx="8992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Which proper nouns name people, which name places, and which name pets?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71076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7515" y="1772024"/>
            <a:ext cx="8669932" cy="38596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5400" dirty="0" smtClean="0">
              <a:latin typeface="Century Gothic"/>
              <a:cs typeface="Century Gothic"/>
            </a:endParaRPr>
          </a:p>
          <a:p>
            <a:r>
              <a:rPr lang="en-US" sz="5400" dirty="0" smtClean="0">
                <a:latin typeface="Century Gothic"/>
                <a:cs typeface="Century Gothic"/>
              </a:rPr>
              <a:t>We swim in Glass Pond.</a:t>
            </a:r>
          </a:p>
          <a:p>
            <a:endParaRPr lang="en-US" sz="5400" dirty="0" smtClean="0">
              <a:latin typeface="Century Gothic"/>
              <a:cs typeface="Century Gothic"/>
            </a:endParaRPr>
          </a:p>
          <a:p>
            <a:r>
              <a:rPr lang="en-US" sz="5400" dirty="0" smtClean="0">
                <a:latin typeface="Century Gothic"/>
                <a:cs typeface="Century Gothic"/>
              </a:rPr>
              <a:t>Grant, Beth, and Russ snack on nuts.</a:t>
            </a:r>
          </a:p>
          <a:p>
            <a:endParaRPr lang="en-US" sz="5400" dirty="0" smtClean="0"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2838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Work with a partner to identify the proper nouns.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6376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Can you identify a common noun?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4308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4 – Day 2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9137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96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6357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Categorization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2" y="3313203"/>
            <a:ext cx="8690918" cy="288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I will say three words. Tell me which word does not belong and why:</a:t>
            </a:r>
          </a:p>
          <a:p>
            <a:pPr algn="ctr"/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sing, math, smash</a:t>
            </a:r>
          </a:p>
          <a:p>
            <a:pPr algn="ctr"/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Sing does not belong because math and smash have the sound /a/;</a:t>
            </a:r>
          </a:p>
          <a:p>
            <a:pPr algn="ctr"/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sing does not.</a:t>
            </a:r>
          </a:p>
          <a:p>
            <a:pPr algn="ctr"/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moth, path, shop</a:t>
            </a:r>
          </a:p>
          <a:p>
            <a:pPr algn="ctr">
              <a:lnSpc>
                <a:spcPct val="120000"/>
              </a:lnSpc>
            </a:pP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crash, rush, blush</a:t>
            </a:r>
          </a:p>
          <a:p>
            <a:pPr algn="ctr">
              <a:lnSpc>
                <a:spcPct val="120000"/>
              </a:lnSpc>
            </a:pP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head, mesh, long</a:t>
            </a:r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to these words: wish, bank, ship.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words wish and ship have the the sound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bank does not. 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It doesn’t belong.</a:t>
            </a:r>
          </a:p>
        </p:txBody>
      </p:sp>
    </p:spTree>
    <p:extLst>
      <p:ext uri="{BB962C8B-B14F-4D97-AF65-F5344CB8AC3E}">
        <p14:creationId xmlns:p14="http://schemas.microsoft.com/office/powerpoint/2010/main" val="384395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1878" y="185135"/>
            <a:ext cx="423386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028" y="2278455"/>
            <a:ext cx="2212994" cy="18638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is the Shell Sound-Spelling Card.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 The sound is /</a:t>
            </a:r>
            <a:r>
              <a:rPr lang="en-US" sz="1000" dirty="0" err="1" smtClean="0">
                <a:latin typeface="Century Gothic"/>
                <a:cs typeface="Century Gothic"/>
              </a:rPr>
              <a:t>sh</a:t>
            </a:r>
            <a:r>
              <a:rPr lang="en-US" sz="1000" dirty="0" smtClean="0"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The /</a:t>
            </a:r>
            <a:r>
              <a:rPr lang="en-US" sz="1000" dirty="0" err="1" smtClean="0">
                <a:latin typeface="Century Gothic"/>
                <a:cs typeface="Century Gothic"/>
              </a:rPr>
              <a:t>sh</a:t>
            </a:r>
            <a:r>
              <a:rPr lang="en-US" sz="1000" dirty="0" smtClean="0">
                <a:latin typeface="Century Gothic"/>
                <a:cs typeface="Century Gothic"/>
              </a:rPr>
              <a:t>/ sound is spelled sh. 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Say it with me: /</a:t>
            </a:r>
            <a:r>
              <a:rPr lang="en-US" sz="1000" dirty="0" err="1" smtClean="0">
                <a:latin typeface="Century Gothic"/>
                <a:cs typeface="Century Gothic"/>
              </a:rPr>
              <a:t>sh</a:t>
            </a:r>
            <a:r>
              <a:rPr lang="en-US" sz="1000" dirty="0" smtClean="0"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sound is at the beginning of the word shell.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Listen /</a:t>
            </a:r>
            <a:r>
              <a:rPr lang="en-US" sz="1000" dirty="0" err="1" smtClean="0">
                <a:latin typeface="Century Gothic"/>
                <a:cs typeface="Century Gothic"/>
              </a:rPr>
              <a:t>sh</a:t>
            </a:r>
            <a:r>
              <a:rPr lang="en-US" sz="1000" dirty="0" smtClean="0">
                <a:latin typeface="Century Gothic"/>
                <a:cs typeface="Century Gothic"/>
              </a:rPr>
              <a:t>/, shell.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I’ll say /</a:t>
            </a:r>
            <a:r>
              <a:rPr lang="en-US" sz="1000" dirty="0" err="1" smtClean="0">
                <a:latin typeface="Century Gothic"/>
                <a:cs typeface="Century Gothic"/>
              </a:rPr>
              <a:t>sh</a:t>
            </a:r>
            <a:r>
              <a:rPr lang="en-US" sz="1000" dirty="0" smtClean="0">
                <a:latin typeface="Century Gothic"/>
                <a:cs typeface="Century Gothic"/>
              </a:rPr>
              <a:t>/ as I write the letter several times.</a:t>
            </a:r>
            <a:endParaRPr lang="en-US" sz="1000" dirty="0">
              <a:latin typeface="Century Gothic"/>
              <a:cs typeface="Century Gothic"/>
            </a:endParaRPr>
          </a:p>
        </p:txBody>
      </p:sp>
      <p:pic>
        <p:nvPicPr>
          <p:cNvPr id="5" name="Picture 4" descr="Screen Shot 2016-10-04 at 6.36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80" y="861910"/>
            <a:ext cx="4397161" cy="5770874"/>
          </a:xfrm>
          <a:prstGeom prst="rect">
            <a:avLst/>
          </a:prstGeom>
        </p:spPr>
      </p:pic>
      <p:pic>
        <p:nvPicPr>
          <p:cNvPr id="2" name="Picture 1" descr="Screen Shot 2016-10-04 at 6.36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80" y="861911"/>
            <a:ext cx="4397161" cy="57837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73660" y="2134237"/>
            <a:ext cx="2240247" cy="11023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ship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73660" y="3591090"/>
            <a:ext cx="2240247" cy="11023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trash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6832" y="4456152"/>
            <a:ext cx="1702235" cy="9789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What are these letters?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6832" y="5647513"/>
            <a:ext cx="1702235" cy="9789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What sound do they stand for?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10" name="Right Arrow 9"/>
          <p:cNvSpPr/>
          <p:nvPr/>
        </p:nvSpPr>
        <p:spPr>
          <a:xfrm rot="20346616">
            <a:off x="2300721" y="4961298"/>
            <a:ext cx="2090116" cy="2377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8745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1878" y="185135"/>
            <a:ext cx="423386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028" y="2278455"/>
            <a:ext cx="2212994" cy="18638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is the Thumb Sound-Spelling Card.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 The beginning sound is /</a:t>
            </a:r>
            <a:r>
              <a:rPr lang="en-US" sz="1000" dirty="0" err="1" smtClean="0">
                <a:latin typeface="Century Gothic"/>
                <a:cs typeface="Century Gothic"/>
              </a:rPr>
              <a:t>th</a:t>
            </a:r>
            <a:r>
              <a:rPr lang="en-US" sz="1000" dirty="0" smtClean="0"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The /</a:t>
            </a:r>
            <a:r>
              <a:rPr lang="en-US" sz="1000" dirty="0" err="1" smtClean="0">
                <a:latin typeface="Century Gothic"/>
                <a:cs typeface="Century Gothic"/>
              </a:rPr>
              <a:t>th</a:t>
            </a:r>
            <a:r>
              <a:rPr lang="en-US" sz="1000" dirty="0" smtClean="0">
                <a:latin typeface="Century Gothic"/>
                <a:cs typeface="Century Gothic"/>
              </a:rPr>
              <a:t>/ sound is spelled </a:t>
            </a:r>
            <a:r>
              <a:rPr lang="en-US" sz="1000" dirty="0" err="1" smtClean="0">
                <a:latin typeface="Century Gothic"/>
                <a:cs typeface="Century Gothic"/>
              </a:rPr>
              <a:t>th.</a:t>
            </a:r>
            <a:r>
              <a:rPr lang="en-US" sz="1000" dirty="0" smtClean="0"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Say it with me: /</a:t>
            </a:r>
            <a:r>
              <a:rPr lang="en-US" sz="1000" dirty="0" err="1" smtClean="0">
                <a:latin typeface="Century Gothic"/>
                <a:cs typeface="Century Gothic"/>
              </a:rPr>
              <a:t>th</a:t>
            </a:r>
            <a:r>
              <a:rPr lang="en-US" sz="1000" dirty="0" smtClean="0"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sound is at the beginning of the word thumb.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Listen : thumb.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I’ll say /</a:t>
            </a:r>
            <a:r>
              <a:rPr lang="en-US" sz="1000" dirty="0" err="1" smtClean="0">
                <a:latin typeface="Century Gothic"/>
                <a:cs typeface="Century Gothic"/>
              </a:rPr>
              <a:t>th</a:t>
            </a:r>
            <a:r>
              <a:rPr lang="en-US" sz="1000" dirty="0" smtClean="0">
                <a:latin typeface="Century Gothic"/>
                <a:cs typeface="Century Gothic"/>
              </a:rPr>
              <a:t>/ as I write the letter several times.</a:t>
            </a:r>
            <a:endParaRPr lang="en-US" sz="1000" dirty="0">
              <a:latin typeface="Century Gothic"/>
              <a:cs typeface="Century Gothic"/>
            </a:endParaRPr>
          </a:p>
        </p:txBody>
      </p:sp>
      <p:pic>
        <p:nvPicPr>
          <p:cNvPr id="5" name="Picture 4" descr="Screen Shot 2016-10-04 at 6.36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80" y="861910"/>
            <a:ext cx="4397161" cy="57708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56020" y="1878481"/>
            <a:ext cx="2310806" cy="10142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that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56020" y="3097999"/>
            <a:ext cx="2310806" cy="1044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path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6832" y="4456152"/>
            <a:ext cx="1702235" cy="9789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What are these letters?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6832" y="5647513"/>
            <a:ext cx="1702235" cy="9789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What sound do they stand for?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10" name="Right Arrow 9"/>
          <p:cNvSpPr/>
          <p:nvPr/>
        </p:nvSpPr>
        <p:spPr>
          <a:xfrm rot="20346616">
            <a:off x="2300721" y="4961298"/>
            <a:ext cx="2090116" cy="2377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2913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1878" y="185135"/>
            <a:ext cx="423386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407" y="2281566"/>
            <a:ext cx="2212994" cy="18638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is the Sing Sound-Spelling Card.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 The sound is /</a:t>
            </a:r>
            <a:r>
              <a:rPr lang="en-US" sz="1000" dirty="0" err="1" smtClean="0">
                <a:latin typeface="Century Gothic"/>
                <a:cs typeface="Century Gothic"/>
              </a:rPr>
              <a:t>ng</a:t>
            </a:r>
            <a:r>
              <a:rPr lang="en-US" sz="1000" dirty="0" smtClean="0"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The /</a:t>
            </a:r>
            <a:r>
              <a:rPr lang="en-US" sz="1000" dirty="0" err="1" smtClean="0">
                <a:latin typeface="Century Gothic"/>
                <a:cs typeface="Century Gothic"/>
              </a:rPr>
              <a:t>ng</a:t>
            </a:r>
            <a:r>
              <a:rPr lang="en-US" sz="1000" dirty="0" smtClean="0">
                <a:latin typeface="Century Gothic"/>
                <a:cs typeface="Century Gothic"/>
              </a:rPr>
              <a:t>/ sound is spelled </a:t>
            </a:r>
            <a:r>
              <a:rPr lang="en-US" sz="1000" dirty="0" err="1" smtClean="0">
                <a:latin typeface="Century Gothic"/>
                <a:cs typeface="Century Gothic"/>
              </a:rPr>
              <a:t>ng</a:t>
            </a:r>
            <a:r>
              <a:rPr lang="en-US" sz="1000" dirty="0" smtClean="0">
                <a:latin typeface="Century Gothic"/>
                <a:cs typeface="Century Gothic"/>
              </a:rPr>
              <a:t>. 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Say it with me: /</a:t>
            </a:r>
            <a:r>
              <a:rPr lang="en-US" sz="1000" dirty="0" err="1" smtClean="0">
                <a:latin typeface="Century Gothic"/>
                <a:cs typeface="Century Gothic"/>
              </a:rPr>
              <a:t>ng</a:t>
            </a:r>
            <a:r>
              <a:rPr lang="en-US" sz="1000" dirty="0" smtClean="0"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sound is at the </a:t>
            </a:r>
            <a:r>
              <a:rPr lang="en-US" sz="1000" dirty="0" err="1" smtClean="0">
                <a:latin typeface="Century Gothic"/>
                <a:cs typeface="Century Gothic"/>
              </a:rPr>
              <a:t>eng</a:t>
            </a:r>
            <a:r>
              <a:rPr lang="en-US" sz="1000" dirty="0" smtClean="0">
                <a:latin typeface="Century Gothic"/>
                <a:cs typeface="Century Gothic"/>
              </a:rPr>
              <a:t> of the word sing.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Listen /</a:t>
            </a:r>
            <a:r>
              <a:rPr lang="en-US" sz="1000" dirty="0" err="1" smtClean="0">
                <a:latin typeface="Century Gothic"/>
                <a:cs typeface="Century Gothic"/>
              </a:rPr>
              <a:t>ng</a:t>
            </a:r>
            <a:r>
              <a:rPr lang="en-US" sz="1000" dirty="0" smtClean="0">
                <a:latin typeface="Century Gothic"/>
                <a:cs typeface="Century Gothic"/>
              </a:rPr>
              <a:t>/,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smtClean="0">
                <a:latin typeface="Century Gothic"/>
                <a:cs typeface="Century Gothic"/>
              </a:rPr>
              <a:t>sing.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I’ll say /</a:t>
            </a:r>
            <a:r>
              <a:rPr lang="en-US" sz="1000" dirty="0" err="1" smtClean="0">
                <a:latin typeface="Century Gothic"/>
                <a:cs typeface="Century Gothic"/>
              </a:rPr>
              <a:t>ng</a:t>
            </a:r>
            <a:r>
              <a:rPr lang="en-US" sz="1000" dirty="0" smtClean="0">
                <a:latin typeface="Century Gothic"/>
                <a:cs typeface="Century Gothic"/>
              </a:rPr>
              <a:t>/ as I write the letter several times.</a:t>
            </a:r>
            <a:endParaRPr lang="en-US" sz="1000" dirty="0">
              <a:latin typeface="Century Gothic"/>
              <a:cs typeface="Century Gothic"/>
            </a:endParaRPr>
          </a:p>
        </p:txBody>
      </p:sp>
      <p:pic>
        <p:nvPicPr>
          <p:cNvPr id="6" name="Picture 5" descr="Screen Shot 2016-10-04 at 6.37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57" y="813733"/>
            <a:ext cx="4403581" cy="57708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33194" y="2648222"/>
            <a:ext cx="2310806" cy="1044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ring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6832" y="4456152"/>
            <a:ext cx="1702235" cy="9789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What are these letters?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6832" y="5647513"/>
            <a:ext cx="1702235" cy="9789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What sound do they stand for?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9" name="Right Arrow 8"/>
          <p:cNvSpPr/>
          <p:nvPr/>
        </p:nvSpPr>
        <p:spPr>
          <a:xfrm rot="20346616">
            <a:off x="2300721" y="4961298"/>
            <a:ext cx="2090116" cy="2377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612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4509131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2195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9641" y="2002958"/>
            <a:ext cx="240637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65713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38942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72859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979" y="201278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2427" y="201278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6880658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979" y="201278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2427" y="201278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8277" y="201278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46546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18108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979" y="201278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2427" y="201278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8277" y="201278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9704" y="201278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sh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8525077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979" y="201278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2427" y="201278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4875" y="201278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7323" y="201278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sh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002371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th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9947362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43668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9641" y="2002958"/>
            <a:ext cx="240637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89749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38942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63928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sh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839271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07026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9641" y="2002958"/>
            <a:ext cx="240637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16883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38942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551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6500675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979" y="201278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2427" y="201278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000559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979" y="201278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2427" y="201278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8277" y="201278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2579044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979" y="201278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2427" y="201278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8277" y="201278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9704" y="201278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th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843074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979" y="201278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2427" y="201278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4875" y="201278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7323" y="201278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th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3647832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39" y="599703"/>
            <a:ext cx="88904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 </a:t>
            </a:r>
            <a:r>
              <a:rPr lang="en-US" sz="6800" dirty="0" err="1" smtClean="0">
                <a:latin typeface="Century Gothic"/>
                <a:cs typeface="Century Gothic"/>
              </a:rPr>
              <a:t>th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520508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39" y="599703"/>
            <a:ext cx="88904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 </a:t>
            </a:r>
            <a:r>
              <a:rPr lang="en-US" sz="6800" dirty="0" err="1" smtClean="0">
                <a:latin typeface="Century Gothic"/>
                <a:cs typeface="Century Gothic"/>
              </a:rPr>
              <a:t>th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4147174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39" y="599703"/>
            <a:ext cx="88904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 th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508268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39" y="599703"/>
            <a:ext cx="88904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 th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</a:t>
            </a:r>
            <a:r>
              <a:rPr lang="en-US" sz="6800" dirty="0" err="1" smtClean="0">
                <a:latin typeface="Century Gothic"/>
                <a:cs typeface="Century Gothic"/>
              </a:rPr>
              <a:t>th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41127325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39" y="599703"/>
            <a:ext cx="88904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 th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</a:t>
            </a:r>
            <a:r>
              <a:rPr lang="en-US" sz="6800" dirty="0" err="1" smtClean="0">
                <a:latin typeface="Century Gothic"/>
                <a:cs typeface="Century Gothic"/>
              </a:rPr>
              <a:t>th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7883429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39" y="599703"/>
            <a:ext cx="88904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 th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th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05210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4199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39" y="599703"/>
            <a:ext cx="889042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 th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th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  m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 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002232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39" y="599703"/>
            <a:ext cx="889042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 th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th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  </a:t>
            </a:r>
            <a:r>
              <a:rPr lang="en-US" sz="6800" dirty="0" err="1" smtClean="0">
                <a:latin typeface="Century Gothic"/>
                <a:cs typeface="Century Gothic"/>
              </a:rPr>
              <a:t>m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6800" dirty="0" smtClean="0">
              <a:latin typeface="Century Gothic"/>
              <a:cs typeface="Century Gothic"/>
            </a:endParaRP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 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7420111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39" y="599703"/>
            <a:ext cx="889042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 th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th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th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 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657107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39" y="599703"/>
            <a:ext cx="889042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 th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th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th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 </a:t>
            </a:r>
            <a:r>
              <a:rPr lang="en-US" sz="6800" dirty="0" err="1" smtClean="0">
                <a:latin typeface="Century Gothic"/>
                <a:cs typeface="Century Gothic"/>
              </a:rPr>
              <a:t>sh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3696317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39" y="599703"/>
            <a:ext cx="889042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 th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th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th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 sh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9146000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39" y="599703"/>
            <a:ext cx="889042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 th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th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th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 sh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d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6833878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39" y="599703"/>
            <a:ext cx="889042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 th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th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th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 sh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d   </a:t>
            </a:r>
            <a:r>
              <a:rPr lang="en-US" sz="6800" dirty="0" err="1" smtClean="0">
                <a:latin typeface="Century Gothic"/>
                <a:cs typeface="Century Gothic"/>
              </a:rPr>
              <a:t>tr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6396759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39" y="599703"/>
            <a:ext cx="889042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 th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th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th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 sh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d   </a:t>
            </a:r>
            <a:r>
              <a:rPr lang="en-US" sz="6800" dirty="0" err="1" smtClean="0">
                <a:latin typeface="Century Gothic"/>
                <a:cs typeface="Century Gothic"/>
              </a:rPr>
              <a:t>tr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0948838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39" y="599703"/>
            <a:ext cx="889042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 th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th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th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 sh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d   tr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sh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4613091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39" y="599703"/>
            <a:ext cx="889042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 th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th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th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 sh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d   tr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sh   </a:t>
            </a:r>
            <a:r>
              <a:rPr lang="en-US" sz="6800" dirty="0" err="1" smtClean="0">
                <a:latin typeface="Century Gothic"/>
                <a:cs typeface="Century Gothic"/>
              </a:rPr>
              <a:t>sh</a:t>
            </a:r>
            <a:endParaRPr lang="en-US" sz="6800" dirty="0" smtClean="0">
              <a:latin typeface="Century Gothic"/>
              <a:cs typeface="Century Gothic"/>
            </a:endParaRP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29226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9641" y="2002958"/>
            <a:ext cx="228289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18495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39" y="599703"/>
            <a:ext cx="889042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 th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th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th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 sh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d   tr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sh   sh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800" dirty="0" smtClean="0">
              <a:latin typeface="Century Gothic"/>
              <a:cs typeface="Century Gothic"/>
            </a:endParaRP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37957776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39" y="599703"/>
            <a:ext cx="889042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 th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th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th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 sh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d   tr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sh   sh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ll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8195993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39" y="599703"/>
            <a:ext cx="889042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 th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th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th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 sh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d   tr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sh   sh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ll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w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ng</a:t>
            </a:r>
            <a:endParaRPr lang="en-US" sz="68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695" y="4197921"/>
            <a:ext cx="27606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Century Gothic"/>
              <a:cs typeface="Century Gothic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6445203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39" y="599703"/>
            <a:ext cx="889042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 th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th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th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 sh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d   tr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sh   sh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ll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w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ng   br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ng</a:t>
            </a:r>
            <a:endParaRPr lang="en-US" sz="68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695" y="4197921"/>
            <a:ext cx="27606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Century Gothic"/>
              <a:cs typeface="Century Gothic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86389926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39" y="599703"/>
            <a:ext cx="889042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 th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t   th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  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th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 sh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d   tr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sh   sh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ll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w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ng   br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ng 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ng</a:t>
            </a:r>
            <a:endParaRPr lang="en-US" sz="68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695" y="4197921"/>
            <a:ext cx="27606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Century Gothic"/>
              <a:cs typeface="Century Gothic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1319665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4218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w.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986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4218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w to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13931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4218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l after the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2132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005" y="20039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99901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22349" y="2003966"/>
            <a:ext cx="24218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l to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7453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1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005" y="200396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99901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22349" y="2003966"/>
            <a:ext cx="24218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7453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1273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098" y="2002958"/>
            <a:ext cx="226594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181656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742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9875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323" y="2015810"/>
            <a:ext cx="24218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s to 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32655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742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9875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323" y="2015810"/>
            <a:ext cx="24218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b in front of the 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60137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24693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7141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69589" y="2015810"/>
            <a:ext cx="24218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br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w.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245" y="201047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09234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8048" y="202563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0496" y="202563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72944" y="2025638"/>
            <a:ext cx="24218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w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3427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8048" y="202563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0496" y="202563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72944" y="2025638"/>
            <a:ext cx="24218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ng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nk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76890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8048" y="202563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0496" y="202563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72944" y="2025638"/>
            <a:ext cx="24218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nk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43977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8048" y="202563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0496" y="202563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72944" y="2025638"/>
            <a:ext cx="24218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a.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63433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8048" y="202563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0496" y="202563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72944" y="2025638"/>
            <a:ext cx="24218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</p:txBody>
      </p:sp>
    </p:spTree>
    <p:extLst>
      <p:ext uri="{BB962C8B-B14F-4D97-AF65-F5344CB8AC3E}">
        <p14:creationId xmlns:p14="http://schemas.microsoft.com/office/powerpoint/2010/main" val="2775676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1771" y="500250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4232" y="1062697"/>
            <a:ext cx="8889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Say the word slowly, clapping for each syllable.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Cabin has two syllables.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syllable ends in a consonant and has one vowel letter, the vowel is usually short.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7847" y="1986027"/>
            <a:ext cx="6640108" cy="3494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cabin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b/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882" y="5623892"/>
            <a:ext cx="8307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Cab ends with b and has one vowel letter,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so the vowel sound in cab is /a/, the short a sound.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This is called a 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closed syllable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183973" y="4779985"/>
            <a:ext cx="1578757" cy="176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183973" y="4497772"/>
            <a:ext cx="0" cy="2822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762730" y="4509065"/>
            <a:ext cx="0" cy="2822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15524" y="4797624"/>
            <a:ext cx="8290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115524" y="4509065"/>
            <a:ext cx="0" cy="2709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944592" y="4526704"/>
            <a:ext cx="0" cy="2709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588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1771" y="121026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4843" y="802544"/>
            <a:ext cx="3916022" cy="57677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napkin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dentist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mitten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rabbit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picnic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helping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wishing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650182" y="2398812"/>
            <a:ext cx="2346085" cy="26104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Help students divide each word into syllables, then read the words.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Help them identify the short vowel sounds and then make a list of all the closed syllables.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056" y="873097"/>
            <a:ext cx="1791833" cy="1455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Divide the syllable between the two consonants in t he middle of a word or divide before the –</a:t>
            </a:r>
            <a:r>
              <a:rPr lang="en-US" sz="1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ending.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9162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65006752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4583" y="935724"/>
            <a:ext cx="8842025" cy="190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186635" y="124127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30182" y="124127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6006" y="124127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-</a:t>
            </a:r>
            <a:r>
              <a:rPr lang="en-US" sz="4000" dirty="0" err="1" smtClean="0">
                <a:latin typeface="Century Gothic"/>
                <a:cs typeface="Century Gothic"/>
              </a:rPr>
              <a:t>th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91811" y="143225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-</a:t>
            </a:r>
            <a:r>
              <a:rPr lang="en-US" sz="4000" dirty="0" err="1" smtClean="0">
                <a:latin typeface="Century Gothic"/>
                <a:cs typeface="Century Gothic"/>
              </a:rPr>
              <a:t>sh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3481" y="133677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-</a:t>
            </a:r>
            <a:r>
              <a:rPr lang="en-US" sz="4000" dirty="0" err="1" smtClean="0">
                <a:latin typeface="Century Gothic"/>
                <a:cs typeface="Century Gothic"/>
              </a:rPr>
              <a:t>ng</a:t>
            </a:r>
            <a:endParaRPr lang="en-US" sz="4000" dirty="0">
              <a:latin typeface="Century Gothic"/>
              <a:cs typeface="Century Gothic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625987" y="124127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&quot;No&quot; Symbol 1"/>
          <p:cNvSpPr/>
          <p:nvPr/>
        </p:nvSpPr>
        <p:spPr>
          <a:xfrm>
            <a:off x="7476572" y="143225"/>
            <a:ext cx="811633" cy="725663"/>
          </a:xfrm>
          <a:prstGeom prst="noSmoking">
            <a:avLst>
              <a:gd name="adj" fmla="val 1217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87620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5312" y="124127"/>
            <a:ext cx="1877046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fish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5312" y="1116769"/>
            <a:ext cx="1877046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with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5312" y="2109783"/>
            <a:ext cx="1877046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sang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5312" y="3112344"/>
            <a:ext cx="1877046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shop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5312" y="4124455"/>
            <a:ext cx="1877046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thing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5312" y="5127017"/>
            <a:ext cx="1877046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ship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9902" y="124127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wink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9910" y="124127"/>
            <a:ext cx="1862072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fish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9902" y="4114165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wink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9910" y="1116769"/>
            <a:ext cx="1862072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with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9910" y="2109783"/>
            <a:ext cx="1862072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sang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9910" y="3112344"/>
            <a:ext cx="1862072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shop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89902" y="1116769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fast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19910" y="4114165"/>
            <a:ext cx="1862072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thing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89902" y="5135823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fast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9910" y="5135823"/>
            <a:ext cx="1862072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ship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14837832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87383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all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see </a:t>
            </a:r>
            <a:r>
              <a:rPr lang="en-US" sz="2800" b="1" dirty="0" smtClean="0">
                <a:latin typeface="Century Gothic"/>
                <a:cs typeface="Century Gothic"/>
              </a:rPr>
              <a:t>all</a:t>
            </a:r>
            <a:r>
              <a:rPr lang="en-US" sz="2800" dirty="0" smtClean="0">
                <a:latin typeface="Century Gothic"/>
                <a:cs typeface="Century Gothic"/>
              </a:rPr>
              <a:t> the kids in the class.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40150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call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think I will </a:t>
            </a:r>
            <a:r>
              <a:rPr lang="en-US" sz="2800" b="1" dirty="0" smtClean="0">
                <a:latin typeface="Century Gothic"/>
                <a:cs typeface="Century Gothic"/>
              </a:rPr>
              <a:t>call</a:t>
            </a:r>
            <a:r>
              <a:rPr lang="en-US" sz="2800" dirty="0" smtClean="0">
                <a:latin typeface="Century Gothic"/>
                <a:cs typeface="Century Gothic"/>
              </a:rPr>
              <a:t> Seth.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31838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day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spent the </a:t>
            </a:r>
            <a:r>
              <a:rPr lang="en-US" sz="2800" b="1" dirty="0" smtClean="0">
                <a:latin typeface="Century Gothic"/>
                <a:cs typeface="Century Gothic"/>
              </a:rPr>
              <a:t>day</a:t>
            </a:r>
            <a:r>
              <a:rPr lang="en-US" sz="2800" dirty="0" smtClean="0">
                <a:latin typeface="Century Gothic"/>
                <a:cs typeface="Century Gothic"/>
              </a:rPr>
              <a:t> at the shop.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25462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her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4088" y="5736130"/>
            <a:ext cx="5896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Beth lost </a:t>
            </a:r>
            <a:r>
              <a:rPr lang="en-US" sz="2800" b="1" dirty="0" smtClean="0">
                <a:latin typeface="Century Gothic"/>
                <a:cs typeface="Century Gothic"/>
              </a:rPr>
              <a:t>her</a:t>
            </a:r>
            <a:r>
              <a:rPr lang="en-US" sz="2800" dirty="0" smtClean="0">
                <a:latin typeface="Century Gothic"/>
                <a:cs typeface="Century Gothic"/>
              </a:rPr>
              <a:t> big bag.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0258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want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0697" y="5722167"/>
            <a:ext cx="6816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Do you </a:t>
            </a:r>
            <a:r>
              <a:rPr lang="en-US" sz="2800" b="1" dirty="0" smtClean="0">
                <a:latin typeface="Century Gothic"/>
                <a:cs typeface="Century Gothic"/>
              </a:rPr>
              <a:t>want</a:t>
            </a:r>
            <a:r>
              <a:rPr lang="en-US" sz="2800" dirty="0" smtClean="0">
                <a:latin typeface="Century Gothic"/>
                <a:cs typeface="Century Gothic"/>
              </a:rPr>
              <a:t> to sing a song with me?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99148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199" y="2010769"/>
            <a:ext cx="8925708" cy="42596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5200" dirty="0" smtClean="0">
                <a:latin typeface="Century Gothic"/>
                <a:cs typeface="Century Gothic"/>
              </a:rPr>
              <a:t>Bev gets Scott a snack.</a:t>
            </a:r>
            <a:endParaRPr lang="en-US" sz="5200" dirty="0">
              <a:latin typeface="Century Gothic"/>
              <a:cs typeface="Century Gothic"/>
            </a:endParaRPr>
          </a:p>
          <a:p>
            <a:pPr>
              <a:lnSpc>
                <a:spcPct val="130000"/>
              </a:lnSpc>
            </a:pPr>
            <a:endParaRPr lang="en-US" sz="5200" dirty="0" smtClean="0">
              <a:latin typeface="Century Gothic"/>
              <a:cs typeface="Century Gothic"/>
            </a:endParaRPr>
          </a:p>
          <a:p>
            <a:pPr>
              <a:lnSpc>
                <a:spcPct val="130000"/>
              </a:lnSpc>
            </a:pPr>
            <a:r>
              <a:rPr lang="en-US" sz="5200" dirty="0" smtClean="0">
                <a:latin typeface="Century Gothic"/>
                <a:cs typeface="Century Gothic"/>
              </a:rPr>
              <a:t>Gramps lives at the top of Trent Hill.</a:t>
            </a:r>
          </a:p>
          <a:p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4303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names of particular people, pets, places, and things are called proper nouns.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Proper nouns begin with a capital letter.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079" y="6385073"/>
            <a:ext cx="8992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work in pairs to identify and circle each proper noun.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93247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4 – Day 3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3025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41995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Isolation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2" y="3771799"/>
            <a:ext cx="869091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Let’s do some together. I am going to say some words, sound by sound. Listen as I say a word. Blend the sounds together to say a word.</a:t>
            </a: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th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 /a/ /n/		/b/ /r/ /o/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th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			/b/ /a/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ng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sh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 /a/ /k/			/m/ /a/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sh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			/s/ /t/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i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ng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sh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i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 /p/			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th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i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 /n/				/k/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i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ng</a:t>
            </a:r>
            <a:r>
              <a:rPr lang="en-US" sz="2000" smtClean="0">
                <a:solidFill>
                  <a:srgbClr val="D9D9D9"/>
                </a:solidFill>
                <a:latin typeface="Century Gothic"/>
                <a:cs typeface="Century Gothic"/>
              </a:rPr>
              <a:t>/</a:t>
            </a:r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the sounds in a word: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/e/ /l/.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beginning sound in thin is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Say the sound with me: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a word: wash.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ending sound in wash is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Say the sound with me: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</a:t>
            </a:r>
          </a:p>
        </p:txBody>
      </p:sp>
    </p:spTree>
    <p:extLst>
      <p:ext uri="{BB962C8B-B14F-4D97-AF65-F5344CB8AC3E}">
        <p14:creationId xmlns:p14="http://schemas.microsoft.com/office/powerpoint/2010/main" val="1400736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01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35923737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01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1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6923717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01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54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515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90131751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517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096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0049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21575" y="2008746"/>
            <a:ext cx="219947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ng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71440551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01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54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579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80356" y="2008746"/>
            <a:ext cx="219947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ng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48474115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0498" y="202032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sh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74653161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0498" y="202032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08970" y="202032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2020103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0498" y="202032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9582" y="202032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9277" y="202032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6522290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0498" y="202032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82946" y="202032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05394" y="202032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84986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96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184952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0498" y="202032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22407690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0498" y="202032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08970" y="202032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26773103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0498" y="202032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9582" y="202032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9277" y="202032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32099277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0498" y="202032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82946" y="202032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05394" y="202032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36228160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0498" y="202032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th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33047983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0498" y="202032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08970" y="202032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186008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0498" y="202032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9582" y="202032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9277" y="202032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64014262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0498" y="202032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82946" y="202032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05394" y="202032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82150610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01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18006332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01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1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58823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Isolation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2" y="3771799"/>
            <a:ext cx="869091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Say the beginning sound you hear.</a:t>
            </a:r>
          </a:p>
          <a:p>
            <a:endParaRPr lang="en-US" dirty="0" smtClean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thump		shoe		them		thick		ship		shell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Say the end sound you hear in these words.</a:t>
            </a: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fish			path		rang		teeth		cash		wing</a:t>
            </a:r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a word: thin.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beginning sound in thin is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Say the sound with me: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a word: wash.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ending sound in wash is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Say the sound with me: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</a:t>
            </a:r>
          </a:p>
        </p:txBody>
      </p:sp>
    </p:spTree>
    <p:extLst>
      <p:ext uri="{BB962C8B-B14F-4D97-AF65-F5344CB8AC3E}">
        <p14:creationId xmlns:p14="http://schemas.microsoft.com/office/powerpoint/2010/main" val="307636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181656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01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54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5156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20135390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517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096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0049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21575" y="2008746"/>
            <a:ext cx="219947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sh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66346430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01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54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579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80356" y="2008746"/>
            <a:ext cx="219947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sh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22663053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17" y="126035"/>
            <a:ext cx="892830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	</a:t>
            </a:r>
            <a:r>
              <a:rPr lang="en-US" sz="6800" dirty="0" err="1" smtClean="0">
                <a:latin typeface="Century Gothic"/>
                <a:cs typeface="Century Gothic"/>
              </a:rPr>
              <a:t>sh</a:t>
            </a:r>
            <a:r>
              <a:rPr lang="en-US" sz="6800" dirty="0" smtClean="0">
                <a:latin typeface="Century Gothic"/>
                <a:cs typeface="Century Gothic"/>
              </a:rPr>
              <a:t>				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			</a:t>
            </a:r>
            <a:r>
              <a:rPr lang="en-US" sz="6800" dirty="0" err="1" smtClean="0">
                <a:latin typeface="Century Gothic"/>
                <a:cs typeface="Century Gothic"/>
              </a:rPr>
              <a:t>th</a:t>
            </a:r>
            <a:r>
              <a:rPr lang="en-US" sz="6800" dirty="0" smtClean="0">
                <a:latin typeface="Century Gothic"/>
                <a:cs typeface="Century Gothic"/>
              </a:rPr>
              <a:t>				</a:t>
            </a:r>
            <a:r>
              <a:rPr lang="en-US" sz="6800" dirty="0" err="1" smtClean="0">
                <a:latin typeface="Century Gothic"/>
                <a:cs typeface="Century Gothic"/>
              </a:rPr>
              <a:t>ng</a:t>
            </a:r>
            <a:endParaRPr lang="en-US" sz="6800" dirty="0" smtClean="0">
              <a:latin typeface="Century Gothic"/>
              <a:cs typeface="Century Gothic"/>
            </a:endParaRP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  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 				</a:t>
            </a:r>
            <a:r>
              <a:rPr lang="en-US" sz="6800" dirty="0" err="1" smtClean="0">
                <a:latin typeface="Century Gothic"/>
                <a:cs typeface="Century Gothic"/>
              </a:rPr>
              <a:t>ll</a:t>
            </a:r>
            <a:r>
              <a:rPr lang="en-US" sz="6800" dirty="0" smtClean="0">
                <a:latin typeface="Century Gothic"/>
                <a:cs typeface="Century Gothic"/>
              </a:rPr>
              <a:t>      </a:t>
            </a:r>
            <a:r>
              <a:rPr lang="en-US" sz="6800" dirty="0" err="1" smtClean="0">
                <a:latin typeface="Century Gothic"/>
                <a:cs typeface="Century Gothic"/>
              </a:rPr>
              <a:t>nk</a:t>
            </a:r>
            <a:r>
              <a:rPr lang="en-US" sz="6800" dirty="0" smtClean="0">
                <a:latin typeface="Century Gothic"/>
                <a:cs typeface="Century Gothic"/>
              </a:rPr>
              <a:t>    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	cl				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			</a:t>
            </a:r>
            <a:r>
              <a:rPr lang="en-US" sz="6800" dirty="0" err="1" smtClean="0">
                <a:latin typeface="Century Gothic"/>
                <a:cs typeface="Century Gothic"/>
              </a:rPr>
              <a:t>mp</a:t>
            </a:r>
            <a:r>
              <a:rPr lang="en-US" sz="6800" dirty="0" smtClean="0">
                <a:latin typeface="Century Gothic"/>
                <a:cs typeface="Century Gothic"/>
              </a:rPr>
              <a:t>    </a:t>
            </a:r>
            <a:r>
              <a:rPr lang="en-US" sz="6800" dirty="0" err="1" smtClean="0">
                <a:latin typeface="Century Gothic"/>
                <a:cs typeface="Century Gothic"/>
              </a:rPr>
              <a:t>st</a:t>
            </a:r>
            <a:endParaRPr lang="en-US" sz="6800" dirty="0" smtClean="0">
              <a:latin typeface="Century Gothic"/>
              <a:cs typeface="Century Gothic"/>
            </a:endParaRP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 </a:t>
            </a:r>
            <a:r>
              <a:rPr lang="en-US" sz="6800" dirty="0" err="1" smtClean="0">
                <a:latin typeface="Century Gothic"/>
                <a:cs typeface="Century Gothic"/>
              </a:rPr>
              <a:t>sk</a:t>
            </a:r>
            <a:r>
              <a:rPr lang="en-US" sz="6800" dirty="0" smtClean="0">
                <a:latin typeface="Century Gothic"/>
                <a:cs typeface="Century Gothic"/>
              </a:rPr>
              <a:t>      </a:t>
            </a:r>
            <a:r>
              <a:rPr lang="en-US" sz="6800" dirty="0" err="1" smtClean="0">
                <a:latin typeface="Century Gothic"/>
                <a:cs typeface="Century Gothic"/>
              </a:rPr>
              <a:t>th</a:t>
            </a:r>
            <a:r>
              <a:rPr lang="en-US" sz="6800" dirty="0" smtClean="0">
                <a:latin typeface="Century Gothic"/>
                <a:cs typeface="Century Gothic"/>
              </a:rPr>
              <a:t>		 	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       </a:t>
            </a:r>
            <a:r>
              <a:rPr lang="en-US" sz="6800" dirty="0" err="1" smtClean="0">
                <a:latin typeface="Century Gothic"/>
                <a:cs typeface="Century Gothic"/>
              </a:rPr>
              <a:t>sh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74240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latin typeface="Century Gothic"/>
                <a:cs typeface="Century Gothic"/>
              </a:rPr>
              <a:t>	</a:t>
            </a:r>
            <a:endParaRPr lang="en-US" sz="4400" dirty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51465699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Century Gothic"/>
                <a:cs typeface="Century Gothic"/>
              </a:rPr>
              <a:t>sh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498694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5310301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</a:t>
            </a:r>
            <a:r>
              <a:rPr lang="en-US" sz="6600" dirty="0" err="1" smtClean="0">
                <a:latin typeface="Century Gothic"/>
                <a:cs typeface="Century Gothic"/>
              </a:rPr>
              <a:t>sh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88618255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</a:t>
            </a:r>
            <a:r>
              <a:rPr lang="en-US" sz="6600" dirty="0" err="1" smtClean="0">
                <a:latin typeface="Century Gothic"/>
                <a:cs typeface="Century Gothic"/>
              </a:rPr>
              <a:t>sh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34508788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00820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65006752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</a:t>
            </a:r>
            <a:r>
              <a:rPr lang="en-US" sz="6600" dirty="0" err="1" smtClean="0">
                <a:latin typeface="Century Gothic"/>
                <a:cs typeface="Century Gothic"/>
              </a:rPr>
              <a:t>sh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13368161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02853294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53353669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ll  w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85503776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ll  </a:t>
            </a:r>
            <a:r>
              <a:rPr lang="en-US" sz="6600" dirty="0" err="1" smtClean="0">
                <a:latin typeface="Century Gothic"/>
                <a:cs typeface="Century Gothic"/>
              </a:rPr>
              <a:t>w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53962703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ll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68853220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ll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0229345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ll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4391350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ll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49182497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ll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 d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71406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41995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ll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33503719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ll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	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35359904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ll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	 </a:t>
            </a:r>
            <a:r>
              <a:rPr lang="en-US" sz="6600" dirty="0" err="1" smtClean="0">
                <a:latin typeface="Century Gothic"/>
                <a:cs typeface="Century Gothic"/>
              </a:rPr>
              <a:t>th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30832300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ll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	 </a:t>
            </a:r>
            <a:r>
              <a:rPr lang="en-US" sz="6600" dirty="0" err="1" smtClean="0">
                <a:latin typeface="Century Gothic"/>
                <a:cs typeface="Century Gothic"/>
              </a:rPr>
              <a:t>th</a:t>
            </a:r>
            <a:r>
              <a:rPr lang="en-US" sz="6600" dirty="0" err="1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86423275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ll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	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99637260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ll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	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   </a:t>
            </a:r>
            <a:r>
              <a:rPr lang="en-US" sz="6600" dirty="0" err="1" smtClean="0">
                <a:latin typeface="Century Gothic"/>
                <a:cs typeface="Century Gothic"/>
              </a:rPr>
              <a:t>th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4868878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ll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	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   </a:t>
            </a:r>
            <a:r>
              <a:rPr lang="en-US" sz="6600" dirty="0" err="1" smtClean="0">
                <a:latin typeface="Century Gothic"/>
                <a:cs typeface="Century Gothic"/>
              </a:rPr>
              <a:t>th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82066700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ll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	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54927699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ll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	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th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74963425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ll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	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th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1246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96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184952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ll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	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 	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4204745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ll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	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 	</a:t>
            </a:r>
            <a:r>
              <a:rPr lang="en-US" sz="6600" dirty="0" err="1" smtClean="0">
                <a:latin typeface="Century Gothic"/>
                <a:cs typeface="Century Gothic"/>
              </a:rPr>
              <a:t>th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06678702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ll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	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 	</a:t>
            </a:r>
            <a:r>
              <a:rPr lang="en-US" sz="6600" dirty="0" err="1" smtClean="0">
                <a:latin typeface="Century Gothic"/>
                <a:cs typeface="Century Gothic"/>
              </a:rPr>
              <a:t>th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2311103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ll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	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 	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nk	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10998329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ll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	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 	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nk	s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73850169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ll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	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 	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nk	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53566829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ll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	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 	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nk	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ng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12542827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ll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	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 	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nk	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ng </a:t>
            </a:r>
            <a:r>
              <a:rPr lang="en-US" sz="6600" dirty="0" err="1" smtClean="0">
                <a:latin typeface="Century Gothic"/>
                <a:cs typeface="Century Gothic"/>
              </a:rPr>
              <a:t>st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14687958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ll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	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 	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nk	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ng </a:t>
            </a:r>
            <a:r>
              <a:rPr lang="en-US" sz="6600" dirty="0" err="1" smtClean="0">
                <a:latin typeface="Century Gothic"/>
                <a:cs typeface="Century Gothic"/>
              </a:rPr>
              <a:t>st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64853352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ll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	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 	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nk	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ng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2590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181656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ll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	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 	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nk	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ng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st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21380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ll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	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 	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nk	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ng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st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2902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ll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	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 	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nk	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ng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77949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ll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	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 	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nk	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ng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nd  h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40774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ll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	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 	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nk	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ng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nd  </a:t>
            </a:r>
            <a:r>
              <a:rPr lang="en-US" sz="6600" dirty="0" err="1" smtClean="0">
                <a:latin typeface="Century Gothic"/>
                <a:cs typeface="Century Gothic"/>
              </a:rPr>
              <a:t>h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35853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ll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	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 	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nk	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ng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nd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mp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204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ll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	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 	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nk	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ng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nd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mp  </a:t>
            </a:r>
            <a:r>
              <a:rPr lang="en-US" sz="6600" dirty="0" err="1" smtClean="0">
                <a:latin typeface="Century Gothic"/>
                <a:cs typeface="Century Gothic"/>
              </a:rPr>
              <a:t>th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56124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ll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	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 	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nk	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ng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nd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mp  </a:t>
            </a:r>
            <a:r>
              <a:rPr lang="en-US" sz="6600" dirty="0" err="1" smtClean="0">
                <a:latin typeface="Century Gothic"/>
                <a:cs typeface="Century Gothic"/>
              </a:rPr>
              <a:t>th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38406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54" y="196636"/>
            <a:ext cx="898647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	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	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ll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	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 	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nk	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ng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nd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mp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mp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83614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0" y="302359"/>
            <a:ext cx="8996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	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106" y="148470"/>
            <a:ext cx="2617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46315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037" y="396862"/>
            <a:ext cx="885514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err="1" smtClean="0">
                <a:latin typeface="Century Gothic"/>
                <a:cs typeface="Century Gothic"/>
              </a:rPr>
              <a:t>th</a:t>
            </a:r>
            <a:r>
              <a:rPr lang="en-US" sz="7000" dirty="0" smtClean="0">
                <a:latin typeface="Century Gothic"/>
                <a:cs typeface="Century Gothic"/>
              </a:rPr>
              <a:t>       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</a:t>
            </a:r>
            <a:r>
              <a:rPr lang="en-US" sz="7000" dirty="0" err="1" smtClean="0">
                <a:latin typeface="Century Gothic"/>
                <a:cs typeface="Century Gothic"/>
              </a:rPr>
              <a:t>sh</a:t>
            </a:r>
            <a:r>
              <a:rPr lang="en-US" sz="7000" dirty="0" smtClean="0">
                <a:latin typeface="Century Gothic"/>
                <a:cs typeface="Century Gothic"/>
              </a:rPr>
              <a:t>       </a:t>
            </a:r>
            <a:r>
              <a:rPr lang="en-US" sz="7000" dirty="0" err="1" smtClean="0">
                <a:latin typeface="Century Gothic"/>
                <a:cs typeface="Century Gothic"/>
              </a:rPr>
              <a:t>ng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     </a:t>
            </a:r>
            <a:r>
              <a:rPr lang="en-US" sz="7000" dirty="0" err="1" smtClean="0">
                <a:latin typeface="Century Gothic"/>
                <a:cs typeface="Century Gothic"/>
              </a:rPr>
              <a:t>mp</a:t>
            </a:r>
            <a:r>
              <a:rPr lang="en-US" sz="7000" dirty="0" smtClean="0">
                <a:latin typeface="Century Gothic"/>
                <a:cs typeface="Century Gothic"/>
              </a:rPr>
              <a:t>	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  </a:t>
            </a:r>
            <a:r>
              <a:rPr lang="en-US" sz="7000" dirty="0" err="1" smtClean="0">
                <a:latin typeface="Century Gothic"/>
                <a:cs typeface="Century Gothic"/>
              </a:rPr>
              <a:t>th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</a:t>
            </a:r>
            <a:r>
              <a:rPr lang="en-US" sz="7000" dirty="0" err="1" smtClean="0">
                <a:latin typeface="Century Gothic"/>
                <a:cs typeface="Century Gothic"/>
              </a:rPr>
              <a:t>nk</a:t>
            </a:r>
            <a:r>
              <a:rPr lang="en-US" sz="7000" dirty="0" smtClean="0">
                <a:latin typeface="Century Gothic"/>
                <a:cs typeface="Century Gothic"/>
              </a:rPr>
              <a:t>     </a:t>
            </a:r>
            <a:r>
              <a:rPr lang="en-US" sz="7000" dirty="0" err="1" smtClean="0">
                <a:latin typeface="Century Gothic"/>
                <a:cs typeface="Century Gothic"/>
              </a:rPr>
              <a:t>sk</a:t>
            </a:r>
            <a:r>
              <a:rPr lang="en-US" sz="7000" dirty="0" smtClean="0">
                <a:latin typeface="Century Gothic"/>
                <a:cs typeface="Century Gothic"/>
              </a:rPr>
              <a:t>     </a:t>
            </a:r>
            <a:r>
              <a:rPr lang="en-US" sz="7000" dirty="0" err="1" smtClean="0">
                <a:latin typeface="Century Gothic"/>
                <a:cs typeface="Century Gothic"/>
              </a:rPr>
              <a:t>ng</a:t>
            </a:r>
            <a:r>
              <a:rPr lang="en-US" sz="7000" dirty="0" smtClean="0">
                <a:latin typeface="Century Gothic"/>
                <a:cs typeface="Century Gothic"/>
              </a:rPr>
              <a:t>				</a:t>
            </a:r>
            <a:r>
              <a:rPr lang="en-US" sz="7000" dirty="0" err="1" smtClean="0">
                <a:latin typeface="Century Gothic"/>
                <a:cs typeface="Century Gothic"/>
              </a:rPr>
              <a:t>sh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2832532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0" y="302359"/>
            <a:ext cx="8996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	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sh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106" y="148470"/>
            <a:ext cx="2617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80000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0" y="302359"/>
            <a:ext cx="89961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	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sh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 br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   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106" y="148470"/>
            <a:ext cx="2617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5840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0" y="302359"/>
            <a:ext cx="89961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	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sh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 br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   cl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106" y="148470"/>
            <a:ext cx="2617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58785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0" y="302359"/>
            <a:ext cx="89961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	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sh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 br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   cl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  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</a:p>
          <a:p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106" y="148470"/>
            <a:ext cx="2617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1972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0" y="302359"/>
            <a:ext cx="89961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	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sh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 br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   cl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  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bb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106" y="148470"/>
            <a:ext cx="2617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71722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0" y="302359"/>
            <a:ext cx="89961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	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sh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 br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   cl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  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bb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t   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sk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106" y="148470"/>
            <a:ext cx="2617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6335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0" y="302359"/>
            <a:ext cx="899616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	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sh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 br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   cl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  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bb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t   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sk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t   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cn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			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106" y="148470"/>
            <a:ext cx="2617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43532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0" y="302359"/>
            <a:ext cx="899616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	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sh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 br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   cl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  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bb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t   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sk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t   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cn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			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lf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sh 	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106" y="148470"/>
            <a:ext cx="2617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1940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0" y="302359"/>
            <a:ext cx="899616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	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sh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 br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   cl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  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ng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bb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t   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sk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t   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cn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c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			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lf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latin typeface="Century Gothic"/>
                <a:cs typeface="Century Gothic"/>
              </a:rPr>
              <a:t>sh 	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latin typeface="Century Gothic"/>
                <a:cs typeface="Century Gothic"/>
              </a:rPr>
              <a:t>bs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nt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106" y="148470"/>
            <a:ext cx="2617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62965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0" y="680464"/>
            <a:ext cx="89961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We</a:t>
            </a:r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   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9477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38" y="837820"/>
            <a:ext cx="90381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Century Gothic"/>
                <a:cs typeface="Century Gothic"/>
              </a:rPr>
              <a:t>sh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84432911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0" y="680464"/>
            <a:ext cx="89961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We thank</a:t>
            </a:r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   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46091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0" y="680464"/>
            <a:ext cx="89961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We thank Seth</a:t>
            </a:r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   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19676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0" y="680464"/>
            <a:ext cx="89961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We thank Seth for</a:t>
            </a:r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   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41684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0" y="680464"/>
            <a:ext cx="89961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We thank Seth for singing</a:t>
            </a:r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   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7902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0" y="680464"/>
            <a:ext cx="89961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We thank Seth for singing with</a:t>
            </a:r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   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9350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0" y="680464"/>
            <a:ext cx="8996164" cy="406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We thank Seth for singing with us.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   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5792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0" y="680464"/>
            <a:ext cx="8996164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We thank Seth for singing with us.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The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60073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0" y="680464"/>
            <a:ext cx="89961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We thank Seth for singing with us.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The king</a:t>
            </a:r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   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864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0" y="680464"/>
            <a:ext cx="89961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We thank Seth for singing with us.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The king wished</a:t>
            </a:r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   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81702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0" y="680464"/>
            <a:ext cx="89961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We thank Seth for singing with us.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The king wished for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   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69949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38" y="837820"/>
            <a:ext cx="90381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Century Gothic"/>
                <a:cs typeface="Century Gothic"/>
              </a:rPr>
              <a:t>sh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04382108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0" y="680464"/>
            <a:ext cx="8996164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We thank Seth for singing with us.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The king wished for a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8355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0" y="680464"/>
            <a:ext cx="899616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We thank Seth for singing with us.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The king wished for a ship</a:t>
            </a:r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   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7333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0" y="680464"/>
            <a:ext cx="899616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We thank Seth for singing with us.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The king wished for a ship filled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   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51491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0" y="680464"/>
            <a:ext cx="899616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We thank Seth for singing with us.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The king wished for a ship filled with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   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5754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0" y="680464"/>
            <a:ext cx="899616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We thank Seth for singing with us.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The king wished for a ship filled with fish!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   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935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11 at 10.27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23" y="0"/>
            <a:ext cx="531219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09024964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11 at 10.28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180" y="0"/>
            <a:ext cx="5365522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62294565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11 at 10.28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762" y="0"/>
            <a:ext cx="530941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04772330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11 at 10.28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27" y="0"/>
            <a:ext cx="5331264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02546147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11 at 10.28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047" y="0"/>
            <a:ext cx="533811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33828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38" y="837820"/>
            <a:ext cx="90381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20147358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11 at 10.28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985" y="0"/>
            <a:ext cx="530941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12656459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1771" y="500250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4232" y="1062697"/>
            <a:ext cx="8889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Say the word slowly, clapping for each syllable.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Rabbit has two syllables.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syllable ends in a consonant and has one vowel letter, the vowel is usually short.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7847" y="1986027"/>
            <a:ext cx="6640108" cy="3494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rabbit</a:t>
            </a:r>
          </a:p>
          <a:p>
            <a:pPr algn="ctr"/>
            <a:r>
              <a:rPr lang="en-US" sz="6600" dirty="0" err="1" smtClean="0">
                <a:latin typeface="Century Gothic"/>
                <a:cs typeface="Century Gothic"/>
              </a:rPr>
              <a:t>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latin typeface="Century Gothic"/>
                <a:cs typeface="Century Gothic"/>
              </a:rPr>
              <a:t>/b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882" y="5383670"/>
            <a:ext cx="83073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Rab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ends with b and has one vowel letter,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so the vowel sound in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rab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is /a/, the short a sound.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This is called a 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closed syllable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Bit ends with a t and has one vowel sound,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so the vowel sound in bit is /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/.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057950" y="4762346"/>
            <a:ext cx="13625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057950" y="4480133"/>
            <a:ext cx="0" cy="2822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423435" y="4509065"/>
            <a:ext cx="0" cy="2822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31411" y="4791278"/>
            <a:ext cx="10238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831411" y="4520358"/>
            <a:ext cx="0" cy="2709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855262" y="4526704"/>
            <a:ext cx="0" cy="2645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03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1771" y="500250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902" y="1416888"/>
            <a:ext cx="8889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Sometimes, you may need to approximate sounds in multisyllabic words.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7847" y="1986027"/>
            <a:ext cx="6640108" cy="3494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button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t/t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879160" y="4791278"/>
            <a:ext cx="14153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879160" y="4509065"/>
            <a:ext cx="0" cy="2822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294505" y="4526704"/>
            <a:ext cx="0" cy="2645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91965" y="4791278"/>
            <a:ext cx="13862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691965" y="4526704"/>
            <a:ext cx="0" cy="2645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6078227" y="4526704"/>
            <a:ext cx="1" cy="2645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711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1771" y="121026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4843" y="802544"/>
            <a:ext cx="3916022" cy="57677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thinking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pocket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finish</a:t>
            </a:r>
          </a:p>
        </p:txBody>
      </p:sp>
      <p:sp>
        <p:nvSpPr>
          <p:cNvPr id="5" name="Rectangle 4"/>
          <p:cNvSpPr/>
          <p:nvPr/>
        </p:nvSpPr>
        <p:spPr>
          <a:xfrm>
            <a:off x="6650182" y="2398812"/>
            <a:ext cx="2346085" cy="26104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Help students divide each word into syllables, then read the words.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Help them identify the short vowel sound in each syllable and how they know the vowel sounds are short.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056" y="873097"/>
            <a:ext cx="1791833" cy="1455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Divide the syllable between the two consonants in the middle of a word or divide before the –</a:t>
            </a:r>
            <a:r>
              <a:rPr lang="en-US" sz="1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ending.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30581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54535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all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see </a:t>
            </a:r>
            <a:r>
              <a:rPr lang="en-US" sz="2800" b="1" dirty="0" smtClean="0">
                <a:latin typeface="Century Gothic"/>
                <a:cs typeface="Century Gothic"/>
              </a:rPr>
              <a:t>all</a:t>
            </a:r>
            <a:r>
              <a:rPr lang="en-US" sz="2800" dirty="0" smtClean="0">
                <a:latin typeface="Century Gothic"/>
                <a:cs typeface="Century Gothic"/>
              </a:rPr>
              <a:t> the kids in the class.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22061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call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think I will </a:t>
            </a:r>
            <a:r>
              <a:rPr lang="en-US" sz="2800" b="1" dirty="0" smtClean="0">
                <a:latin typeface="Century Gothic"/>
                <a:cs typeface="Century Gothic"/>
              </a:rPr>
              <a:t>call</a:t>
            </a:r>
            <a:r>
              <a:rPr lang="en-US" sz="2800" dirty="0" smtClean="0">
                <a:latin typeface="Century Gothic"/>
                <a:cs typeface="Century Gothic"/>
              </a:rPr>
              <a:t> Seth.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02799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day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spent the </a:t>
            </a:r>
            <a:r>
              <a:rPr lang="en-US" sz="2800" b="1" dirty="0" smtClean="0">
                <a:latin typeface="Century Gothic"/>
                <a:cs typeface="Century Gothic"/>
              </a:rPr>
              <a:t>day</a:t>
            </a:r>
            <a:r>
              <a:rPr lang="en-US" sz="2800" dirty="0" smtClean="0">
                <a:latin typeface="Century Gothic"/>
                <a:cs typeface="Century Gothic"/>
              </a:rPr>
              <a:t> at the shop.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3802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her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4088" y="5736130"/>
            <a:ext cx="5896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Beth lost </a:t>
            </a:r>
            <a:r>
              <a:rPr lang="en-US" sz="2800" b="1" dirty="0" smtClean="0">
                <a:latin typeface="Century Gothic"/>
                <a:cs typeface="Century Gothic"/>
              </a:rPr>
              <a:t>her</a:t>
            </a:r>
            <a:r>
              <a:rPr lang="en-US" sz="2800" dirty="0" smtClean="0">
                <a:latin typeface="Century Gothic"/>
                <a:cs typeface="Century Gothic"/>
              </a:rPr>
              <a:t> big bag.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3453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want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0697" y="5722167"/>
            <a:ext cx="6816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Do you </a:t>
            </a:r>
            <a:r>
              <a:rPr lang="en-US" sz="2800" b="1" dirty="0" smtClean="0">
                <a:latin typeface="Century Gothic"/>
                <a:cs typeface="Century Gothic"/>
              </a:rPr>
              <a:t>want</a:t>
            </a:r>
            <a:r>
              <a:rPr lang="en-US" sz="2800" dirty="0" smtClean="0">
                <a:latin typeface="Century Gothic"/>
                <a:cs typeface="Century Gothic"/>
              </a:rPr>
              <a:t> to sing a song with me?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4886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38" y="837820"/>
            <a:ext cx="90381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w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12652229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980" y="1050303"/>
            <a:ext cx="8011294" cy="5079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I want to call Beth.</a:t>
            </a:r>
          </a:p>
          <a:p>
            <a:pPr marL="742950" indent="-742950">
              <a:buAutoNum type="arabicPeriod"/>
            </a:pPr>
            <a:endParaRPr lang="en-US" sz="3200" dirty="0" smtClean="0">
              <a:latin typeface="Century Gothic"/>
              <a:cs typeface="Century Gothic"/>
            </a:endParaRPr>
          </a:p>
          <a:p>
            <a:pPr marL="742950" indent="-74295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I will ask her to bring a sled.</a:t>
            </a:r>
          </a:p>
          <a:p>
            <a:pPr marL="742950" indent="-742950">
              <a:buAutoNum type="arabicPeriod"/>
            </a:pPr>
            <a:endParaRPr lang="en-US" sz="3200" dirty="0" smtClean="0">
              <a:latin typeface="Century Gothic"/>
              <a:cs typeface="Century Gothic"/>
            </a:endParaRPr>
          </a:p>
          <a:p>
            <a:pPr marL="742950" indent="-74295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We will play all day!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93480" y="200511"/>
            <a:ext cx="5280388" cy="6492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Build Fluency: 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50903225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199" y="2447044"/>
            <a:ext cx="8925708" cy="26525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5200" dirty="0" smtClean="0">
                <a:latin typeface="Century Gothic"/>
                <a:cs typeface="Century Gothic"/>
              </a:rPr>
              <a:t>Could I help you, Dad? Chip asks.</a:t>
            </a:r>
          </a:p>
          <a:p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4303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 proper noun names particular people, places, or things.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are the two proper nouns in this sentence: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199" y="5541608"/>
            <a:ext cx="8992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words name a particular person, place, or thing?</a:t>
            </a:r>
          </a:p>
          <a:p>
            <a:pPr algn="ctr"/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work with partners to write new sentences about people that they know. Then have them circle the proper nouns in </a:t>
            </a:r>
            <a:r>
              <a:rPr lang="en-US" sz="1600" smtClean="0">
                <a:solidFill>
                  <a:srgbClr val="FF0000"/>
                </a:solidFill>
                <a:latin typeface="Century Gothic"/>
                <a:cs typeface="Century Gothic"/>
              </a:rPr>
              <a:t>each sentence.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7904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4 – Day </a:t>
            </a:r>
            <a:r>
              <a:rPr lang="en-US" sz="4800" dirty="0" smtClean="0">
                <a:latin typeface="Century Gothic"/>
                <a:cs typeface="Century Gothic"/>
              </a:rPr>
              <a:t>4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2823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</a:t>
            </a:r>
            <a:r>
              <a:rPr lang="en-US" sz="2000" dirty="0" smtClean="0">
                <a:latin typeface="Century Gothic"/>
                <a:cs typeface="Century Gothic"/>
              </a:rPr>
              <a:t>Categorization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2" y="3771799"/>
            <a:ext cx="86909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Listen to these words. Two words have the same middle sound. Which word does not belong?</a:t>
            </a:r>
          </a:p>
          <a:p>
            <a:endParaRPr lang="en-US" dirty="0" smtClean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head, hug, hunk		swum, jump, think		lost, shop, brush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blush, cash, stump		ship, trick, rush			stung, cost, rush</a:t>
            </a:r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three words: truck, hang, thump.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Truck and thump both have the /u/ sound in the middle, 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but hang does not. Hang does not belong.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24760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742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9875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323" y="2015810"/>
            <a:ext cx="24218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sh.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7707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742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9875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323" y="2015810"/>
            <a:ext cx="24218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m to 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580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742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9875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323" y="2015810"/>
            <a:ext cx="24218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ng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90772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742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9875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323" y="2015810"/>
            <a:ext cx="24218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a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4670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742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9875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323" y="2015810"/>
            <a:ext cx="24218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r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0507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742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9875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323" y="2015810"/>
            <a:ext cx="24218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ng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ck.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466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1878" y="185135"/>
            <a:ext cx="423386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028" y="2278455"/>
            <a:ext cx="2212994" cy="18638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is the Thumb Sound-Spelling Card.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 The beginning sound is /</a:t>
            </a:r>
            <a:r>
              <a:rPr lang="en-US" sz="1000" dirty="0" err="1" smtClean="0">
                <a:latin typeface="Century Gothic"/>
                <a:cs typeface="Century Gothic"/>
              </a:rPr>
              <a:t>th</a:t>
            </a:r>
            <a:r>
              <a:rPr lang="en-US" sz="1000" dirty="0" smtClean="0"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The /</a:t>
            </a:r>
            <a:r>
              <a:rPr lang="en-US" sz="1000" dirty="0" err="1" smtClean="0">
                <a:latin typeface="Century Gothic"/>
                <a:cs typeface="Century Gothic"/>
              </a:rPr>
              <a:t>th</a:t>
            </a:r>
            <a:r>
              <a:rPr lang="en-US" sz="1000" dirty="0" smtClean="0">
                <a:latin typeface="Century Gothic"/>
                <a:cs typeface="Century Gothic"/>
              </a:rPr>
              <a:t>/ sound is spelled </a:t>
            </a:r>
            <a:r>
              <a:rPr lang="en-US" sz="1000" dirty="0" err="1" smtClean="0">
                <a:latin typeface="Century Gothic"/>
                <a:cs typeface="Century Gothic"/>
              </a:rPr>
              <a:t>th.</a:t>
            </a:r>
            <a:r>
              <a:rPr lang="en-US" sz="1000" dirty="0" smtClean="0"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Say it with me: /</a:t>
            </a:r>
            <a:r>
              <a:rPr lang="en-US" sz="1000" dirty="0" err="1" smtClean="0">
                <a:latin typeface="Century Gothic"/>
                <a:cs typeface="Century Gothic"/>
              </a:rPr>
              <a:t>th</a:t>
            </a:r>
            <a:r>
              <a:rPr lang="en-US" sz="1000" dirty="0" smtClean="0"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sound is at the beginning of the word thumb.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Listen : thumb.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I’ll say /</a:t>
            </a:r>
            <a:r>
              <a:rPr lang="en-US" sz="1000" dirty="0" err="1" smtClean="0">
                <a:latin typeface="Century Gothic"/>
                <a:cs typeface="Century Gothic"/>
              </a:rPr>
              <a:t>th</a:t>
            </a:r>
            <a:r>
              <a:rPr lang="en-US" sz="1000" dirty="0" smtClean="0">
                <a:latin typeface="Century Gothic"/>
                <a:cs typeface="Century Gothic"/>
              </a:rPr>
              <a:t>/ as I write the letter several times.</a:t>
            </a:r>
            <a:endParaRPr lang="en-US" sz="1000" dirty="0">
              <a:latin typeface="Century Gothic"/>
              <a:cs typeface="Century Gothic"/>
            </a:endParaRPr>
          </a:p>
        </p:txBody>
      </p:sp>
      <p:pic>
        <p:nvPicPr>
          <p:cNvPr id="5" name="Picture 4" descr="Screen Shot 2016-10-04 at 6.36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80" y="861910"/>
            <a:ext cx="4397161" cy="57708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56020" y="1975492"/>
            <a:ext cx="2310806" cy="8113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thank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56020" y="3097999"/>
            <a:ext cx="2310806" cy="8113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them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96837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38" y="837820"/>
            <a:ext cx="90381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</a:t>
            </a:r>
            <a:r>
              <a:rPr lang="en-US" sz="6600" dirty="0" err="1" smtClean="0">
                <a:latin typeface="Century Gothic"/>
                <a:cs typeface="Century Gothic"/>
              </a:rPr>
              <a:t>w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2167891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742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9875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323" y="2015810"/>
            <a:ext cx="24218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71072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742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9875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323" y="2015810"/>
            <a:ext cx="24218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a.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5965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742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9875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323" y="2015810"/>
            <a:ext cx="24218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s to sh.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3765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742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9875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323" y="2015810"/>
            <a:ext cx="24218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a to o.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7559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742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9875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323" y="2015810"/>
            <a:ext cx="24218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ck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3227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742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9875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323" y="2015810"/>
            <a:ext cx="24218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569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742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9875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323" y="2015810"/>
            <a:ext cx="24218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p to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07094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742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9875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323" y="2015810"/>
            <a:ext cx="24218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h to 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08200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742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9875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323" y="2015810"/>
            <a:ext cx="24218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t to g.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6069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7427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9875" y="20158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323" y="2015810"/>
            <a:ext cx="24218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137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38" y="837820"/>
            <a:ext cx="90381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71673827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16 at 8.34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530" y="0"/>
            <a:ext cx="5336726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54555789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16 at 8.35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382" y="0"/>
            <a:ext cx="5324458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2860705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16 at 8.35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470" y="0"/>
            <a:ext cx="533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45729262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16 at 8.35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01" y="0"/>
            <a:ext cx="527821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53534558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16 at 8.35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79" y="0"/>
            <a:ext cx="5331264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02057737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16 at 8.35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069" y="0"/>
            <a:ext cx="531219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07777491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16 at 8.36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943" y="0"/>
            <a:ext cx="5336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82150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16 at 8.36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56" y="0"/>
            <a:ext cx="5287653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91519920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16 at 8.36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41" y="0"/>
            <a:ext cx="5318952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21506450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16 at 8.37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12" y="0"/>
            <a:ext cx="5343576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0235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38" y="837820"/>
            <a:ext cx="90381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</a:t>
            </a:r>
            <a:r>
              <a:rPr lang="en-US" sz="6600" dirty="0" err="1" smtClean="0">
                <a:latin typeface="Century Gothic"/>
                <a:cs typeface="Century Gothic"/>
              </a:rPr>
              <a:t>th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28501154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16 at 8.37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114" y="0"/>
            <a:ext cx="538316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05509988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16 at 8.37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35" y="0"/>
            <a:ext cx="533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6776570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1771" y="500250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4232" y="1062697"/>
            <a:ext cx="8889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 syllable 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has only one vowel letter and ends with a consonant,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vowel sound is usually short.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This is called a closed syllable.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7847" y="1986027"/>
            <a:ext cx="6640108" cy="3494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selfish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ringing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882" y="5568336"/>
            <a:ext cx="8307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students come to the board and circle the closed syllables.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Ask others to explain why they are closed.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you may have to approximate sounds in order to read the multisyllabic words correctly.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39176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1771" y="170620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902" y="685916"/>
            <a:ext cx="88897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students work in pairs to divide the words and pronounce them.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Then have then write sentences with these words.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7847" y="1270692"/>
            <a:ext cx="6640108" cy="54231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600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dentist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wishing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mitten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rabbit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thinking</a:t>
            </a:r>
          </a:p>
          <a:p>
            <a:pPr algn="ctr"/>
            <a:endParaRPr lang="en-US" sz="66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23052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1771" y="121026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4843" y="802544"/>
            <a:ext cx="3916022" cy="57677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thinking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pocket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finish</a:t>
            </a:r>
          </a:p>
        </p:txBody>
      </p:sp>
      <p:sp>
        <p:nvSpPr>
          <p:cNvPr id="5" name="Rectangle 4"/>
          <p:cNvSpPr/>
          <p:nvPr/>
        </p:nvSpPr>
        <p:spPr>
          <a:xfrm>
            <a:off x="6650182" y="2398812"/>
            <a:ext cx="2346085" cy="26104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Help students divide each word into syllables, then read the words.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Help them identify the short vowel sound in each syllable and how they know the vowel sounds are short.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056" y="873097"/>
            <a:ext cx="1791833" cy="1455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Divide the syllable between the two consonants in the middle of a word or divide before the –</a:t>
            </a:r>
            <a:r>
              <a:rPr lang="en-US" sz="1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ending.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96024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62830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all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see </a:t>
            </a:r>
            <a:r>
              <a:rPr lang="en-US" sz="2800" b="1" dirty="0" smtClean="0">
                <a:latin typeface="Century Gothic"/>
                <a:cs typeface="Century Gothic"/>
              </a:rPr>
              <a:t>all</a:t>
            </a:r>
            <a:r>
              <a:rPr lang="en-US" sz="2800" dirty="0" smtClean="0">
                <a:latin typeface="Century Gothic"/>
                <a:cs typeface="Century Gothic"/>
              </a:rPr>
              <a:t> the kids in the class.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3210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call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think I will </a:t>
            </a:r>
            <a:r>
              <a:rPr lang="en-US" sz="2800" b="1" dirty="0" smtClean="0">
                <a:latin typeface="Century Gothic"/>
                <a:cs typeface="Century Gothic"/>
              </a:rPr>
              <a:t>call</a:t>
            </a:r>
            <a:r>
              <a:rPr lang="en-US" sz="2800" dirty="0" smtClean="0">
                <a:latin typeface="Century Gothic"/>
                <a:cs typeface="Century Gothic"/>
              </a:rPr>
              <a:t> Seth.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29982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day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spent the </a:t>
            </a:r>
            <a:r>
              <a:rPr lang="en-US" sz="2800" b="1" dirty="0" smtClean="0">
                <a:latin typeface="Century Gothic"/>
                <a:cs typeface="Century Gothic"/>
              </a:rPr>
              <a:t>day</a:t>
            </a:r>
            <a:r>
              <a:rPr lang="en-US" sz="2800" dirty="0" smtClean="0">
                <a:latin typeface="Century Gothic"/>
                <a:cs typeface="Century Gothic"/>
              </a:rPr>
              <a:t> at the shop.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07454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her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4088" y="5736130"/>
            <a:ext cx="5896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Beth lost </a:t>
            </a:r>
            <a:r>
              <a:rPr lang="en-US" sz="2800" b="1" dirty="0" smtClean="0">
                <a:latin typeface="Century Gothic"/>
                <a:cs typeface="Century Gothic"/>
              </a:rPr>
              <a:t>her</a:t>
            </a:r>
            <a:r>
              <a:rPr lang="en-US" sz="2800" dirty="0" smtClean="0">
                <a:latin typeface="Century Gothic"/>
                <a:cs typeface="Century Gothic"/>
              </a:rPr>
              <a:t> big bag.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4697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38" y="837820"/>
            <a:ext cx="90381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8419367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want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0697" y="5722167"/>
            <a:ext cx="6816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Do you </a:t>
            </a:r>
            <a:r>
              <a:rPr lang="en-US" sz="2800" b="1" dirty="0" smtClean="0">
                <a:latin typeface="Century Gothic"/>
                <a:cs typeface="Century Gothic"/>
              </a:rPr>
              <a:t>want</a:t>
            </a:r>
            <a:r>
              <a:rPr lang="en-US" sz="2800" dirty="0" smtClean="0">
                <a:latin typeface="Century Gothic"/>
                <a:cs typeface="Century Gothic"/>
              </a:rPr>
              <a:t> to sing a song with me?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51711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5523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 proper noun names particular people, places, or things.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Proper nouns begin with a capital letter.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55106" y="2210460"/>
            <a:ext cx="8988894" cy="77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30223" y="1560895"/>
            <a:ext cx="0" cy="515773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37273" y="1648150"/>
            <a:ext cx="2801607" cy="484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Proper Nouns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57636" y="1655125"/>
            <a:ext cx="2801607" cy="484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Common Nouns</a:t>
            </a:r>
            <a:endParaRPr lang="en-US" sz="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24697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896" y="930720"/>
            <a:ext cx="3499585" cy="8434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dog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8896" y="2110790"/>
            <a:ext cx="3499585" cy="8434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Scooby Doo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8896" y="3264495"/>
            <a:ext cx="3499585" cy="8434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man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8896" y="4330945"/>
            <a:ext cx="3499585" cy="8434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Mr. Broderick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8896" y="5416785"/>
            <a:ext cx="3499585" cy="8434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school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2177" y="891940"/>
            <a:ext cx="3499585" cy="8434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Century Gothic"/>
                <a:cs typeface="Century Gothic"/>
              </a:rPr>
              <a:t>Stansbury</a:t>
            </a:r>
            <a:r>
              <a:rPr lang="en-US" sz="2400" dirty="0" smtClean="0">
                <a:latin typeface="Century Gothic"/>
                <a:cs typeface="Century Gothic"/>
              </a:rPr>
              <a:t> Elementary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2177" y="2098375"/>
            <a:ext cx="3499585" cy="8434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city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2177" y="3225715"/>
            <a:ext cx="3499585" cy="8434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West Valley City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2177" y="4282470"/>
            <a:ext cx="3499585" cy="8434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president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2177" y="5416785"/>
            <a:ext cx="3499585" cy="8434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President Obama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35507136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4 – Day </a:t>
            </a:r>
            <a:r>
              <a:rPr lang="en-US" sz="4800" dirty="0" smtClean="0">
                <a:latin typeface="Century Gothic"/>
                <a:cs typeface="Century Gothic"/>
              </a:rPr>
              <a:t>5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78734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Blending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2" y="3771799"/>
            <a:ext cx="86909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Segmentation</a:t>
            </a:r>
          </a:p>
          <a:p>
            <a:pPr algn="ctr"/>
            <a:endParaRPr lang="en-US" sz="2000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I am going to say a word. Tell me the sounds you hear in the word.</a:t>
            </a:r>
          </a:p>
          <a:p>
            <a:endParaRPr lang="en-US" dirty="0" smtClean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thin		fish		ship		flash		cling		math</a:t>
            </a:r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670" y="1299270"/>
            <a:ext cx="845122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a group of sounds. Then blend the sounds to form a word.</a:t>
            </a:r>
          </a:p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/k/ /a/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			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nk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			/s/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ng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/s/ /t/ /u/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ng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		/b/ /r/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ng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		/s/ /m/ /a/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2455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1494" y="1227309"/>
            <a:ext cx="8364593" cy="534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thank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with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shell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wish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stung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0766" y="1021658"/>
            <a:ext cx="4440109" cy="343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and say these words: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02570887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202206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7080" y="201627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h to sh.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9528" y="201410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</a:p>
        </p:txBody>
      </p:sp>
    </p:spTree>
    <p:extLst>
      <p:ext uri="{BB962C8B-B14F-4D97-AF65-F5344CB8AC3E}">
        <p14:creationId xmlns:p14="http://schemas.microsoft.com/office/powerpoint/2010/main" val="4054789190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202206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7080" y="201627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o.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9528" y="201410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</a:p>
        </p:txBody>
      </p:sp>
    </p:spTree>
    <p:extLst>
      <p:ext uri="{BB962C8B-B14F-4D97-AF65-F5344CB8AC3E}">
        <p14:creationId xmlns:p14="http://schemas.microsoft.com/office/powerpoint/2010/main" val="3335854056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202206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7080" y="201627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p to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9528" y="201410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</a:p>
        </p:txBody>
      </p:sp>
    </p:spTree>
    <p:extLst>
      <p:ext uri="{BB962C8B-B14F-4D97-AF65-F5344CB8AC3E}">
        <p14:creationId xmlns:p14="http://schemas.microsoft.com/office/powerpoint/2010/main" val="2806081188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202206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7080" y="201627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9528" y="201410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</a:p>
        </p:txBody>
      </p:sp>
    </p:spTree>
    <p:extLst>
      <p:ext uri="{BB962C8B-B14F-4D97-AF65-F5344CB8AC3E}">
        <p14:creationId xmlns:p14="http://schemas.microsoft.com/office/powerpoint/2010/main" val="25105578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38" y="837820"/>
            <a:ext cx="90381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7499014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202206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7080" y="201627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h to 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9528" y="201410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</a:p>
        </p:txBody>
      </p:sp>
    </p:spTree>
    <p:extLst>
      <p:ext uri="{BB962C8B-B14F-4D97-AF65-F5344CB8AC3E}">
        <p14:creationId xmlns:p14="http://schemas.microsoft.com/office/powerpoint/2010/main" val="2683419399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202206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7080" y="201627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o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9528" y="201410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</a:p>
        </p:txBody>
      </p:sp>
    </p:spTree>
    <p:extLst>
      <p:ext uri="{BB962C8B-B14F-4D97-AF65-F5344CB8AC3E}">
        <p14:creationId xmlns:p14="http://schemas.microsoft.com/office/powerpoint/2010/main" val="2927393476"/>
      </p:ext>
    </p:extLst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202206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7080" y="201627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t to 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9528" y="201410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</a:p>
        </p:txBody>
      </p:sp>
    </p:spTree>
    <p:extLst>
      <p:ext uri="{BB962C8B-B14F-4D97-AF65-F5344CB8AC3E}">
        <p14:creationId xmlns:p14="http://schemas.microsoft.com/office/powerpoint/2010/main" val="2369132348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202206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7080" y="201627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p to w.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9528" y="201410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</a:p>
        </p:txBody>
      </p:sp>
    </p:spTree>
    <p:extLst>
      <p:ext uri="{BB962C8B-B14F-4D97-AF65-F5344CB8AC3E}">
        <p14:creationId xmlns:p14="http://schemas.microsoft.com/office/powerpoint/2010/main" val="3218265822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202206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7080" y="201627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w to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9528" y="2014109"/>
            <a:ext cx="228783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</a:p>
        </p:txBody>
      </p:sp>
    </p:spTree>
    <p:extLst>
      <p:ext uri="{BB962C8B-B14F-4D97-AF65-F5344CB8AC3E}">
        <p14:creationId xmlns:p14="http://schemas.microsoft.com/office/powerpoint/2010/main" val="2576881725"/>
      </p:ext>
    </p:extLst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202206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7080" y="201627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ng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sh.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9528" y="2014109"/>
            <a:ext cx="228783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</a:p>
        </p:txBody>
      </p:sp>
    </p:spTree>
    <p:extLst>
      <p:ext uri="{BB962C8B-B14F-4D97-AF65-F5344CB8AC3E}">
        <p14:creationId xmlns:p14="http://schemas.microsoft.com/office/powerpoint/2010/main" val="1067689758"/>
      </p:ext>
    </p:extLst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202206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7080" y="201627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a.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9528" y="2014109"/>
            <a:ext cx="228783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</a:p>
        </p:txBody>
      </p:sp>
    </p:spTree>
    <p:extLst>
      <p:ext uri="{BB962C8B-B14F-4D97-AF65-F5344CB8AC3E}">
        <p14:creationId xmlns:p14="http://schemas.microsoft.com/office/powerpoint/2010/main" val="2601836372"/>
      </p:ext>
    </p:extLst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202206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7080" y="201627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d to cl.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9528" y="2014109"/>
            <a:ext cx="228783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</a:p>
        </p:txBody>
      </p:sp>
    </p:spTree>
    <p:extLst>
      <p:ext uri="{BB962C8B-B14F-4D97-AF65-F5344CB8AC3E}">
        <p14:creationId xmlns:p14="http://schemas.microsoft.com/office/powerpoint/2010/main" val="589193803"/>
      </p:ext>
    </p:extLst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202206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7080" y="201627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cl to b.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9528" y="2014109"/>
            <a:ext cx="228783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</a:p>
        </p:txBody>
      </p:sp>
    </p:spTree>
    <p:extLst>
      <p:ext uri="{BB962C8B-B14F-4D97-AF65-F5344CB8AC3E}">
        <p14:creationId xmlns:p14="http://schemas.microsoft.com/office/powerpoint/2010/main" val="3696600253"/>
      </p:ext>
    </p:extLst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202206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7080" y="201627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ng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9528" y="2014109"/>
            <a:ext cx="228783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</a:p>
        </p:txBody>
      </p:sp>
    </p:spTree>
    <p:extLst>
      <p:ext uri="{BB962C8B-B14F-4D97-AF65-F5344CB8AC3E}">
        <p14:creationId xmlns:p14="http://schemas.microsoft.com/office/powerpoint/2010/main" val="16127637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38" y="837820"/>
            <a:ext cx="90381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  </a:t>
            </a:r>
            <a:r>
              <a:rPr lang="en-US" sz="6600" dirty="0" err="1" smtClean="0">
                <a:latin typeface="Century Gothic"/>
                <a:cs typeface="Century Gothic"/>
              </a:rPr>
              <a:t>th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86962954"/>
      </p:ext>
    </p:extLst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202206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7080" y="201627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b to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9528" y="2014109"/>
            <a:ext cx="228783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</a:p>
        </p:txBody>
      </p:sp>
    </p:spTree>
    <p:extLst>
      <p:ext uri="{BB962C8B-B14F-4D97-AF65-F5344CB8AC3E}">
        <p14:creationId xmlns:p14="http://schemas.microsoft.com/office/powerpoint/2010/main" val="4249411989"/>
      </p:ext>
    </p:extLst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202206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7080" y="201627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a to o.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9528" y="2014109"/>
            <a:ext cx="228783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</a:p>
        </p:txBody>
      </p:sp>
    </p:spTree>
    <p:extLst>
      <p:ext uri="{BB962C8B-B14F-4D97-AF65-F5344CB8AC3E}">
        <p14:creationId xmlns:p14="http://schemas.microsoft.com/office/powerpoint/2010/main" val="1118636669"/>
      </p:ext>
    </p:extLst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202206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7080" y="201627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9528" y="2014109"/>
            <a:ext cx="228783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</a:p>
        </p:txBody>
      </p:sp>
    </p:spTree>
    <p:extLst>
      <p:ext uri="{BB962C8B-B14F-4D97-AF65-F5344CB8AC3E}">
        <p14:creationId xmlns:p14="http://schemas.microsoft.com/office/powerpoint/2010/main" val="1385118390"/>
      </p:ext>
    </p:extLst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ship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9273" y="181416"/>
            <a:ext cx="5060770" cy="6874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Word Automaticity</a:t>
            </a:r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16220180"/>
      </p:ext>
    </p:extLst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this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2792243"/>
      </p:ext>
    </p:extLst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singing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73519643"/>
      </p:ext>
    </p:extLst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rabbit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03426180"/>
      </p:ext>
    </p:extLst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stand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1495294"/>
      </p:ext>
    </p:extLst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shop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53375197"/>
      </p:ext>
    </p:extLst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that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6459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38" y="837820"/>
            <a:ext cx="90381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  </a:t>
            </a:r>
            <a:r>
              <a:rPr lang="en-US" sz="6600" dirty="0" err="1" smtClean="0">
                <a:latin typeface="Century Gothic"/>
                <a:cs typeface="Century Gothic"/>
              </a:rPr>
              <a:t>th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7812832"/>
      </p:ext>
    </p:extLst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rushing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26060294"/>
      </p:ext>
    </p:extLst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basket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50025298"/>
      </p:ext>
    </p:extLst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hump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21081709"/>
      </p:ext>
    </p:extLst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shell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29965822"/>
      </p:ext>
    </p:extLst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thing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96070310"/>
      </p:ext>
    </p:extLst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bringing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9325210"/>
      </p:ext>
    </p:extLst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picnic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78939035"/>
      </p:ext>
    </p:extLst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thump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98776407"/>
      </p:ext>
    </p:extLst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wish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9375727"/>
      </p:ext>
    </p:extLst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think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344271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38" y="837820"/>
            <a:ext cx="90381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39446523"/>
      </p:ext>
    </p:extLst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clanging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05318551"/>
      </p:ext>
    </p:extLst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selfish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11622300"/>
      </p:ext>
    </p:extLst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desks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30822026"/>
      </p:ext>
    </p:extLst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fish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5535425"/>
      </p:ext>
    </p:extLst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long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73247225"/>
      </p:ext>
    </p:extLst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banging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0234102"/>
      </p:ext>
    </p:extLst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absent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43293062"/>
      </p:ext>
    </p:extLst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vents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11761784"/>
      </p:ext>
    </p:extLst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dish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57065277"/>
      </p:ext>
    </p:extLst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song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7405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38" y="837820"/>
            <a:ext cx="90381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96452993"/>
      </p:ext>
    </p:extLst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1771" y="500250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247" y="1367704"/>
            <a:ext cx="892830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read it and divide it into syllables.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Identify the vowel sounds and explain why the syllables are closed syllables.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7847" y="2305962"/>
            <a:ext cx="6640108" cy="21925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Century Gothic"/>
                <a:cs typeface="Century Gothic"/>
              </a:rPr>
              <a:t>pocket</a:t>
            </a:r>
            <a:endParaRPr lang="en-US" sz="72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7513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1771" y="500250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947" y="1290144"/>
            <a:ext cx="8928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practice writing and reading more words with closed syllables.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7847" y="1952480"/>
            <a:ext cx="6640108" cy="46788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basket</a:t>
            </a:r>
          </a:p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finish</a:t>
            </a:r>
          </a:p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helping</a:t>
            </a:r>
          </a:p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fishing</a:t>
            </a:r>
          </a:p>
          <a:p>
            <a:pPr algn="ctr"/>
            <a:r>
              <a:rPr lang="en-US" sz="6000" dirty="0" smtClean="0">
                <a:latin typeface="Century Gothic"/>
                <a:cs typeface="Century Gothic"/>
              </a:rPr>
              <a:t>jumping</a:t>
            </a:r>
            <a:endParaRPr lang="en-US" sz="6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45802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82561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all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see </a:t>
            </a:r>
            <a:r>
              <a:rPr lang="en-US" sz="2800" b="1" dirty="0" smtClean="0">
                <a:latin typeface="Century Gothic"/>
                <a:cs typeface="Century Gothic"/>
              </a:rPr>
              <a:t>all</a:t>
            </a:r>
            <a:r>
              <a:rPr lang="en-US" sz="2800" dirty="0" smtClean="0">
                <a:latin typeface="Century Gothic"/>
                <a:cs typeface="Century Gothic"/>
              </a:rPr>
              <a:t> the kids in the class.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8396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call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think I will </a:t>
            </a:r>
            <a:r>
              <a:rPr lang="en-US" sz="2800" b="1" dirty="0" smtClean="0">
                <a:latin typeface="Century Gothic"/>
                <a:cs typeface="Century Gothic"/>
              </a:rPr>
              <a:t>call</a:t>
            </a:r>
            <a:r>
              <a:rPr lang="en-US" sz="2800" dirty="0" smtClean="0">
                <a:latin typeface="Century Gothic"/>
                <a:cs typeface="Century Gothic"/>
              </a:rPr>
              <a:t> Seth.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55792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day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spent the </a:t>
            </a:r>
            <a:r>
              <a:rPr lang="en-US" sz="2800" b="1" dirty="0" smtClean="0">
                <a:latin typeface="Century Gothic"/>
                <a:cs typeface="Century Gothic"/>
              </a:rPr>
              <a:t>day</a:t>
            </a:r>
            <a:r>
              <a:rPr lang="en-US" sz="2800" dirty="0" smtClean="0">
                <a:latin typeface="Century Gothic"/>
                <a:cs typeface="Century Gothic"/>
              </a:rPr>
              <a:t> at the shop.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44496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her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4088" y="5736130"/>
            <a:ext cx="5896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Beth lost </a:t>
            </a:r>
            <a:r>
              <a:rPr lang="en-US" sz="2800" b="1" dirty="0" smtClean="0">
                <a:latin typeface="Century Gothic"/>
                <a:cs typeface="Century Gothic"/>
              </a:rPr>
              <a:t>her</a:t>
            </a:r>
            <a:r>
              <a:rPr lang="en-US" sz="2800" dirty="0" smtClean="0">
                <a:latin typeface="Century Gothic"/>
                <a:cs typeface="Century Gothic"/>
              </a:rPr>
              <a:t> big bag.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2978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want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0697" y="5722167"/>
            <a:ext cx="6816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Do you </a:t>
            </a:r>
            <a:r>
              <a:rPr lang="en-US" sz="2800" b="1" dirty="0" smtClean="0">
                <a:latin typeface="Century Gothic"/>
                <a:cs typeface="Century Gothic"/>
              </a:rPr>
              <a:t>want</a:t>
            </a:r>
            <a:r>
              <a:rPr lang="en-US" sz="2800" dirty="0" smtClean="0">
                <a:latin typeface="Century Gothic"/>
                <a:cs typeface="Century Gothic"/>
              </a:rPr>
              <a:t> to sing a song with me?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11733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058" y="1991379"/>
            <a:ext cx="8840106" cy="26525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Ken and Len like to eat Fizz Puffs.</a:t>
            </a:r>
            <a:endParaRPr lang="en-US" sz="6000" dirty="0" smtClean="0">
              <a:latin typeface="Century Gothic"/>
              <a:cs typeface="Century Gothic"/>
            </a:endParaRPr>
          </a:p>
          <a:p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4303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describe proper nouns.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identify the proper nouns.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17648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How do you know which words in a sentence are proper nouns?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14263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058" y="1991379"/>
            <a:ext cx="8840106" cy="26525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entury Gothic"/>
                <a:cs typeface="Century Gothic"/>
              </a:rPr>
              <a:t>First Person: My name is _______________. Who are you?</a:t>
            </a:r>
          </a:p>
          <a:p>
            <a:endParaRPr lang="en-US" sz="2000" dirty="0">
              <a:latin typeface="Century Gothic"/>
              <a:cs typeface="Century Gothic"/>
            </a:endParaRPr>
          </a:p>
          <a:p>
            <a:r>
              <a:rPr lang="en-US" sz="2000" dirty="0" smtClean="0">
                <a:latin typeface="Century Gothic"/>
                <a:cs typeface="Century Gothic"/>
              </a:rPr>
              <a:t>Second Person: My name is _____________.</a:t>
            </a:r>
          </a:p>
          <a:p>
            <a:endParaRPr lang="en-US" sz="2000" dirty="0">
              <a:latin typeface="Century Gothic"/>
              <a:cs typeface="Century Gothic"/>
            </a:endParaRPr>
          </a:p>
          <a:p>
            <a:r>
              <a:rPr lang="en-US" sz="2000" dirty="0" smtClean="0">
                <a:latin typeface="Century Gothic"/>
                <a:cs typeface="Century Gothic"/>
              </a:rPr>
              <a:t>First Person: I live on ___________________. I go to ____________________.</a:t>
            </a:r>
          </a:p>
          <a:p>
            <a:endParaRPr lang="en-US" sz="2000" dirty="0">
              <a:latin typeface="Century Gothic"/>
              <a:cs typeface="Century Gothic"/>
            </a:endParaRPr>
          </a:p>
          <a:p>
            <a:r>
              <a:rPr lang="en-US" sz="2000" dirty="0" smtClean="0">
                <a:latin typeface="Century Gothic"/>
                <a:cs typeface="Century Gothic"/>
              </a:rPr>
              <a:t>Second Person: My pet is ______________. I like ______________________.</a:t>
            </a:r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4303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describe proper nouns.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identify the proper nouns.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17648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pairs of children each take a part and read the dialogue aloud,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filling in the proper nouns.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7538" y="3751965"/>
            <a:ext cx="9694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entury Gothic"/>
                <a:cs typeface="Century Gothic"/>
              </a:rPr>
              <a:t>name of street</a:t>
            </a:r>
            <a:endParaRPr lang="en-US" sz="8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4723" y="3749245"/>
            <a:ext cx="9694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entury Gothic"/>
                <a:cs typeface="Century Gothic"/>
              </a:rPr>
              <a:t>name of school</a:t>
            </a:r>
            <a:endParaRPr lang="en-US" sz="800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73500" y="4350335"/>
            <a:ext cx="9694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entury Gothic"/>
                <a:cs typeface="Century Gothic"/>
              </a:rPr>
              <a:t>name of cereal</a:t>
            </a:r>
            <a:endParaRPr lang="en-US" sz="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437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38" y="837820"/>
            <a:ext cx="90381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h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76822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1878" y="185135"/>
            <a:ext cx="423386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028" y="2278455"/>
            <a:ext cx="2212994" cy="18638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is the Shell Sound-Spelling Card.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 The sound is /</a:t>
            </a:r>
            <a:r>
              <a:rPr lang="en-US" sz="1000" dirty="0" err="1" smtClean="0">
                <a:latin typeface="Century Gothic"/>
                <a:cs typeface="Century Gothic"/>
              </a:rPr>
              <a:t>sh</a:t>
            </a:r>
            <a:r>
              <a:rPr lang="en-US" sz="1000" dirty="0" smtClean="0"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The /</a:t>
            </a:r>
            <a:r>
              <a:rPr lang="en-US" sz="1000" dirty="0" err="1" smtClean="0">
                <a:latin typeface="Century Gothic"/>
                <a:cs typeface="Century Gothic"/>
              </a:rPr>
              <a:t>sh</a:t>
            </a:r>
            <a:r>
              <a:rPr lang="en-US" sz="1000" dirty="0" smtClean="0">
                <a:latin typeface="Century Gothic"/>
                <a:cs typeface="Century Gothic"/>
              </a:rPr>
              <a:t>/ sound is spelled sh. 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Say it with me: /</a:t>
            </a:r>
            <a:r>
              <a:rPr lang="en-US" sz="1000" dirty="0" err="1" smtClean="0">
                <a:latin typeface="Century Gothic"/>
                <a:cs typeface="Century Gothic"/>
              </a:rPr>
              <a:t>sh</a:t>
            </a:r>
            <a:r>
              <a:rPr lang="en-US" sz="1000" dirty="0" smtClean="0"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sound is at the beginning of the word shell.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Listen /</a:t>
            </a:r>
            <a:r>
              <a:rPr lang="en-US" sz="1000" dirty="0" err="1" smtClean="0">
                <a:latin typeface="Century Gothic"/>
                <a:cs typeface="Century Gothic"/>
              </a:rPr>
              <a:t>sh</a:t>
            </a:r>
            <a:r>
              <a:rPr lang="en-US" sz="1000" dirty="0" smtClean="0">
                <a:latin typeface="Century Gothic"/>
                <a:cs typeface="Century Gothic"/>
              </a:rPr>
              <a:t>/, shell.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I’ll say /</a:t>
            </a:r>
            <a:r>
              <a:rPr lang="en-US" sz="1000" dirty="0" err="1" smtClean="0">
                <a:latin typeface="Century Gothic"/>
                <a:cs typeface="Century Gothic"/>
              </a:rPr>
              <a:t>sh</a:t>
            </a:r>
            <a:r>
              <a:rPr lang="en-US" sz="1000" dirty="0" smtClean="0">
                <a:latin typeface="Century Gothic"/>
                <a:cs typeface="Century Gothic"/>
              </a:rPr>
              <a:t>/ as I write the letter several times.</a:t>
            </a:r>
            <a:endParaRPr lang="en-US" sz="1000" dirty="0">
              <a:latin typeface="Century Gothic"/>
              <a:cs typeface="Century Gothic"/>
            </a:endParaRPr>
          </a:p>
        </p:txBody>
      </p:sp>
      <p:pic>
        <p:nvPicPr>
          <p:cNvPr id="5" name="Picture 4" descr="Screen Shot 2016-10-04 at 6.36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80" y="861910"/>
            <a:ext cx="4397161" cy="5770874"/>
          </a:xfrm>
          <a:prstGeom prst="rect">
            <a:avLst/>
          </a:prstGeom>
        </p:spPr>
      </p:pic>
      <p:pic>
        <p:nvPicPr>
          <p:cNvPr id="2" name="Picture 1" descr="Screen Shot 2016-10-04 at 6.36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80" y="861911"/>
            <a:ext cx="4397161" cy="578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807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38" y="837820"/>
            <a:ext cx="90381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442787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38" y="837820"/>
            <a:ext cx="90381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</a:t>
            </a:r>
            <a:r>
              <a:rPr lang="en-US" sz="6600" dirty="0" err="1" smtClean="0">
                <a:latin typeface="Century Gothic"/>
                <a:cs typeface="Century Gothic"/>
              </a:rPr>
              <a:t>cr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77755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38" y="837820"/>
            <a:ext cx="90381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</a:t>
            </a:r>
            <a:r>
              <a:rPr lang="en-US" sz="6600" dirty="0" err="1" smtClean="0">
                <a:latin typeface="Century Gothic"/>
                <a:cs typeface="Century Gothic"/>
              </a:rPr>
              <a:t>cr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06944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38" y="837820"/>
            <a:ext cx="90381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99931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38" y="837820"/>
            <a:ext cx="90381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sh  s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089816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38" y="837820"/>
            <a:ext cx="90381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sh  </a:t>
            </a:r>
            <a:r>
              <a:rPr lang="en-US" sz="6600" dirty="0" err="1" smtClean="0">
                <a:latin typeface="Century Gothic"/>
                <a:cs typeface="Century Gothic"/>
              </a:rPr>
              <a:t>s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812705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38" y="837820"/>
            <a:ext cx="90381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sh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769821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38" y="837820"/>
            <a:ext cx="9038162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sh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  s</a:t>
            </a:r>
          </a:p>
          <a:p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834350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38" y="837820"/>
            <a:ext cx="9038162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sh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  </a:t>
            </a:r>
            <a:r>
              <a:rPr lang="en-US" sz="6600" dirty="0" err="1" smtClean="0">
                <a:latin typeface="Century Gothic"/>
                <a:cs typeface="Century Gothic"/>
              </a:rPr>
              <a:t>s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95507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38" y="837820"/>
            <a:ext cx="9038162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sh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ng</a:t>
            </a:r>
          </a:p>
          <a:p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26444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1878" y="185135"/>
            <a:ext cx="423386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407" y="2281566"/>
            <a:ext cx="2212994" cy="18638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is the Sing Sound-Spelling Card.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 The sound is /</a:t>
            </a:r>
            <a:r>
              <a:rPr lang="en-US" sz="1000" dirty="0" err="1" smtClean="0">
                <a:latin typeface="Century Gothic"/>
                <a:cs typeface="Century Gothic"/>
              </a:rPr>
              <a:t>ng</a:t>
            </a:r>
            <a:r>
              <a:rPr lang="en-US" sz="1000" dirty="0" smtClean="0"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The /</a:t>
            </a:r>
            <a:r>
              <a:rPr lang="en-US" sz="1000" dirty="0" err="1" smtClean="0">
                <a:latin typeface="Century Gothic"/>
                <a:cs typeface="Century Gothic"/>
              </a:rPr>
              <a:t>ng</a:t>
            </a:r>
            <a:r>
              <a:rPr lang="en-US" sz="1000" dirty="0" smtClean="0">
                <a:latin typeface="Century Gothic"/>
                <a:cs typeface="Century Gothic"/>
              </a:rPr>
              <a:t>/ sound is spelled </a:t>
            </a:r>
            <a:r>
              <a:rPr lang="en-US" sz="1000" dirty="0" err="1" smtClean="0">
                <a:latin typeface="Century Gothic"/>
                <a:cs typeface="Century Gothic"/>
              </a:rPr>
              <a:t>ng</a:t>
            </a:r>
            <a:r>
              <a:rPr lang="en-US" sz="1000" dirty="0" smtClean="0">
                <a:latin typeface="Century Gothic"/>
                <a:cs typeface="Century Gothic"/>
              </a:rPr>
              <a:t>. 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Say it with me: /</a:t>
            </a:r>
            <a:r>
              <a:rPr lang="en-US" sz="1000" dirty="0" err="1" smtClean="0">
                <a:latin typeface="Century Gothic"/>
                <a:cs typeface="Century Gothic"/>
              </a:rPr>
              <a:t>ng</a:t>
            </a:r>
            <a:r>
              <a:rPr lang="en-US" sz="1000" dirty="0" smtClean="0"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sound is at the </a:t>
            </a:r>
            <a:r>
              <a:rPr lang="en-US" sz="1000" dirty="0" err="1" smtClean="0">
                <a:latin typeface="Century Gothic"/>
                <a:cs typeface="Century Gothic"/>
              </a:rPr>
              <a:t>eng</a:t>
            </a:r>
            <a:r>
              <a:rPr lang="en-US" sz="1000" dirty="0" smtClean="0">
                <a:latin typeface="Century Gothic"/>
                <a:cs typeface="Century Gothic"/>
              </a:rPr>
              <a:t> of the word sing.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Listen /</a:t>
            </a:r>
            <a:r>
              <a:rPr lang="en-US" sz="1000" dirty="0" err="1" smtClean="0">
                <a:latin typeface="Century Gothic"/>
                <a:cs typeface="Century Gothic"/>
              </a:rPr>
              <a:t>ng</a:t>
            </a:r>
            <a:r>
              <a:rPr lang="en-US" sz="1000" dirty="0" smtClean="0">
                <a:latin typeface="Century Gothic"/>
                <a:cs typeface="Century Gothic"/>
              </a:rPr>
              <a:t>/,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smtClean="0">
                <a:latin typeface="Century Gothic"/>
                <a:cs typeface="Century Gothic"/>
              </a:rPr>
              <a:t>sing.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I’ll say /</a:t>
            </a:r>
            <a:r>
              <a:rPr lang="en-US" sz="1000" dirty="0" err="1" smtClean="0">
                <a:latin typeface="Century Gothic"/>
                <a:cs typeface="Century Gothic"/>
              </a:rPr>
              <a:t>ng</a:t>
            </a:r>
            <a:r>
              <a:rPr lang="en-US" sz="1000" dirty="0" smtClean="0">
                <a:latin typeface="Century Gothic"/>
                <a:cs typeface="Century Gothic"/>
              </a:rPr>
              <a:t>/ as I write the letter several times.</a:t>
            </a:r>
            <a:endParaRPr lang="en-US" sz="1000" dirty="0">
              <a:latin typeface="Century Gothic"/>
              <a:cs typeface="Century Gothic"/>
            </a:endParaRPr>
          </a:p>
        </p:txBody>
      </p:sp>
      <p:pic>
        <p:nvPicPr>
          <p:cNvPr id="6" name="Picture 5" descr="Screen Shot 2016-10-04 at 6.37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57" y="813733"/>
            <a:ext cx="4403581" cy="577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981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38" y="837820"/>
            <a:ext cx="903816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sh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ng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8604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38" y="837820"/>
            <a:ext cx="903816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sh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ng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b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229624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38" y="837820"/>
            <a:ext cx="903816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sh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ng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ng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04185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38" y="837820"/>
            <a:ext cx="903816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sh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ng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ng l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010906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38" y="837820"/>
            <a:ext cx="903816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sh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ng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ng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900845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38" y="837820"/>
            <a:ext cx="903816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sh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ng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ng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ng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00116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38" y="837820"/>
            <a:ext cx="903816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sh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ng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ng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ng </a:t>
            </a:r>
            <a:r>
              <a:rPr lang="en-US" sz="6600" dirty="0" err="1" smtClean="0">
                <a:latin typeface="Century Gothic"/>
                <a:cs typeface="Century Gothic"/>
              </a:rPr>
              <a:t>th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244553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38" y="837820"/>
            <a:ext cx="903816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sh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ng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ng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ng </a:t>
            </a:r>
            <a:r>
              <a:rPr lang="en-US" sz="6600" dirty="0" err="1" smtClean="0">
                <a:latin typeface="Century Gothic"/>
                <a:cs typeface="Century Gothic"/>
              </a:rPr>
              <a:t>th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583476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38" y="837820"/>
            <a:ext cx="903816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sh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ng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ng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ng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824742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38" y="837820"/>
            <a:ext cx="903816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sh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ng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ng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ng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 </a:t>
            </a:r>
            <a:r>
              <a:rPr lang="en-US" sz="6600" dirty="0" err="1" smtClean="0">
                <a:latin typeface="Century Gothic"/>
                <a:cs typeface="Century Gothic"/>
              </a:rPr>
              <a:t>th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65629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7462" y="355600"/>
            <a:ext cx="423386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15" y="6043898"/>
            <a:ext cx="9067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Have children practice connecting the letters t and h to /</a:t>
            </a:r>
            <a:r>
              <a:rPr lang="en-US" sz="1400" dirty="0" err="1" smtClean="0">
                <a:latin typeface="Century Gothic"/>
                <a:cs typeface="Century Gothic"/>
              </a:rPr>
              <a:t>th</a:t>
            </a:r>
            <a:r>
              <a:rPr lang="en-US" sz="1400" dirty="0" smtClean="0">
                <a:latin typeface="Century Gothic"/>
                <a:cs typeface="Century Gothic"/>
              </a:rPr>
              <a:t>/ by writing them.</a:t>
            </a:r>
          </a:p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Now do it with me. Say /</a:t>
            </a:r>
            <a:r>
              <a:rPr lang="en-US" sz="1400" dirty="0" err="1" smtClean="0">
                <a:latin typeface="Century Gothic"/>
                <a:cs typeface="Century Gothic"/>
              </a:rPr>
              <a:t>th</a:t>
            </a:r>
            <a:r>
              <a:rPr lang="en-US" sz="1400" dirty="0" smtClean="0">
                <a:latin typeface="Century Gothic"/>
                <a:cs typeface="Century Gothic"/>
              </a:rPr>
              <a:t>/ as I write the letters </a:t>
            </a:r>
            <a:r>
              <a:rPr lang="en-US" sz="1400" dirty="0" err="1" smtClean="0">
                <a:latin typeface="Century Gothic"/>
                <a:cs typeface="Century Gothic"/>
              </a:rPr>
              <a:t>th.</a:t>
            </a:r>
            <a:r>
              <a:rPr lang="en-US" sz="1400" dirty="0" smtClean="0"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This time, write the letter </a:t>
            </a:r>
            <a:r>
              <a:rPr lang="en-US" sz="1400" dirty="0" err="1" smtClean="0">
                <a:latin typeface="Century Gothic"/>
                <a:cs typeface="Century Gothic"/>
              </a:rPr>
              <a:t>th</a:t>
            </a:r>
            <a:r>
              <a:rPr lang="en-US" sz="1400" dirty="0" smtClean="0">
                <a:latin typeface="Century Gothic"/>
                <a:cs typeface="Century Gothic"/>
              </a:rPr>
              <a:t> five times as you say the /</a:t>
            </a:r>
            <a:r>
              <a:rPr lang="en-US" sz="1400" dirty="0" err="1" smtClean="0">
                <a:latin typeface="Century Gothic"/>
                <a:cs typeface="Century Gothic"/>
              </a:rPr>
              <a:t>th</a:t>
            </a:r>
            <a:r>
              <a:rPr lang="en-US" sz="1400" dirty="0" smtClean="0">
                <a:latin typeface="Century Gothic"/>
                <a:cs typeface="Century Gothic"/>
              </a:rPr>
              <a:t>/ sound.</a:t>
            </a:r>
            <a:endParaRPr lang="en-US" sz="1400" dirty="0">
              <a:latin typeface="Century Gothic"/>
              <a:cs typeface="Century Gothic"/>
            </a:endParaRPr>
          </a:p>
        </p:txBody>
      </p:sp>
      <p:pic>
        <p:nvPicPr>
          <p:cNvPr id="6" name="Picture 5" descr="Screen Shot 2016-10-04 at 6.36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1" y="164775"/>
            <a:ext cx="1713839" cy="224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55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38" y="837820"/>
            <a:ext cx="903816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sh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ng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ng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ng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 </a:t>
            </a:r>
            <a:r>
              <a:rPr lang="en-US" sz="6600" dirty="0" err="1" smtClean="0">
                <a:latin typeface="Century Gothic"/>
                <a:cs typeface="Century Gothic"/>
              </a:rPr>
              <a:t>th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51610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38" y="837820"/>
            <a:ext cx="903816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sh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sh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ng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ng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ng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mp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7940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782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136" y="141107"/>
            <a:ext cx="2328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175643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782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136" y="141107"/>
            <a:ext cx="2328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963448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782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136" y="141107"/>
            <a:ext cx="2328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600505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782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136" y="141107"/>
            <a:ext cx="2328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696787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782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136" y="141107"/>
            <a:ext cx="2328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914256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782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th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136" y="141107"/>
            <a:ext cx="2328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270134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782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th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sks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136" y="141107"/>
            <a:ext cx="2328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978490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7820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th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sks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136" y="141107"/>
            <a:ext cx="2328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64951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7462" y="355600"/>
            <a:ext cx="423386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15" y="6043898"/>
            <a:ext cx="9067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Have children practice connecting the letters s and h to /</a:t>
            </a:r>
            <a:r>
              <a:rPr lang="en-US" sz="1400" dirty="0" err="1" smtClean="0">
                <a:latin typeface="Century Gothic"/>
                <a:cs typeface="Century Gothic"/>
              </a:rPr>
              <a:t>sh</a:t>
            </a:r>
            <a:r>
              <a:rPr lang="en-US" sz="1400" dirty="0" smtClean="0">
                <a:latin typeface="Century Gothic"/>
                <a:cs typeface="Century Gothic"/>
              </a:rPr>
              <a:t>/ by writing them.</a:t>
            </a:r>
          </a:p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Now do it with me. Say /</a:t>
            </a:r>
            <a:r>
              <a:rPr lang="en-US" sz="1400" dirty="0" err="1" smtClean="0">
                <a:latin typeface="Century Gothic"/>
                <a:cs typeface="Century Gothic"/>
              </a:rPr>
              <a:t>sh</a:t>
            </a:r>
            <a:r>
              <a:rPr lang="en-US" sz="1400" dirty="0" smtClean="0">
                <a:latin typeface="Century Gothic"/>
                <a:cs typeface="Century Gothic"/>
              </a:rPr>
              <a:t>/ as I write the letters sh. </a:t>
            </a:r>
          </a:p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This time, write the letter </a:t>
            </a:r>
            <a:r>
              <a:rPr lang="en-US" sz="1400" dirty="0" err="1" smtClean="0">
                <a:latin typeface="Century Gothic"/>
                <a:cs typeface="Century Gothic"/>
              </a:rPr>
              <a:t>sh</a:t>
            </a:r>
            <a:r>
              <a:rPr lang="en-US" sz="1400" dirty="0" smtClean="0">
                <a:latin typeface="Century Gothic"/>
                <a:cs typeface="Century Gothic"/>
              </a:rPr>
              <a:t> five times as you say the /</a:t>
            </a:r>
            <a:r>
              <a:rPr lang="en-US" sz="1400" dirty="0" err="1" smtClean="0">
                <a:latin typeface="Century Gothic"/>
                <a:cs typeface="Century Gothic"/>
              </a:rPr>
              <a:t>sh</a:t>
            </a:r>
            <a:r>
              <a:rPr lang="en-US" sz="1400" dirty="0" smtClean="0">
                <a:latin typeface="Century Gothic"/>
                <a:cs typeface="Century Gothic"/>
              </a:rPr>
              <a:t>/ sound.</a:t>
            </a:r>
            <a:endParaRPr lang="en-US" sz="1400" dirty="0">
              <a:latin typeface="Century Gothic"/>
              <a:cs typeface="Century Gothic"/>
            </a:endParaRPr>
          </a:p>
        </p:txBody>
      </p:sp>
      <p:pic>
        <p:nvPicPr>
          <p:cNvPr id="5" name="Picture 4" descr="Screen Shot 2016-10-04 at 6.36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36" y="164774"/>
            <a:ext cx="1710036" cy="224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7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7820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th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sks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136" y="141107"/>
            <a:ext cx="2328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574558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7820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th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sks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 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136" y="141107"/>
            <a:ext cx="2328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733463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7820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p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th 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sks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ng 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nd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ng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136" y="141107"/>
            <a:ext cx="2328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228901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711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Thank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954407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711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Thank you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577099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711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Thank you for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971142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711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Thank you for handing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3974546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711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Thank you for handing that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060170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711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Thank you for handing that shell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599418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711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Thank you for handing that shell to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07422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7462" y="355600"/>
            <a:ext cx="423386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15" y="6043898"/>
            <a:ext cx="9067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Have children practice connecting the letters n and g to /</a:t>
            </a:r>
            <a:r>
              <a:rPr lang="en-US" sz="1400" dirty="0" err="1" smtClean="0">
                <a:latin typeface="Century Gothic"/>
                <a:cs typeface="Century Gothic"/>
              </a:rPr>
              <a:t>ng</a:t>
            </a:r>
            <a:r>
              <a:rPr lang="en-US" sz="1400" dirty="0" smtClean="0">
                <a:latin typeface="Century Gothic"/>
                <a:cs typeface="Century Gothic"/>
              </a:rPr>
              <a:t>/ by writing them.</a:t>
            </a:r>
          </a:p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Now do it with me. Say /</a:t>
            </a:r>
            <a:r>
              <a:rPr lang="en-US" sz="1400" dirty="0" err="1" smtClean="0">
                <a:latin typeface="Century Gothic"/>
                <a:cs typeface="Century Gothic"/>
              </a:rPr>
              <a:t>ng</a:t>
            </a:r>
            <a:r>
              <a:rPr lang="en-US" sz="1400" dirty="0" smtClean="0">
                <a:latin typeface="Century Gothic"/>
                <a:cs typeface="Century Gothic"/>
              </a:rPr>
              <a:t>/ as I write the letter </a:t>
            </a:r>
            <a:r>
              <a:rPr lang="en-US" sz="1400" dirty="0" err="1" smtClean="0">
                <a:latin typeface="Century Gothic"/>
                <a:cs typeface="Century Gothic"/>
              </a:rPr>
              <a:t>ng</a:t>
            </a:r>
            <a:r>
              <a:rPr lang="en-US" sz="1400" dirty="0" smtClean="0">
                <a:latin typeface="Century Gothic"/>
                <a:cs typeface="Century Gothic"/>
              </a:rPr>
              <a:t>. </a:t>
            </a:r>
          </a:p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This time, write the letter </a:t>
            </a:r>
            <a:r>
              <a:rPr lang="en-US" sz="1400" dirty="0" err="1" smtClean="0">
                <a:latin typeface="Century Gothic"/>
                <a:cs typeface="Century Gothic"/>
              </a:rPr>
              <a:t>ng</a:t>
            </a:r>
            <a:r>
              <a:rPr lang="en-US" sz="1400" dirty="0" smtClean="0">
                <a:latin typeface="Century Gothic"/>
                <a:cs typeface="Century Gothic"/>
              </a:rPr>
              <a:t> five times as you say the /</a:t>
            </a:r>
            <a:r>
              <a:rPr lang="en-US" sz="1400" dirty="0" err="1" smtClean="0">
                <a:latin typeface="Century Gothic"/>
                <a:cs typeface="Century Gothic"/>
              </a:rPr>
              <a:t>ng</a:t>
            </a:r>
            <a:r>
              <a:rPr lang="en-US" sz="1400" dirty="0" smtClean="0">
                <a:latin typeface="Century Gothic"/>
                <a:cs typeface="Century Gothic"/>
              </a:rPr>
              <a:t>/ sound.</a:t>
            </a:r>
            <a:endParaRPr lang="en-US" sz="1400" dirty="0">
              <a:latin typeface="Century Gothic"/>
              <a:cs typeface="Century Gothic"/>
            </a:endParaRPr>
          </a:p>
        </p:txBody>
      </p:sp>
      <p:pic>
        <p:nvPicPr>
          <p:cNvPr id="5" name="Picture 4" descr="Screen Shot 2016-10-04 at 6.37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2" y="252966"/>
            <a:ext cx="1716342" cy="224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0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711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Thank you for handing that shell to me!</a:t>
            </a:r>
          </a:p>
          <a:p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058579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7118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Thank you for handing that shell to me!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Beth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2942507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7118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Thank you for handing that shell to me!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Beth thinks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4290259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7118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Thank you for handing that shell to me!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Beth thinks she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5751528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7118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Thank you for handing that shell to me!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Beth thinks she spots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6839392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7118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Thank you for handing that shell to me!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Beth thinks she spots a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0444593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7118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Thank you for handing that shell to me!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Beth thinks she spots a fish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45437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7118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Thank you for handing that shell to me!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Beth thinks she spots a fish in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8989806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7118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Thank you for handing that shell to me!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Beth thinks she spots a fish in the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0473221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7118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Thank you for handing that shell to me!</a:t>
            </a:r>
          </a:p>
          <a:p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Beth thinks she spots a fish in the pond.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23275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70716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</a:t>
            </a:r>
            <a:r>
              <a:rPr lang="en-US" sz="2800" dirty="0" err="1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sh</a:t>
            </a:r>
            <a:r>
              <a:rPr lang="en-US" sz="2800" dirty="0" smtClean="0">
                <a:latin typeface="Century Gothic" panose="020B0502020202020204" pitchFamily="34" charset="0"/>
              </a:rPr>
              <a:t>, -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th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2495500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2588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He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8458179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2588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He rushed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5416215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2588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He rushed to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2550596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2588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He rushed to the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2828638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2588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He rushed to the ship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084796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2588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He rushed to the ship to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2304642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2588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He rushed to the ship to bring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363847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2588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He rushed to the ship to bring his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9713950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2588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He rushed to the ship to bring his bag.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6546819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3779" y="281266"/>
            <a:ext cx="5370049" cy="571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Spelling / Dictation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33376" y="1132060"/>
            <a:ext cx="4112525" cy="5523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Century Gothic"/>
                <a:cs typeface="Century Gothic"/>
              </a:rPr>
              <a:t>1.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2.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3.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4.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5. </a:t>
            </a:r>
            <a:endParaRPr lang="en-US" sz="5400" dirty="0">
              <a:latin typeface="Century Gothic"/>
              <a:cs typeface="Century Gothic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73172" y="1823969"/>
            <a:ext cx="2190639" cy="718367"/>
            <a:chOff x="3273172" y="1823969"/>
            <a:chExt cx="2190639" cy="718367"/>
          </a:xfrm>
        </p:grpSpPr>
        <p:sp>
          <p:nvSpPr>
            <p:cNvPr id="4" name="Rectangle 3"/>
            <p:cNvSpPr/>
            <p:nvPr/>
          </p:nvSpPr>
          <p:spPr>
            <a:xfrm>
              <a:off x="3273172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989179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730757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73172" y="2632658"/>
            <a:ext cx="2207686" cy="718367"/>
            <a:chOff x="3256125" y="1823969"/>
            <a:chExt cx="2207686" cy="718367"/>
          </a:xfrm>
        </p:grpSpPr>
        <p:sp>
          <p:nvSpPr>
            <p:cNvPr id="9" name="Rectangle 8"/>
            <p:cNvSpPr/>
            <p:nvPr/>
          </p:nvSpPr>
          <p:spPr>
            <a:xfrm>
              <a:off x="3256125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89179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30757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73172" y="3435873"/>
            <a:ext cx="2207686" cy="718367"/>
            <a:chOff x="3256125" y="1823969"/>
            <a:chExt cx="2207686" cy="718367"/>
          </a:xfrm>
        </p:grpSpPr>
        <p:sp>
          <p:nvSpPr>
            <p:cNvPr id="13" name="Rectangle 12"/>
            <p:cNvSpPr/>
            <p:nvPr/>
          </p:nvSpPr>
          <p:spPr>
            <a:xfrm>
              <a:off x="3256125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89179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30757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73172" y="4275603"/>
            <a:ext cx="2207686" cy="718367"/>
            <a:chOff x="3256125" y="1823969"/>
            <a:chExt cx="2207686" cy="718367"/>
          </a:xfrm>
        </p:grpSpPr>
        <p:sp>
          <p:nvSpPr>
            <p:cNvPr id="17" name="Rectangle 16"/>
            <p:cNvSpPr/>
            <p:nvPr/>
          </p:nvSpPr>
          <p:spPr>
            <a:xfrm>
              <a:off x="3256125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89179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30757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3273172" y="5118385"/>
            <a:ext cx="733054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006226" y="5118385"/>
            <a:ext cx="733054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747804" y="5118385"/>
            <a:ext cx="733054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364594" y="5748021"/>
            <a:ext cx="668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fish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with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sang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ship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thing</a:t>
            </a:r>
          </a:p>
        </p:txBody>
      </p:sp>
    </p:spTree>
    <p:extLst>
      <p:ext uri="{BB962C8B-B14F-4D97-AF65-F5344CB8AC3E}">
        <p14:creationId xmlns:p14="http://schemas.microsoft.com/office/powerpoint/2010/main" val="170055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5751</Words>
  <Application>Microsoft Macintosh PowerPoint</Application>
  <PresentationFormat>On-screen Show (4:3)</PresentationFormat>
  <Paragraphs>1540</Paragraphs>
  <Slides>389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389</vt:i4>
      </vt:variant>
    </vt:vector>
  </HeadingPairs>
  <TitlesOfParts>
    <vt:vector size="39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Datus Thorup</dc:creator>
  <cp:lastModifiedBy>Datus Thorup</cp:lastModifiedBy>
  <cp:revision>34</cp:revision>
  <dcterms:created xsi:type="dcterms:W3CDTF">2016-10-05T00:19:39Z</dcterms:created>
  <dcterms:modified xsi:type="dcterms:W3CDTF">2016-10-17T03:48:08Z</dcterms:modified>
</cp:coreProperties>
</file>