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89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51" r:id="rId83"/>
    <p:sldId id="352" r:id="rId84"/>
    <p:sldId id="353" r:id="rId85"/>
    <p:sldId id="354" r:id="rId86"/>
    <p:sldId id="355" r:id="rId87"/>
    <p:sldId id="356" r:id="rId88"/>
    <p:sldId id="357" r:id="rId89"/>
    <p:sldId id="358" r:id="rId90"/>
    <p:sldId id="359" r:id="rId91"/>
    <p:sldId id="360" r:id="rId92"/>
    <p:sldId id="361" r:id="rId93"/>
    <p:sldId id="362" r:id="rId94"/>
    <p:sldId id="363" r:id="rId95"/>
    <p:sldId id="364" r:id="rId96"/>
    <p:sldId id="365" r:id="rId97"/>
    <p:sldId id="366" r:id="rId98"/>
    <p:sldId id="367" r:id="rId99"/>
    <p:sldId id="368" r:id="rId100"/>
    <p:sldId id="369" r:id="rId101"/>
    <p:sldId id="370" r:id="rId102"/>
    <p:sldId id="371" r:id="rId103"/>
    <p:sldId id="372" r:id="rId104"/>
    <p:sldId id="373" r:id="rId105"/>
    <p:sldId id="375" r:id="rId106"/>
    <p:sldId id="376" r:id="rId107"/>
    <p:sldId id="377" r:id="rId108"/>
    <p:sldId id="378" r:id="rId109"/>
    <p:sldId id="379" r:id="rId110"/>
    <p:sldId id="380" r:id="rId111"/>
    <p:sldId id="381" r:id="rId112"/>
    <p:sldId id="385" r:id="rId113"/>
    <p:sldId id="382" r:id="rId114"/>
    <p:sldId id="386" r:id="rId115"/>
    <p:sldId id="383" r:id="rId116"/>
    <p:sldId id="384" r:id="rId117"/>
    <p:sldId id="387" r:id="rId118"/>
    <p:sldId id="388" r:id="rId119"/>
    <p:sldId id="389" r:id="rId120"/>
    <p:sldId id="390" r:id="rId121"/>
    <p:sldId id="391" r:id="rId122"/>
    <p:sldId id="394" r:id="rId123"/>
    <p:sldId id="393" r:id="rId124"/>
    <p:sldId id="395" r:id="rId125"/>
    <p:sldId id="396" r:id="rId126"/>
    <p:sldId id="397" r:id="rId127"/>
    <p:sldId id="398" r:id="rId128"/>
    <p:sldId id="399" r:id="rId129"/>
    <p:sldId id="400" r:id="rId130"/>
    <p:sldId id="403" r:id="rId131"/>
    <p:sldId id="404" r:id="rId132"/>
    <p:sldId id="405" r:id="rId133"/>
    <p:sldId id="406" r:id="rId134"/>
    <p:sldId id="407" r:id="rId135"/>
    <p:sldId id="408" r:id="rId136"/>
    <p:sldId id="410" r:id="rId137"/>
    <p:sldId id="411" r:id="rId138"/>
    <p:sldId id="412" r:id="rId139"/>
    <p:sldId id="413" r:id="rId140"/>
    <p:sldId id="414" r:id="rId141"/>
    <p:sldId id="415" r:id="rId142"/>
    <p:sldId id="416" r:id="rId143"/>
    <p:sldId id="417" r:id="rId144"/>
    <p:sldId id="418" r:id="rId145"/>
    <p:sldId id="419" r:id="rId146"/>
    <p:sldId id="420" r:id="rId147"/>
    <p:sldId id="421" r:id="rId148"/>
    <p:sldId id="422" r:id="rId149"/>
    <p:sldId id="423" r:id="rId150"/>
    <p:sldId id="424" r:id="rId151"/>
    <p:sldId id="425" r:id="rId152"/>
    <p:sldId id="426" r:id="rId153"/>
    <p:sldId id="427" r:id="rId154"/>
    <p:sldId id="428" r:id="rId155"/>
    <p:sldId id="429" r:id="rId156"/>
    <p:sldId id="430" r:id="rId157"/>
    <p:sldId id="431" r:id="rId158"/>
    <p:sldId id="432" r:id="rId159"/>
    <p:sldId id="433" r:id="rId160"/>
    <p:sldId id="434" r:id="rId161"/>
    <p:sldId id="435" r:id="rId162"/>
    <p:sldId id="436" r:id="rId163"/>
    <p:sldId id="437" r:id="rId164"/>
    <p:sldId id="438" r:id="rId165"/>
    <p:sldId id="439" r:id="rId166"/>
    <p:sldId id="440" r:id="rId167"/>
    <p:sldId id="441" r:id="rId168"/>
    <p:sldId id="442" r:id="rId169"/>
    <p:sldId id="443" r:id="rId170"/>
    <p:sldId id="444" r:id="rId171"/>
    <p:sldId id="445" r:id="rId172"/>
    <p:sldId id="446" r:id="rId173"/>
    <p:sldId id="447" r:id="rId174"/>
    <p:sldId id="448" r:id="rId175"/>
    <p:sldId id="449" r:id="rId176"/>
    <p:sldId id="450" r:id="rId177"/>
    <p:sldId id="451" r:id="rId178"/>
    <p:sldId id="452" r:id="rId179"/>
    <p:sldId id="453" r:id="rId180"/>
    <p:sldId id="454" r:id="rId181"/>
    <p:sldId id="455" r:id="rId182"/>
    <p:sldId id="456" r:id="rId183"/>
    <p:sldId id="457" r:id="rId184"/>
    <p:sldId id="458" r:id="rId185"/>
    <p:sldId id="459" r:id="rId186"/>
    <p:sldId id="460" r:id="rId187"/>
    <p:sldId id="461" r:id="rId188"/>
    <p:sldId id="462" r:id="rId189"/>
    <p:sldId id="463" r:id="rId190"/>
    <p:sldId id="464" r:id="rId191"/>
    <p:sldId id="465" r:id="rId192"/>
    <p:sldId id="466" r:id="rId193"/>
    <p:sldId id="467" r:id="rId194"/>
    <p:sldId id="468" r:id="rId195"/>
    <p:sldId id="469" r:id="rId196"/>
    <p:sldId id="470" r:id="rId197"/>
    <p:sldId id="471" r:id="rId198"/>
    <p:sldId id="472" r:id="rId199"/>
    <p:sldId id="473" r:id="rId200"/>
    <p:sldId id="474" r:id="rId201"/>
    <p:sldId id="475" r:id="rId202"/>
    <p:sldId id="476" r:id="rId203"/>
    <p:sldId id="477" r:id="rId204"/>
    <p:sldId id="478" r:id="rId205"/>
    <p:sldId id="479" r:id="rId206"/>
    <p:sldId id="480" r:id="rId207"/>
    <p:sldId id="481" r:id="rId208"/>
    <p:sldId id="482" r:id="rId209"/>
    <p:sldId id="483" r:id="rId210"/>
    <p:sldId id="484" r:id="rId211"/>
    <p:sldId id="485" r:id="rId212"/>
    <p:sldId id="486" r:id="rId213"/>
    <p:sldId id="487" r:id="rId214"/>
    <p:sldId id="488" r:id="rId215"/>
    <p:sldId id="489" r:id="rId216"/>
    <p:sldId id="494" r:id="rId217"/>
    <p:sldId id="495" r:id="rId218"/>
    <p:sldId id="496" r:id="rId219"/>
    <p:sldId id="497" r:id="rId220"/>
    <p:sldId id="498" r:id="rId221"/>
    <p:sldId id="499" r:id="rId222"/>
    <p:sldId id="500" r:id="rId223"/>
    <p:sldId id="501" r:id="rId224"/>
    <p:sldId id="490" r:id="rId225"/>
    <p:sldId id="491" r:id="rId226"/>
    <p:sldId id="492" r:id="rId227"/>
    <p:sldId id="493" r:id="rId228"/>
    <p:sldId id="502" r:id="rId229"/>
    <p:sldId id="503" r:id="rId230"/>
    <p:sldId id="504" r:id="rId231"/>
    <p:sldId id="505" r:id="rId232"/>
    <p:sldId id="506" r:id="rId233"/>
    <p:sldId id="507" r:id="rId234"/>
    <p:sldId id="508" r:id="rId235"/>
    <p:sldId id="509" r:id="rId236"/>
    <p:sldId id="510" r:id="rId237"/>
    <p:sldId id="511" r:id="rId238"/>
    <p:sldId id="512" r:id="rId239"/>
    <p:sldId id="513" r:id="rId240"/>
    <p:sldId id="514" r:id="rId241"/>
    <p:sldId id="515" r:id="rId242"/>
    <p:sldId id="516" r:id="rId243"/>
    <p:sldId id="517" r:id="rId244"/>
    <p:sldId id="518" r:id="rId245"/>
    <p:sldId id="519" r:id="rId246"/>
    <p:sldId id="520" r:id="rId247"/>
    <p:sldId id="521" r:id="rId248"/>
    <p:sldId id="522" r:id="rId249"/>
    <p:sldId id="523" r:id="rId250"/>
    <p:sldId id="524" r:id="rId251"/>
    <p:sldId id="525" r:id="rId252"/>
    <p:sldId id="526" r:id="rId253"/>
    <p:sldId id="527" r:id="rId254"/>
    <p:sldId id="528" r:id="rId255"/>
    <p:sldId id="529" r:id="rId256"/>
    <p:sldId id="530" r:id="rId257"/>
    <p:sldId id="531" r:id="rId258"/>
    <p:sldId id="532" r:id="rId259"/>
    <p:sldId id="533" r:id="rId260"/>
    <p:sldId id="534" r:id="rId261"/>
    <p:sldId id="535" r:id="rId262"/>
    <p:sldId id="536" r:id="rId263"/>
    <p:sldId id="537" r:id="rId264"/>
    <p:sldId id="538" r:id="rId265"/>
    <p:sldId id="539" r:id="rId266"/>
    <p:sldId id="540" r:id="rId267"/>
    <p:sldId id="541" r:id="rId268"/>
    <p:sldId id="542" r:id="rId269"/>
    <p:sldId id="543" r:id="rId270"/>
    <p:sldId id="544" r:id="rId271"/>
    <p:sldId id="545" r:id="rId272"/>
    <p:sldId id="546" r:id="rId273"/>
    <p:sldId id="547" r:id="rId274"/>
    <p:sldId id="548" r:id="rId275"/>
    <p:sldId id="549" r:id="rId276"/>
    <p:sldId id="550" r:id="rId277"/>
    <p:sldId id="551" r:id="rId278"/>
    <p:sldId id="552" r:id="rId279"/>
    <p:sldId id="553" r:id="rId280"/>
    <p:sldId id="554" r:id="rId281"/>
    <p:sldId id="555" r:id="rId282"/>
    <p:sldId id="556" r:id="rId283"/>
    <p:sldId id="557" r:id="rId284"/>
    <p:sldId id="558" r:id="rId285"/>
    <p:sldId id="559" r:id="rId286"/>
    <p:sldId id="560" r:id="rId287"/>
    <p:sldId id="561" r:id="rId288"/>
    <p:sldId id="562" r:id="rId289"/>
    <p:sldId id="563" r:id="rId290"/>
    <p:sldId id="564" r:id="rId291"/>
    <p:sldId id="565" r:id="rId292"/>
    <p:sldId id="566" r:id="rId293"/>
    <p:sldId id="567" r:id="rId294"/>
    <p:sldId id="568" r:id="rId295"/>
    <p:sldId id="570" r:id="rId296"/>
    <p:sldId id="571" r:id="rId297"/>
    <p:sldId id="572" r:id="rId298"/>
    <p:sldId id="573" r:id="rId299"/>
    <p:sldId id="574" r:id="rId300"/>
    <p:sldId id="575" r:id="rId301"/>
    <p:sldId id="576" r:id="rId302"/>
    <p:sldId id="577" r:id="rId303"/>
    <p:sldId id="581" r:id="rId304"/>
    <p:sldId id="582" r:id="rId305"/>
    <p:sldId id="583" r:id="rId306"/>
    <p:sldId id="584" r:id="rId307"/>
    <p:sldId id="585" r:id="rId308"/>
    <p:sldId id="586" r:id="rId309"/>
    <p:sldId id="587" r:id="rId310"/>
    <p:sldId id="588" r:id="rId311"/>
    <p:sldId id="589" r:id="rId312"/>
    <p:sldId id="578" r:id="rId313"/>
    <p:sldId id="579" r:id="rId314"/>
    <p:sldId id="590" r:id="rId315"/>
    <p:sldId id="591" r:id="rId316"/>
    <p:sldId id="592" r:id="rId317"/>
    <p:sldId id="593" r:id="rId318"/>
    <p:sldId id="594" r:id="rId319"/>
    <p:sldId id="595" r:id="rId320"/>
    <p:sldId id="596" r:id="rId321"/>
    <p:sldId id="597" r:id="rId322"/>
    <p:sldId id="598" r:id="rId323"/>
    <p:sldId id="599" r:id="rId324"/>
    <p:sldId id="600" r:id="rId325"/>
    <p:sldId id="601" r:id="rId326"/>
    <p:sldId id="602" r:id="rId327"/>
    <p:sldId id="603" r:id="rId328"/>
    <p:sldId id="604" r:id="rId329"/>
    <p:sldId id="605" r:id="rId330"/>
    <p:sldId id="606" r:id="rId331"/>
    <p:sldId id="607" r:id="rId332"/>
    <p:sldId id="608" r:id="rId333"/>
    <p:sldId id="609" r:id="rId334"/>
    <p:sldId id="610" r:id="rId335"/>
    <p:sldId id="611" r:id="rId336"/>
    <p:sldId id="612" r:id="rId337"/>
    <p:sldId id="617" r:id="rId338"/>
    <p:sldId id="580" r:id="rId339"/>
    <p:sldId id="613" r:id="rId340"/>
    <p:sldId id="614" r:id="rId341"/>
    <p:sldId id="615" r:id="rId342"/>
    <p:sldId id="616" r:id="rId343"/>
    <p:sldId id="618" r:id="rId344"/>
    <p:sldId id="619" r:id="rId345"/>
    <p:sldId id="620" r:id="rId346"/>
    <p:sldId id="621" r:id="rId347"/>
    <p:sldId id="622" r:id="rId348"/>
    <p:sldId id="623" r:id="rId349"/>
    <p:sldId id="624" r:id="rId350"/>
    <p:sldId id="625" r:id="rId351"/>
    <p:sldId id="626" r:id="rId352"/>
    <p:sldId id="627" r:id="rId353"/>
    <p:sldId id="628" r:id="rId354"/>
    <p:sldId id="629" r:id="rId355"/>
    <p:sldId id="630" r:id="rId356"/>
    <p:sldId id="632" r:id="rId357"/>
    <p:sldId id="631" r:id="rId358"/>
    <p:sldId id="633" r:id="rId359"/>
    <p:sldId id="634" r:id="rId360"/>
    <p:sldId id="635" r:id="rId361"/>
    <p:sldId id="636" r:id="rId362"/>
    <p:sldId id="637" r:id="rId363"/>
    <p:sldId id="638" r:id="rId364"/>
    <p:sldId id="639" r:id="rId365"/>
    <p:sldId id="640" r:id="rId366"/>
    <p:sldId id="641" r:id="rId367"/>
    <p:sldId id="642" r:id="rId368"/>
    <p:sldId id="643" r:id="rId369"/>
    <p:sldId id="644" r:id="rId370"/>
    <p:sldId id="645" r:id="rId371"/>
    <p:sldId id="646" r:id="rId372"/>
    <p:sldId id="647" r:id="rId373"/>
    <p:sldId id="648" r:id="rId374"/>
    <p:sldId id="649" r:id="rId375"/>
    <p:sldId id="650" r:id="rId376"/>
    <p:sldId id="651" r:id="rId377"/>
    <p:sldId id="660" r:id="rId378"/>
    <p:sldId id="661" r:id="rId379"/>
    <p:sldId id="662" r:id="rId380"/>
    <p:sldId id="663" r:id="rId381"/>
    <p:sldId id="664" r:id="rId382"/>
    <p:sldId id="665" r:id="rId383"/>
    <p:sldId id="666" r:id="rId384"/>
    <p:sldId id="667" r:id="rId385"/>
    <p:sldId id="668" r:id="rId386"/>
    <p:sldId id="669" r:id="rId387"/>
    <p:sldId id="670" r:id="rId388"/>
    <p:sldId id="671" r:id="rId389"/>
    <p:sldId id="672" r:id="rId390"/>
    <p:sldId id="673" r:id="rId391"/>
    <p:sldId id="674" r:id="rId392"/>
    <p:sldId id="675" r:id="rId393"/>
    <p:sldId id="676" r:id="rId394"/>
    <p:sldId id="677" r:id="rId395"/>
    <p:sldId id="678" r:id="rId396"/>
    <p:sldId id="679" r:id="rId397"/>
    <p:sldId id="680" r:id="rId398"/>
    <p:sldId id="681" r:id="rId399"/>
    <p:sldId id="682" r:id="rId400"/>
    <p:sldId id="683" r:id="rId401"/>
    <p:sldId id="652" r:id="rId402"/>
    <p:sldId id="653" r:id="rId403"/>
    <p:sldId id="654" r:id="rId404"/>
    <p:sldId id="655" r:id="rId405"/>
    <p:sldId id="656" r:id="rId406"/>
    <p:sldId id="657" r:id="rId407"/>
    <p:sldId id="658" r:id="rId408"/>
    <p:sldId id="659" r:id="rId409"/>
    <p:sldId id="684" r:id="rId410"/>
    <p:sldId id="685" r:id="rId411"/>
    <p:sldId id="569" r:id="rId4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20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300" Type="http://schemas.openxmlformats.org/officeDocument/2006/relationships/slide" Target="slides/slide299.xml"/><Relationship Id="rId301" Type="http://schemas.openxmlformats.org/officeDocument/2006/relationships/slide" Target="slides/slide300.xml"/><Relationship Id="rId302" Type="http://schemas.openxmlformats.org/officeDocument/2006/relationships/slide" Target="slides/slide301.xml"/><Relationship Id="rId303" Type="http://schemas.openxmlformats.org/officeDocument/2006/relationships/slide" Target="slides/slide302.xml"/><Relationship Id="rId304" Type="http://schemas.openxmlformats.org/officeDocument/2006/relationships/slide" Target="slides/slide303.xml"/><Relationship Id="rId305" Type="http://schemas.openxmlformats.org/officeDocument/2006/relationships/slide" Target="slides/slide304.xml"/><Relationship Id="rId306" Type="http://schemas.openxmlformats.org/officeDocument/2006/relationships/slide" Target="slides/slide305.xml"/><Relationship Id="rId307" Type="http://schemas.openxmlformats.org/officeDocument/2006/relationships/slide" Target="slides/slide306.xml"/><Relationship Id="rId308" Type="http://schemas.openxmlformats.org/officeDocument/2006/relationships/slide" Target="slides/slide307.xml"/><Relationship Id="rId309" Type="http://schemas.openxmlformats.org/officeDocument/2006/relationships/slide" Target="slides/slide30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310" Type="http://schemas.openxmlformats.org/officeDocument/2006/relationships/slide" Target="slides/slide309.xml"/><Relationship Id="rId311" Type="http://schemas.openxmlformats.org/officeDocument/2006/relationships/slide" Target="slides/slide310.xml"/><Relationship Id="rId312" Type="http://schemas.openxmlformats.org/officeDocument/2006/relationships/slide" Target="slides/slide311.xml"/><Relationship Id="rId313" Type="http://schemas.openxmlformats.org/officeDocument/2006/relationships/slide" Target="slides/slide312.xml"/><Relationship Id="rId314" Type="http://schemas.openxmlformats.org/officeDocument/2006/relationships/slide" Target="slides/slide313.xml"/><Relationship Id="rId315" Type="http://schemas.openxmlformats.org/officeDocument/2006/relationships/slide" Target="slides/slide314.xml"/><Relationship Id="rId316" Type="http://schemas.openxmlformats.org/officeDocument/2006/relationships/slide" Target="slides/slide315.xml"/><Relationship Id="rId317" Type="http://schemas.openxmlformats.org/officeDocument/2006/relationships/slide" Target="slides/slide316.xml"/><Relationship Id="rId318" Type="http://schemas.openxmlformats.org/officeDocument/2006/relationships/slide" Target="slides/slide317.xml"/><Relationship Id="rId319" Type="http://schemas.openxmlformats.org/officeDocument/2006/relationships/slide" Target="slides/slide3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260" Type="http://schemas.openxmlformats.org/officeDocument/2006/relationships/slide" Target="slides/slide259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320" Type="http://schemas.openxmlformats.org/officeDocument/2006/relationships/slide" Target="slides/slide319.xml"/><Relationship Id="rId321" Type="http://schemas.openxmlformats.org/officeDocument/2006/relationships/slide" Target="slides/slide320.xml"/><Relationship Id="rId322" Type="http://schemas.openxmlformats.org/officeDocument/2006/relationships/slide" Target="slides/slide321.xml"/><Relationship Id="rId323" Type="http://schemas.openxmlformats.org/officeDocument/2006/relationships/slide" Target="slides/slide322.xml"/><Relationship Id="rId324" Type="http://schemas.openxmlformats.org/officeDocument/2006/relationships/slide" Target="slides/slide323.xml"/><Relationship Id="rId325" Type="http://schemas.openxmlformats.org/officeDocument/2006/relationships/slide" Target="slides/slide324.xml"/><Relationship Id="rId326" Type="http://schemas.openxmlformats.org/officeDocument/2006/relationships/slide" Target="slides/slide325.xml"/><Relationship Id="rId327" Type="http://schemas.openxmlformats.org/officeDocument/2006/relationships/slide" Target="slides/slide326.xml"/><Relationship Id="rId328" Type="http://schemas.openxmlformats.org/officeDocument/2006/relationships/slide" Target="slides/slide327.xml"/><Relationship Id="rId329" Type="http://schemas.openxmlformats.org/officeDocument/2006/relationships/slide" Target="slides/slide32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70" Type="http://schemas.openxmlformats.org/officeDocument/2006/relationships/slide" Target="slides/slide269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330" Type="http://schemas.openxmlformats.org/officeDocument/2006/relationships/slide" Target="slides/slide329.xml"/><Relationship Id="rId331" Type="http://schemas.openxmlformats.org/officeDocument/2006/relationships/slide" Target="slides/slide330.xml"/><Relationship Id="rId332" Type="http://schemas.openxmlformats.org/officeDocument/2006/relationships/slide" Target="slides/slide331.xml"/><Relationship Id="rId333" Type="http://schemas.openxmlformats.org/officeDocument/2006/relationships/slide" Target="slides/slide332.xml"/><Relationship Id="rId334" Type="http://schemas.openxmlformats.org/officeDocument/2006/relationships/slide" Target="slides/slide333.xml"/><Relationship Id="rId335" Type="http://schemas.openxmlformats.org/officeDocument/2006/relationships/slide" Target="slides/slide334.xml"/><Relationship Id="rId336" Type="http://schemas.openxmlformats.org/officeDocument/2006/relationships/slide" Target="slides/slide335.xml"/><Relationship Id="rId337" Type="http://schemas.openxmlformats.org/officeDocument/2006/relationships/slide" Target="slides/slide336.xml"/><Relationship Id="rId338" Type="http://schemas.openxmlformats.org/officeDocument/2006/relationships/slide" Target="slides/slide337.xml"/><Relationship Id="rId339" Type="http://schemas.openxmlformats.org/officeDocument/2006/relationships/slide" Target="slides/slide33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80" Type="http://schemas.openxmlformats.org/officeDocument/2006/relationships/slide" Target="slides/slide279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285" Type="http://schemas.openxmlformats.org/officeDocument/2006/relationships/slide" Target="slides/slide284.xml"/><Relationship Id="rId286" Type="http://schemas.openxmlformats.org/officeDocument/2006/relationships/slide" Target="slides/slide285.xml"/><Relationship Id="rId287" Type="http://schemas.openxmlformats.org/officeDocument/2006/relationships/slide" Target="slides/slide286.xml"/><Relationship Id="rId288" Type="http://schemas.openxmlformats.org/officeDocument/2006/relationships/slide" Target="slides/slide287.xml"/><Relationship Id="rId289" Type="http://schemas.openxmlformats.org/officeDocument/2006/relationships/slide" Target="slides/slide288.xml"/><Relationship Id="rId340" Type="http://schemas.openxmlformats.org/officeDocument/2006/relationships/slide" Target="slides/slide339.xml"/><Relationship Id="rId341" Type="http://schemas.openxmlformats.org/officeDocument/2006/relationships/slide" Target="slides/slide340.xml"/><Relationship Id="rId342" Type="http://schemas.openxmlformats.org/officeDocument/2006/relationships/slide" Target="slides/slide341.xml"/><Relationship Id="rId343" Type="http://schemas.openxmlformats.org/officeDocument/2006/relationships/slide" Target="slides/slide342.xml"/><Relationship Id="rId344" Type="http://schemas.openxmlformats.org/officeDocument/2006/relationships/slide" Target="slides/slide343.xml"/><Relationship Id="rId345" Type="http://schemas.openxmlformats.org/officeDocument/2006/relationships/slide" Target="slides/slide344.xml"/><Relationship Id="rId346" Type="http://schemas.openxmlformats.org/officeDocument/2006/relationships/slide" Target="slides/slide345.xml"/><Relationship Id="rId347" Type="http://schemas.openxmlformats.org/officeDocument/2006/relationships/slide" Target="slides/slide346.xml"/><Relationship Id="rId348" Type="http://schemas.openxmlformats.org/officeDocument/2006/relationships/slide" Target="slides/slide347.xml"/><Relationship Id="rId349" Type="http://schemas.openxmlformats.org/officeDocument/2006/relationships/slide" Target="slides/slide348.xml"/><Relationship Id="rId400" Type="http://schemas.openxmlformats.org/officeDocument/2006/relationships/slide" Target="slides/slide399.xml"/><Relationship Id="rId401" Type="http://schemas.openxmlformats.org/officeDocument/2006/relationships/slide" Target="slides/slide400.xml"/><Relationship Id="rId402" Type="http://schemas.openxmlformats.org/officeDocument/2006/relationships/slide" Target="slides/slide401.xml"/><Relationship Id="rId403" Type="http://schemas.openxmlformats.org/officeDocument/2006/relationships/slide" Target="slides/slide402.xml"/><Relationship Id="rId404" Type="http://schemas.openxmlformats.org/officeDocument/2006/relationships/slide" Target="slides/slide403.xml"/><Relationship Id="rId405" Type="http://schemas.openxmlformats.org/officeDocument/2006/relationships/slide" Target="slides/slide404.xml"/><Relationship Id="rId406" Type="http://schemas.openxmlformats.org/officeDocument/2006/relationships/slide" Target="slides/slide405.xml"/><Relationship Id="rId407" Type="http://schemas.openxmlformats.org/officeDocument/2006/relationships/slide" Target="slides/slide406.xml"/><Relationship Id="rId408" Type="http://schemas.openxmlformats.org/officeDocument/2006/relationships/slide" Target="slides/slide407.xml"/><Relationship Id="rId409" Type="http://schemas.openxmlformats.org/officeDocument/2006/relationships/slide" Target="slides/slide40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90" Type="http://schemas.openxmlformats.org/officeDocument/2006/relationships/slide" Target="slides/slide289.xml"/><Relationship Id="rId291" Type="http://schemas.openxmlformats.org/officeDocument/2006/relationships/slide" Target="slides/slide290.xml"/><Relationship Id="rId292" Type="http://schemas.openxmlformats.org/officeDocument/2006/relationships/slide" Target="slides/slide291.xml"/><Relationship Id="rId293" Type="http://schemas.openxmlformats.org/officeDocument/2006/relationships/slide" Target="slides/slide292.xml"/><Relationship Id="rId294" Type="http://schemas.openxmlformats.org/officeDocument/2006/relationships/slide" Target="slides/slide293.xml"/><Relationship Id="rId295" Type="http://schemas.openxmlformats.org/officeDocument/2006/relationships/slide" Target="slides/slide294.xml"/><Relationship Id="rId296" Type="http://schemas.openxmlformats.org/officeDocument/2006/relationships/slide" Target="slides/slide295.xml"/><Relationship Id="rId297" Type="http://schemas.openxmlformats.org/officeDocument/2006/relationships/slide" Target="slides/slide296.xml"/><Relationship Id="rId298" Type="http://schemas.openxmlformats.org/officeDocument/2006/relationships/slide" Target="slides/slide297.xml"/><Relationship Id="rId299" Type="http://schemas.openxmlformats.org/officeDocument/2006/relationships/slide" Target="slides/slide298.xml"/><Relationship Id="rId350" Type="http://schemas.openxmlformats.org/officeDocument/2006/relationships/slide" Target="slides/slide349.xml"/><Relationship Id="rId351" Type="http://schemas.openxmlformats.org/officeDocument/2006/relationships/slide" Target="slides/slide350.xml"/><Relationship Id="rId352" Type="http://schemas.openxmlformats.org/officeDocument/2006/relationships/slide" Target="slides/slide351.xml"/><Relationship Id="rId353" Type="http://schemas.openxmlformats.org/officeDocument/2006/relationships/slide" Target="slides/slide352.xml"/><Relationship Id="rId354" Type="http://schemas.openxmlformats.org/officeDocument/2006/relationships/slide" Target="slides/slide353.xml"/><Relationship Id="rId355" Type="http://schemas.openxmlformats.org/officeDocument/2006/relationships/slide" Target="slides/slide354.xml"/><Relationship Id="rId356" Type="http://schemas.openxmlformats.org/officeDocument/2006/relationships/slide" Target="slides/slide355.xml"/><Relationship Id="rId357" Type="http://schemas.openxmlformats.org/officeDocument/2006/relationships/slide" Target="slides/slide356.xml"/><Relationship Id="rId358" Type="http://schemas.openxmlformats.org/officeDocument/2006/relationships/slide" Target="slides/slide357.xml"/><Relationship Id="rId359" Type="http://schemas.openxmlformats.org/officeDocument/2006/relationships/slide" Target="slides/slide358.xml"/><Relationship Id="rId410" Type="http://schemas.openxmlformats.org/officeDocument/2006/relationships/slide" Target="slides/slide409.xml"/><Relationship Id="rId411" Type="http://schemas.openxmlformats.org/officeDocument/2006/relationships/slide" Target="slides/slide410.xml"/><Relationship Id="rId412" Type="http://schemas.openxmlformats.org/officeDocument/2006/relationships/slide" Target="slides/slide411.xml"/><Relationship Id="rId413" Type="http://schemas.openxmlformats.org/officeDocument/2006/relationships/printerSettings" Target="printerSettings/printerSettings1.bin"/><Relationship Id="rId414" Type="http://schemas.openxmlformats.org/officeDocument/2006/relationships/presProps" Target="presProps.xml"/><Relationship Id="rId415" Type="http://schemas.openxmlformats.org/officeDocument/2006/relationships/viewProps" Target="viewProps.xml"/><Relationship Id="rId416" Type="http://schemas.openxmlformats.org/officeDocument/2006/relationships/theme" Target="theme/theme1.xml"/><Relationship Id="rId417" Type="http://schemas.openxmlformats.org/officeDocument/2006/relationships/tableStyles" Target="tableStyles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60" Type="http://schemas.openxmlformats.org/officeDocument/2006/relationships/slide" Target="slides/slide359.xml"/><Relationship Id="rId361" Type="http://schemas.openxmlformats.org/officeDocument/2006/relationships/slide" Target="slides/slide360.xml"/><Relationship Id="rId362" Type="http://schemas.openxmlformats.org/officeDocument/2006/relationships/slide" Target="slides/slide361.xml"/><Relationship Id="rId363" Type="http://schemas.openxmlformats.org/officeDocument/2006/relationships/slide" Target="slides/slide362.xml"/><Relationship Id="rId364" Type="http://schemas.openxmlformats.org/officeDocument/2006/relationships/slide" Target="slides/slide363.xml"/><Relationship Id="rId365" Type="http://schemas.openxmlformats.org/officeDocument/2006/relationships/slide" Target="slides/slide364.xml"/><Relationship Id="rId366" Type="http://schemas.openxmlformats.org/officeDocument/2006/relationships/slide" Target="slides/slide365.xml"/><Relationship Id="rId367" Type="http://schemas.openxmlformats.org/officeDocument/2006/relationships/slide" Target="slides/slide366.xml"/><Relationship Id="rId368" Type="http://schemas.openxmlformats.org/officeDocument/2006/relationships/slide" Target="slides/slide367.xml"/><Relationship Id="rId369" Type="http://schemas.openxmlformats.org/officeDocument/2006/relationships/slide" Target="slides/slide36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370" Type="http://schemas.openxmlformats.org/officeDocument/2006/relationships/slide" Target="slides/slide369.xml"/><Relationship Id="rId371" Type="http://schemas.openxmlformats.org/officeDocument/2006/relationships/slide" Target="slides/slide370.xml"/><Relationship Id="rId372" Type="http://schemas.openxmlformats.org/officeDocument/2006/relationships/slide" Target="slides/slide371.xml"/><Relationship Id="rId373" Type="http://schemas.openxmlformats.org/officeDocument/2006/relationships/slide" Target="slides/slide372.xml"/><Relationship Id="rId374" Type="http://schemas.openxmlformats.org/officeDocument/2006/relationships/slide" Target="slides/slide373.xml"/><Relationship Id="rId375" Type="http://schemas.openxmlformats.org/officeDocument/2006/relationships/slide" Target="slides/slide374.xml"/><Relationship Id="rId376" Type="http://schemas.openxmlformats.org/officeDocument/2006/relationships/slide" Target="slides/slide375.xml"/><Relationship Id="rId377" Type="http://schemas.openxmlformats.org/officeDocument/2006/relationships/slide" Target="slides/slide376.xml"/><Relationship Id="rId378" Type="http://schemas.openxmlformats.org/officeDocument/2006/relationships/slide" Target="slides/slide377.xml"/><Relationship Id="rId379" Type="http://schemas.openxmlformats.org/officeDocument/2006/relationships/slide" Target="slides/slide37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380" Type="http://schemas.openxmlformats.org/officeDocument/2006/relationships/slide" Target="slides/slide379.xml"/><Relationship Id="rId381" Type="http://schemas.openxmlformats.org/officeDocument/2006/relationships/slide" Target="slides/slide380.xml"/><Relationship Id="rId382" Type="http://schemas.openxmlformats.org/officeDocument/2006/relationships/slide" Target="slides/slide381.xml"/><Relationship Id="rId383" Type="http://schemas.openxmlformats.org/officeDocument/2006/relationships/slide" Target="slides/slide382.xml"/><Relationship Id="rId384" Type="http://schemas.openxmlformats.org/officeDocument/2006/relationships/slide" Target="slides/slide383.xml"/><Relationship Id="rId385" Type="http://schemas.openxmlformats.org/officeDocument/2006/relationships/slide" Target="slides/slide384.xml"/><Relationship Id="rId386" Type="http://schemas.openxmlformats.org/officeDocument/2006/relationships/slide" Target="slides/slide385.xml"/><Relationship Id="rId387" Type="http://schemas.openxmlformats.org/officeDocument/2006/relationships/slide" Target="slides/slide386.xml"/><Relationship Id="rId388" Type="http://schemas.openxmlformats.org/officeDocument/2006/relationships/slide" Target="slides/slide387.xml"/><Relationship Id="rId389" Type="http://schemas.openxmlformats.org/officeDocument/2006/relationships/slide" Target="slides/slide38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390" Type="http://schemas.openxmlformats.org/officeDocument/2006/relationships/slide" Target="slides/slide389.xml"/><Relationship Id="rId391" Type="http://schemas.openxmlformats.org/officeDocument/2006/relationships/slide" Target="slides/slide390.xml"/><Relationship Id="rId392" Type="http://schemas.openxmlformats.org/officeDocument/2006/relationships/slide" Target="slides/slide391.xml"/><Relationship Id="rId393" Type="http://schemas.openxmlformats.org/officeDocument/2006/relationships/slide" Target="slides/slide392.xml"/><Relationship Id="rId394" Type="http://schemas.openxmlformats.org/officeDocument/2006/relationships/slide" Target="slides/slide393.xml"/><Relationship Id="rId395" Type="http://schemas.openxmlformats.org/officeDocument/2006/relationships/slide" Target="slides/slide394.xml"/><Relationship Id="rId396" Type="http://schemas.openxmlformats.org/officeDocument/2006/relationships/slide" Target="slides/slide395.xml"/><Relationship Id="rId397" Type="http://schemas.openxmlformats.org/officeDocument/2006/relationships/slide" Target="slides/slide396.xml"/><Relationship Id="rId398" Type="http://schemas.openxmlformats.org/officeDocument/2006/relationships/slide" Target="slides/slide397.xml"/><Relationship Id="rId399" Type="http://schemas.openxmlformats.org/officeDocument/2006/relationships/slide" Target="slides/slide39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22E2-1660-0E4D-A9BF-4786737EABAA}" type="datetimeFigureOut">
              <a:rPr lang="en-US" smtClean="0"/>
              <a:t>11/5/16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F36-564E-504F-B50D-70BB74709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4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22E2-1660-0E4D-A9BF-4786737EABAA}" type="datetimeFigureOut">
              <a:rPr lang="en-US" smtClean="0"/>
              <a:t>11/5/16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F36-564E-504F-B50D-70BB74709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6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22E2-1660-0E4D-A9BF-4786737EABAA}" type="datetimeFigureOut">
              <a:rPr lang="en-US" smtClean="0"/>
              <a:t>11/5/16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F36-564E-504F-B50D-70BB74709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22E2-1660-0E4D-A9BF-4786737EABAA}" type="datetimeFigureOut">
              <a:rPr lang="en-US" smtClean="0"/>
              <a:t>11/5/16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F36-564E-504F-B50D-70BB74709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22E2-1660-0E4D-A9BF-4786737EABAA}" type="datetimeFigureOut">
              <a:rPr lang="en-US" smtClean="0"/>
              <a:t>11/5/16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F36-564E-504F-B50D-70BB74709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9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22E2-1660-0E4D-A9BF-4786737EABAA}" type="datetimeFigureOut">
              <a:rPr lang="en-US" smtClean="0"/>
              <a:t>11/5/16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F36-564E-504F-B50D-70BB74709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0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22E2-1660-0E4D-A9BF-4786737EABAA}" type="datetimeFigureOut">
              <a:rPr lang="en-US" smtClean="0"/>
              <a:t>11/5/16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F36-564E-504F-B50D-70BB74709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5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22E2-1660-0E4D-A9BF-4786737EABAA}" type="datetimeFigureOut">
              <a:rPr lang="en-US" smtClean="0"/>
              <a:t>11/5/16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F36-564E-504F-B50D-70BB74709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8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22E2-1660-0E4D-A9BF-4786737EABAA}" type="datetimeFigureOut">
              <a:rPr lang="en-US" smtClean="0"/>
              <a:t>11/5/16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F36-564E-504F-B50D-70BB74709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9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22E2-1660-0E4D-A9BF-4786737EABAA}" type="datetimeFigureOut">
              <a:rPr lang="en-US" smtClean="0"/>
              <a:t>11/5/16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F36-564E-504F-B50D-70BB74709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22E2-1660-0E4D-A9BF-4786737EABAA}" type="datetimeFigureOut">
              <a:rPr lang="en-US" smtClean="0"/>
              <a:t>11/5/16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F36-564E-504F-B50D-70BB74709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3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22E2-1660-0E4D-A9BF-4786737EABAA}" type="datetimeFigureOut">
              <a:rPr lang="en-US" smtClean="0"/>
              <a:t>11/5/16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7AF36-564E-504F-B50D-70BB74709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7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874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675324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1330951"/>
            <a:ext cx="89089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 a snake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192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1330951"/>
            <a:ext cx="89089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 a snake bake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437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1330951"/>
            <a:ext cx="890891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 a snake bake you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386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1330951"/>
            <a:ext cx="890891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 a snake bake you a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930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1330951"/>
            <a:ext cx="890891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 a snake bake you a cake?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012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7830" y="1129374"/>
            <a:ext cx="4505551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</a:t>
            </a:r>
            <a:r>
              <a:rPr lang="en-US" sz="5400" dirty="0" smtClean="0">
                <a:latin typeface="Century Gothic"/>
                <a:cs typeface="Century Gothic"/>
              </a:rPr>
              <a:t>. _________</a:t>
            </a:r>
            <a:endParaRPr lang="en-US" sz="54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2</a:t>
            </a:r>
            <a:r>
              <a:rPr lang="en-US" sz="5400" dirty="0" smtClean="0">
                <a:latin typeface="Century Gothic"/>
                <a:cs typeface="Century Gothic"/>
              </a:rPr>
              <a:t>. _________</a:t>
            </a:r>
            <a:endParaRPr lang="en-US" sz="54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3</a:t>
            </a:r>
            <a:r>
              <a:rPr lang="en-US" sz="5400" dirty="0" smtClean="0">
                <a:latin typeface="Century Gothic"/>
                <a:cs typeface="Century Gothic"/>
              </a:rPr>
              <a:t>. _________</a:t>
            </a:r>
            <a:endParaRPr lang="en-US" sz="54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4</a:t>
            </a:r>
            <a:r>
              <a:rPr lang="en-US" sz="5400" dirty="0" smtClean="0">
                <a:latin typeface="Century Gothic"/>
                <a:cs typeface="Century Gothic"/>
              </a:rPr>
              <a:t>. _________</a:t>
            </a:r>
            <a:endParaRPr lang="en-US" sz="54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5</a:t>
            </a:r>
            <a:r>
              <a:rPr lang="en-US" sz="5400" dirty="0" smtClean="0">
                <a:latin typeface="Century Gothic"/>
                <a:cs typeface="Century Gothic"/>
              </a:rPr>
              <a:t>. _________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64594" y="5748021"/>
            <a:ext cx="668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take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came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gate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chin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graph</a:t>
            </a:r>
          </a:p>
          <a:p>
            <a:endParaRPr lang="en-US" sz="1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013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733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away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61" y="5736130"/>
            <a:ext cx="774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dog ran away, but he came back.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218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now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545" y="5742516"/>
            <a:ext cx="61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Can we play the game now?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981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some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733" y="5736130"/>
            <a:ext cx="594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see some snakes in the grass.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196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037247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today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had fun at camp today.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153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Is this the way to school?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258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why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356" y="5736130"/>
            <a:ext cx="679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Why are the ducks quacking at me?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829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4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My dog ran </a:t>
            </a:r>
            <a:r>
              <a:rPr lang="en-US" sz="5400" b="1" dirty="0" smtClean="0">
                <a:latin typeface="Century Gothic"/>
                <a:cs typeface="Century Gothic"/>
              </a:rPr>
              <a:t>away</a:t>
            </a:r>
            <a:r>
              <a:rPr lang="en-US" sz="5400" dirty="0" smtClean="0">
                <a:latin typeface="Century Gothic"/>
                <a:cs typeface="Century Gothic"/>
              </a:rPr>
              <a:t>, but he came back.</a:t>
            </a: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Can we play the game </a:t>
            </a:r>
            <a:r>
              <a:rPr lang="en-US" sz="5400" b="1" dirty="0" smtClean="0">
                <a:latin typeface="Century Gothic"/>
                <a:cs typeface="Century Gothic"/>
              </a:rPr>
              <a:t>now</a:t>
            </a:r>
            <a:r>
              <a:rPr lang="en-US" sz="5400" dirty="0" smtClean="0">
                <a:latin typeface="Century Gothic"/>
                <a:cs typeface="Century Gothic"/>
              </a:rPr>
              <a:t>?</a:t>
            </a: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3.  </a:t>
            </a:r>
            <a:r>
              <a:rPr lang="en-US" sz="5400" b="1" dirty="0" smtClean="0">
                <a:latin typeface="Century Gothic"/>
                <a:cs typeface="Century Gothic"/>
              </a:rPr>
              <a:t> </a:t>
            </a:r>
            <a:r>
              <a:rPr lang="en-US" sz="5400" dirty="0" smtClean="0">
                <a:latin typeface="Century Gothic"/>
                <a:cs typeface="Century Gothic"/>
              </a:rPr>
              <a:t>I see </a:t>
            </a:r>
            <a:r>
              <a:rPr lang="en-US" sz="5400" b="1" dirty="0" smtClean="0">
                <a:latin typeface="Century Gothic"/>
                <a:cs typeface="Century Gothic"/>
              </a:rPr>
              <a:t>some</a:t>
            </a:r>
            <a:r>
              <a:rPr lang="en-US" sz="5400" dirty="0" smtClean="0">
                <a:latin typeface="Century Gothic"/>
                <a:cs typeface="Century Gothic"/>
              </a:rPr>
              <a:t> snakes in  			    			the grass.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155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4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I had fun at camp </a:t>
            </a:r>
            <a:r>
              <a:rPr lang="en-US" sz="5400" b="1" dirty="0" smtClean="0">
                <a:latin typeface="Century Gothic"/>
                <a:cs typeface="Century Gothic"/>
              </a:rPr>
              <a:t>today</a:t>
            </a:r>
            <a:r>
              <a:rPr lang="en-US" sz="5400" dirty="0" smtClean="0">
                <a:latin typeface="Century Gothic"/>
                <a:cs typeface="Century Gothic"/>
              </a:rPr>
              <a:t>.</a:t>
            </a: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Is this the </a:t>
            </a:r>
            <a:r>
              <a:rPr lang="en-US" sz="5400" b="1" dirty="0" smtClean="0">
                <a:latin typeface="Century Gothic"/>
                <a:cs typeface="Century Gothic"/>
              </a:rPr>
              <a:t>way</a:t>
            </a:r>
            <a:r>
              <a:rPr lang="en-US" sz="5400" dirty="0" smtClean="0">
                <a:latin typeface="Century Gothic"/>
                <a:cs typeface="Century Gothic"/>
              </a:rPr>
              <a:t> to school?</a:t>
            </a:r>
          </a:p>
          <a:p>
            <a:pPr marL="1371600" indent="-1371600">
              <a:buAutoNum type="arabicPeriod"/>
            </a:pPr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3.  </a:t>
            </a:r>
            <a:r>
              <a:rPr lang="en-US" sz="5400" b="1" dirty="0" smtClean="0">
                <a:latin typeface="Century Gothic"/>
                <a:cs typeface="Century Gothic"/>
              </a:rPr>
              <a:t> Why</a:t>
            </a:r>
            <a:r>
              <a:rPr lang="en-US" sz="5400" dirty="0" smtClean="0">
                <a:latin typeface="Century Gothic"/>
                <a:cs typeface="Century Gothic"/>
              </a:rPr>
              <a:t> are the ducks   			 quacking at me?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839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7" y="2212981"/>
            <a:ext cx="8347098" cy="34488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Kate walks to school.</a:t>
            </a:r>
          </a:p>
          <a:p>
            <a:pPr algn="ctr"/>
            <a:endParaRPr lang="en-US" sz="3200" dirty="0" smtClean="0">
              <a:latin typeface="Century Gothic"/>
              <a:cs typeface="Century Gothic"/>
            </a:endParaRP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whale swims fasts.</a:t>
            </a:r>
            <a:endParaRPr lang="en-US" sz="5400" dirty="0" smtClean="0"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Walks and swims are verbs.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Both of these words show action.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word that shows action is called a verb.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5973164"/>
            <a:ext cx="86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To illustrate that a verb shows action, have children act out these verbs: smile, write, stand, sit, laugh, eat, sleep.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557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2212981"/>
            <a:ext cx="8522563" cy="36815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The wet dog shakes.</a:t>
            </a:r>
          </a:p>
          <a:p>
            <a:pPr>
              <a:lnSpc>
                <a:spcPct val="130000"/>
              </a:lnSpc>
            </a:pPr>
            <a:endParaRPr lang="en-US" sz="2800" dirty="0" smtClean="0">
              <a:latin typeface="Century Gothic"/>
              <a:cs typeface="Century Gothic"/>
            </a:endParaRPr>
          </a:p>
          <a:p>
            <a:pPr>
              <a:lnSpc>
                <a:spcPct val="13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Jake kicks the ball and then runs.</a:t>
            </a:r>
            <a:endParaRPr lang="en-US" sz="5400" dirty="0" smtClean="0">
              <a:latin typeface="Century Gothic"/>
              <a:cs typeface="Century Gothic"/>
            </a:endParaRPr>
          </a:p>
          <a:p>
            <a:pPr>
              <a:lnSpc>
                <a:spcPct val="130000"/>
              </a:lnSpc>
            </a:pP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328440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Work with a partner to identify the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verbs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261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662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Addition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819540"/>
            <a:ext cx="86909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am going to say more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sounds and words. Add the sound to the beginning of the word to get a new word. Tell me the word. </a:t>
            </a:r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aim/name			ache/make			ace/race</a:t>
            </a:r>
          </a:p>
          <a:p>
            <a:endParaRPr lang="en-US" sz="24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aid/fade				late/plate			ape/shape</a:t>
            </a:r>
            <a:endParaRPr lang="en-US" sz="2400" dirty="0" smtClean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278" y="1642348"/>
            <a:ext cx="8055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this word: ape.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listen as I add the /k/ sound to the beginning: ape, /k/ /k/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kape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When I add the /k/ sound to ape, I make a new word: cape.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ace/face		age/page		take/steak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7295" y="185135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84557" y="2071961"/>
            <a:ext cx="2183054" cy="1136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5400" u="sng" dirty="0" smtClean="0">
                <a:latin typeface="Century Gothic"/>
                <a:cs typeface="Century Gothic"/>
              </a:rPr>
              <a:t>p</a:t>
            </a:r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5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84557" y="3407970"/>
            <a:ext cx="2183054" cy="1136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g</a:t>
            </a:r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5400" u="sng" dirty="0" smtClean="0">
                <a:latin typeface="Century Gothic"/>
                <a:cs typeface="Century Gothic"/>
              </a:rPr>
              <a:t>v</a:t>
            </a:r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5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276" y="3323080"/>
            <a:ext cx="2034412" cy="1352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are these letters?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What sound do they stand for?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12" name="Picture 11" descr="Screen Shot 2016-11-05 at 11.28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44" y="828491"/>
            <a:ext cx="4404949" cy="5806524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 flipH="1">
            <a:off x="1499332" y="4787955"/>
            <a:ext cx="1768423" cy="255500"/>
          </a:xfrm>
          <a:prstGeom prst="leftArrow">
            <a:avLst>
              <a:gd name="adj1" fmla="val 5511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nut 14"/>
          <p:cNvSpPr/>
          <p:nvPr/>
        </p:nvSpPr>
        <p:spPr>
          <a:xfrm>
            <a:off x="3296008" y="4287347"/>
            <a:ext cx="707672" cy="583290"/>
          </a:xfrm>
          <a:prstGeom prst="donut">
            <a:avLst>
              <a:gd name="adj" fmla="val 64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3446160" y="4870636"/>
            <a:ext cx="877427" cy="678649"/>
          </a:xfrm>
          <a:prstGeom prst="donut">
            <a:avLst>
              <a:gd name="adj" fmla="val 64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36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6728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2355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742186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670549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055229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3325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244874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809090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488738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7" y="2022203"/>
            <a:ext cx="24997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3325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412" y="2043474"/>
            <a:ext cx="241465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6395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98843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21291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2448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289281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412" y="2043474"/>
            <a:ext cx="241465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6395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98843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21291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755516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412" y="2043474"/>
            <a:ext cx="241465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0065" y="204347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2513" y="204347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4961" y="204347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693118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9746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693112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239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1887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1224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3872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6520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428604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239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1887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1224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3872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6520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363246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928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8576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1224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3872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6520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562127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221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Century Gothic"/>
                <a:cs typeface="Century Gothic"/>
              </a:rPr>
              <a:t>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412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546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228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782255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306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741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215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461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328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810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86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7552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392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745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543978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299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542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117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458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08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440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571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811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281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900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6728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075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134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390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446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197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61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259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848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211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277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289281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523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v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g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022487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v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v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843855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l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s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54713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l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 to 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338711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k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m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227367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k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k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4139448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n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p in front of the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5142340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6383" y="2008746"/>
            <a:ext cx="16297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6121" y="2008746"/>
            <a:ext cx="16822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8411" y="2008746"/>
            <a:ext cx="17113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n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9783" y="2008746"/>
            <a:ext cx="17723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645" y="2008746"/>
            <a:ext cx="16297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615974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6383" y="2008746"/>
            <a:ext cx="16297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6121" y="2008746"/>
            <a:ext cx="16822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8411" y="2008746"/>
            <a:ext cx="17113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t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9783" y="2008746"/>
            <a:ext cx="17723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645" y="2008746"/>
            <a:ext cx="16297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1227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782255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6383" y="2008746"/>
            <a:ext cx="16297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6121" y="2008746"/>
            <a:ext cx="16822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8411" y="2008746"/>
            <a:ext cx="17113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t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9783" y="2008746"/>
            <a:ext cx="17723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3060308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6383" y="2008746"/>
            <a:ext cx="16297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6121" y="2008746"/>
            <a:ext cx="16822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8411" y="2008746"/>
            <a:ext cx="17113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t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9783" y="2008746"/>
            <a:ext cx="17723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1585588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6383" y="2008746"/>
            <a:ext cx="16297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6121" y="2008746"/>
            <a:ext cx="16822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8411" y="2008746"/>
            <a:ext cx="17113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t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9783" y="2008746"/>
            <a:ext cx="17723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5583857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6383" y="2008746"/>
            <a:ext cx="16297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6121" y="2008746"/>
            <a:ext cx="16822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8411" y="2008746"/>
            <a:ext cx="17113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p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g to gr.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9783" y="2008746"/>
            <a:ext cx="17723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769568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6383" y="2008746"/>
            <a:ext cx="16297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6121" y="2008746"/>
            <a:ext cx="16822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8411" y="2008746"/>
            <a:ext cx="17113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p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gr to 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9783" y="2008746"/>
            <a:ext cx="17723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645" y="2007907"/>
            <a:ext cx="16297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3531992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0451" y="2008746"/>
            <a:ext cx="201567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6121" y="2008746"/>
            <a:ext cx="16822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8411" y="2008746"/>
            <a:ext cx="17113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p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v.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9783" y="2008746"/>
            <a:ext cx="17723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933757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0451" y="2008746"/>
            <a:ext cx="201567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6121" y="2008746"/>
            <a:ext cx="16822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8411" y="2008746"/>
            <a:ext cx="17113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v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9783" y="2008746"/>
            <a:ext cx="17723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907455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0451" y="2008746"/>
            <a:ext cx="201567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6121" y="2008746"/>
            <a:ext cx="16822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8411" y="2008746"/>
            <a:ext cx="17113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v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v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9783" y="2008746"/>
            <a:ext cx="17723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4386306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0451" y="2008746"/>
            <a:ext cx="201567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6121" y="2008746"/>
            <a:ext cx="16822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8411" y="2008746"/>
            <a:ext cx="17113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d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w to 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9783" y="2008746"/>
            <a:ext cx="17723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214698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0451" y="2008746"/>
            <a:ext cx="201567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6121" y="2008746"/>
            <a:ext cx="16822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8411" y="2008746"/>
            <a:ext cx="17113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d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9783" y="2008746"/>
            <a:ext cx="17723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85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543978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aloud the words.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Explain that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isn’t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is a contraction,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which is a word made by putting two words together.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Isn’t is a shorter way of saying is not.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1957382"/>
            <a:ext cx="6830126" cy="3685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r>
              <a:rPr lang="en-US" sz="6600" dirty="0" smtClean="0">
                <a:latin typeface="Century Gothic"/>
                <a:cs typeface="Century Gothic"/>
              </a:rPr>
              <a:t>is not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r>
              <a:rPr lang="en-US" sz="6600" dirty="0" smtClean="0">
                <a:latin typeface="Century Gothic"/>
                <a:cs typeface="Century Gothic"/>
              </a:rPr>
              <a:t>is</a:t>
            </a:r>
            <a:r>
              <a:rPr lang="en-US" sz="6600" u="sng" dirty="0" smtClean="0">
                <a:latin typeface="Century Gothic"/>
                <a:cs typeface="Century Gothic"/>
              </a:rPr>
              <a:t>n’t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847" y="5926121"/>
            <a:ext cx="721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letter o was removed when the contraction was formed.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Curved Down Arrow 4"/>
          <p:cNvSpPr/>
          <p:nvPr/>
        </p:nvSpPr>
        <p:spPr>
          <a:xfrm flipH="1">
            <a:off x="4556247" y="3625930"/>
            <a:ext cx="1269932" cy="59139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3732" y="3936170"/>
            <a:ext cx="1996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apostrophe (‘) stands for the letter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in not. 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054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aloud the words.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Explain that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aren’t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is a contraction,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which is a word made by putting two words together.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Aren’t is a shorter way of saying are not.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1957382"/>
            <a:ext cx="6830126" cy="3685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</a:t>
            </a:r>
            <a:r>
              <a:rPr lang="en-US" sz="6600" dirty="0" smtClean="0">
                <a:latin typeface="Century Gothic"/>
                <a:cs typeface="Century Gothic"/>
              </a:rPr>
              <a:t>are not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</a:t>
            </a:r>
            <a:r>
              <a:rPr lang="en-US" sz="6600" dirty="0" smtClean="0">
                <a:latin typeface="Century Gothic"/>
                <a:cs typeface="Century Gothic"/>
              </a:rPr>
              <a:t>are</a:t>
            </a:r>
            <a:r>
              <a:rPr lang="en-US" sz="6600" u="sng" dirty="0" smtClean="0">
                <a:latin typeface="Century Gothic"/>
                <a:cs typeface="Century Gothic"/>
              </a:rPr>
              <a:t>n’t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847" y="5926121"/>
            <a:ext cx="721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letter o was removed when the contraction was formed.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Curved Down Arrow 4"/>
          <p:cNvSpPr/>
          <p:nvPr/>
        </p:nvSpPr>
        <p:spPr>
          <a:xfrm flipH="1">
            <a:off x="5011872" y="3625930"/>
            <a:ext cx="1269932" cy="59139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0980" y="4419076"/>
            <a:ext cx="1996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apostrophe (‘) stands for the letter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in not. 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483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aloud the words.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Explain that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can’t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is a contraction,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which is a word made by putting two words together.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Can’t is a shorter way of saying can not.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1957382"/>
            <a:ext cx="6830126" cy="3685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</a:t>
            </a:r>
            <a:r>
              <a:rPr lang="en-US" sz="6600" dirty="0" smtClean="0">
                <a:latin typeface="Century Gothic"/>
                <a:cs typeface="Century Gothic"/>
              </a:rPr>
              <a:t>can not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</a:t>
            </a:r>
            <a:r>
              <a:rPr lang="en-US" sz="6600" dirty="0" smtClean="0">
                <a:latin typeface="Century Gothic"/>
                <a:cs typeface="Century Gothic"/>
              </a:rPr>
              <a:t>ca</a:t>
            </a:r>
            <a:r>
              <a:rPr lang="en-US" sz="6600" u="sng" dirty="0" smtClean="0">
                <a:latin typeface="Century Gothic"/>
                <a:cs typeface="Century Gothic"/>
              </a:rPr>
              <a:t>n’t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847" y="5926121"/>
            <a:ext cx="721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letter o was removed when the contraction was formed.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Curved Down Arrow 4"/>
          <p:cNvSpPr/>
          <p:nvPr/>
        </p:nvSpPr>
        <p:spPr>
          <a:xfrm flipH="1">
            <a:off x="4721048" y="3625930"/>
            <a:ext cx="1269932" cy="59139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8015" y="4312431"/>
            <a:ext cx="1996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apostrophe (‘) stands for the letter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in not. 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72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1056879"/>
            <a:ext cx="888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write the contractions for the words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And then have then use the contractions in sentences.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1841042"/>
            <a:ext cx="6830126" cy="42377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</a:t>
            </a:r>
            <a:r>
              <a:rPr lang="en-US" sz="6600" dirty="0" smtClean="0">
                <a:latin typeface="Century Gothic"/>
                <a:cs typeface="Century Gothic"/>
              </a:rPr>
              <a:t>was not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were not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has not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have not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847" y="6226666"/>
            <a:ext cx="721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letter o was removed when the contraction was formed.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193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Spelling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9812" y="1960342"/>
            <a:ext cx="8694365" cy="8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77124" y="1150635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38457" y="1150635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2909" y="1150635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lake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8192" y="1141093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same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2696" y="1150635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date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775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8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make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8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game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6005" y="157471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late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4270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take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600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came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4270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gate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485" y="378979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make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485" y="492653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game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4270" y="378979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gate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4270" y="492653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take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6005" y="378979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came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6005" y="492653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late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493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368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away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61" y="5736130"/>
            <a:ext cx="774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dog ran away, but he came back.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450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now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545" y="5742516"/>
            <a:ext cx="61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Can we play the game now?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173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some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733" y="5736130"/>
            <a:ext cx="594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see some snakes in the grass.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805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Identity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4239661"/>
            <a:ext cx="8690918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as I say three words. Tell me the middle sound you hear in all three words.</a:t>
            </a:r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take, vase, name		gate, tape, bake		fan, bag, mad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wave, game, cape	bug, pup, sun			safe, cape, tale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pen, net, web			date, fake, vase		top, log, not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say three words.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One sound will be the same in all three words.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late, make, gave.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hear the same middle sound in late, make, and gave.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laaat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maaak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gaaav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middle sound is /a/.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the sound with me: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aaa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91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67284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today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had fun at camp today.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067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Is this the way to school?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7783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why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356" y="5736130"/>
            <a:ext cx="679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Why are the ducks quacking at me?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967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2212982"/>
            <a:ext cx="8919303" cy="3332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800" dirty="0" smtClean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The ape hangs on a branch.</a:t>
            </a:r>
          </a:p>
          <a:p>
            <a:endParaRPr lang="en-US" sz="4800" dirty="0" smtClean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Dale and Jane play a game.</a:t>
            </a:r>
            <a:endParaRPr lang="en-US" sz="4800" dirty="0" smtClean="0"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963570"/>
            <a:ext cx="8689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word that shows action is called a verb.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Some verbs are drop, jump, and mix.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These words show something you can do.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332" y="5818044"/>
            <a:ext cx="868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the sentences aloud and have children chorally repeat.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Guide children to circle the verb in each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473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356" y="2212981"/>
            <a:ext cx="6611405" cy="36815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		jump			wiggle</a:t>
            </a:r>
          </a:p>
          <a:p>
            <a:pPr>
              <a:lnSpc>
                <a:spcPct val="13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		hop				dance</a:t>
            </a:r>
          </a:p>
          <a:p>
            <a:pPr>
              <a:lnSpc>
                <a:spcPct val="13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		skip					smile</a:t>
            </a:r>
          </a:p>
          <a:p>
            <a:pPr>
              <a:lnSpc>
                <a:spcPct val="130000"/>
              </a:lnSpc>
            </a:pP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328440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with partners to act out these verbs: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332" y="6150114"/>
            <a:ext cx="86896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work together to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orally generate sen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tences with different verbs.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467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812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Substitution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278" y="1432287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a word.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cane, /k/ /k/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kane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change the /k/ to /l/ to make a new word.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/l/ /l/ /lane/. The new word is lane.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278" y="3959962"/>
            <a:ext cx="80550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pale/sale			date/late			lake/bake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save/cave			name/game		case/chase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rain/mane			whale/pale			cape/tape	</a:t>
            </a:r>
          </a:p>
        </p:txBody>
      </p:sp>
    </p:spTree>
    <p:extLst>
      <p:ext uri="{BB962C8B-B14F-4D97-AF65-F5344CB8AC3E}">
        <p14:creationId xmlns:p14="http://schemas.microsoft.com/office/powerpoint/2010/main" val="266681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  <a:r>
              <a:rPr lang="en-US" sz="2000" dirty="0" smtClean="0">
                <a:latin typeface="Century Gothic"/>
                <a:cs typeface="Century Gothic"/>
              </a:rPr>
              <a:t>Phoneme Isolation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278" y="1260419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Place a marker for each sound you hear.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say one sound at a time.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blend the sounds to say the word.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71427" y="2312702"/>
            <a:ext cx="4986474" cy="3154464"/>
            <a:chOff x="2319650" y="3220908"/>
            <a:chExt cx="4986474" cy="3154464"/>
          </a:xfrm>
        </p:grpSpPr>
        <p:grpSp>
          <p:nvGrpSpPr>
            <p:cNvPr id="4" name="Group 3"/>
            <p:cNvGrpSpPr/>
            <p:nvPr/>
          </p:nvGrpSpPr>
          <p:grpSpPr>
            <a:xfrm>
              <a:off x="2319650" y="3733173"/>
              <a:ext cx="4986474" cy="2642199"/>
              <a:chOff x="1830556" y="3468924"/>
              <a:chExt cx="4986474" cy="264219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30556" y="3468924"/>
                <a:ext cx="1662158" cy="14659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492714" y="3468924"/>
                <a:ext cx="1662158" cy="14659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154872" y="3468924"/>
                <a:ext cx="1662158" cy="14659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069225" y="5173568"/>
                <a:ext cx="971723" cy="93755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841164" y="5173568"/>
                <a:ext cx="971723" cy="93755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97084" y="5173568"/>
                <a:ext cx="971723" cy="93755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 rot="16200000">
                <a:off x="2205597" y="4551374"/>
                <a:ext cx="750102" cy="25569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 rot="16200000">
                <a:off x="3969012" y="4611036"/>
                <a:ext cx="750102" cy="25569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Arrow 14"/>
              <p:cNvSpPr/>
              <p:nvPr/>
            </p:nvSpPr>
            <p:spPr>
              <a:xfrm rot="16200000">
                <a:off x="5741980" y="4611036"/>
                <a:ext cx="750102" cy="25569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793248" y="3271508"/>
              <a:ext cx="808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/m/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80800" y="3220908"/>
              <a:ext cx="808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/e/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49217" y="3220908"/>
              <a:ext cx="808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/n/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0278" y="5766802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/l/ /e/ /g/	 		/g/ /e/ /t/ 			 /r/ /e/ /d/	 	/b/ /e/ /d/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/p/ /e/ /n/		/s/ /m/ /e/ /l/		/d/ /r/ /e/ /s/		/s/ /t/ /e/ /p/</a:t>
            </a:r>
          </a:p>
        </p:txBody>
      </p:sp>
    </p:spTree>
    <p:extLst>
      <p:ext uri="{BB962C8B-B14F-4D97-AF65-F5344CB8AC3E}">
        <p14:creationId xmlns:p14="http://schemas.microsoft.com/office/powerpoint/2010/main" val="258725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24499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4653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2892817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6665438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6071310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24499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4653729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6665438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6071310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9746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8688068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239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1887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1224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3872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6520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2533373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239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1887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1224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3872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6520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9631125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928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8576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1224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3872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6520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5218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7822553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9746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8688068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239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1887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1224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3872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6520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2533373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239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1887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1224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3872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6520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9631125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928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8576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1224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3872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6520" y="2022203"/>
            <a:ext cx="17726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5218980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24499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4653729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6665438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6071310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58715"/>
            <a:ext cx="89573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a_e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800" dirty="0" err="1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latin typeface="Century Gothic"/>
                <a:cs typeface="Century Gothic"/>
              </a:rPr>
              <a:t>     </a:t>
            </a:r>
            <a:r>
              <a:rPr lang="en-US" sz="6800" dirty="0" err="1" smtClean="0">
                <a:latin typeface="Century Gothic"/>
                <a:cs typeface="Century Gothic"/>
              </a:rPr>
              <a:t>sh</a:t>
            </a:r>
            <a:r>
              <a:rPr lang="en-US" sz="6800" dirty="0" smtClean="0">
                <a:latin typeface="Century Gothic"/>
                <a:cs typeface="Century Gothic"/>
              </a:rPr>
              <a:t>     gr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r>
              <a:rPr lang="en-US" sz="6800" dirty="0" err="1" smtClean="0">
                <a:latin typeface="Century Gothic"/>
                <a:cs typeface="Century Gothic"/>
              </a:rPr>
              <a:t>sk</a:t>
            </a:r>
            <a:r>
              <a:rPr lang="en-US" sz="6800" dirty="0" smtClean="0">
                <a:latin typeface="Century Gothic"/>
                <a:cs typeface="Century Gothic"/>
              </a:rPr>
              <a:t>       </a:t>
            </a:r>
            <a:r>
              <a:rPr lang="en-US" sz="6800" dirty="0" err="1" smtClean="0">
                <a:latin typeface="Century Gothic"/>
                <a:cs typeface="Century Gothic"/>
              </a:rPr>
              <a:t>ch</a:t>
            </a:r>
            <a:r>
              <a:rPr lang="en-US" sz="6800" dirty="0" smtClean="0">
                <a:latin typeface="Century Gothic"/>
                <a:cs typeface="Century Gothic"/>
              </a:rPr>
              <a:t>    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a_e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800" dirty="0" err="1" smtClean="0">
                <a:latin typeface="Century Gothic"/>
                <a:cs typeface="Century Gothic"/>
              </a:rPr>
              <a:t>ph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r>
              <a:rPr lang="en-US" sz="6800" dirty="0" err="1" smtClean="0">
                <a:latin typeface="Century Gothic"/>
                <a:cs typeface="Century Gothic"/>
              </a:rPr>
              <a:t>sn</a:t>
            </a:r>
            <a:r>
              <a:rPr lang="en-US" sz="6800" dirty="0" smtClean="0">
                <a:latin typeface="Century Gothic"/>
                <a:cs typeface="Century Gothic"/>
              </a:rPr>
              <a:t>      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a_e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800" dirty="0" smtClean="0">
                <a:latin typeface="Century Gothic"/>
                <a:cs typeface="Century Gothic"/>
              </a:rPr>
              <a:t>z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a</a:t>
            </a:r>
            <a:endParaRPr lang="en-US" sz="6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58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987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5439782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w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775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314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806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050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894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784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416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678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987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67284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971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503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98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96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707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15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382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330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662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043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2892817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401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866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287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414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572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399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g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6990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611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101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247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7822553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567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419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238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504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213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766" y="107876"/>
            <a:ext cx="233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218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766" y="107876"/>
            <a:ext cx="233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516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766" y="107876"/>
            <a:ext cx="233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88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766" y="107876"/>
            <a:ext cx="233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808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766" y="107876"/>
            <a:ext cx="233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206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5439782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766" y="107876"/>
            <a:ext cx="233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068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sn’t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766" y="107876"/>
            <a:ext cx="233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509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sn’t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sn’t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766" y="107876"/>
            <a:ext cx="233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278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sn’t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sn’t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aren’t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766" y="107876"/>
            <a:ext cx="233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92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sn’t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sn’t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aren’t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wasn’t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766" y="107876"/>
            <a:ext cx="233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228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sn’t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sn’t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aren’t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wasn’t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weren’t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766" y="107876"/>
            <a:ext cx="233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773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1192485"/>
            <a:ext cx="89089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n’t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519" y="592626"/>
            <a:ext cx="233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917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1192485"/>
            <a:ext cx="89089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n’t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ven’t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519" y="592626"/>
            <a:ext cx="233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704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1192485"/>
            <a:ext cx="890891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n’t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ven’t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t’s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519" y="592626"/>
            <a:ext cx="233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928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1192485"/>
            <a:ext cx="890891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n’t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ven’t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t’s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’s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519" y="592626"/>
            <a:ext cx="233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694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176295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9746" y="2022203"/>
            <a:ext cx="176295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4421919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1192485"/>
            <a:ext cx="890891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n’t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ven’t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t’s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’s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’s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519" y="592626"/>
            <a:ext cx="233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327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1192485"/>
            <a:ext cx="890891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n’t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ven’t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t’s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’s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’s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t’s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519" y="592626"/>
            <a:ext cx="233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582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1192485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n’t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ven’t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t’s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’s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’s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t’s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here’s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519" y="592626"/>
            <a:ext cx="233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641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1192485"/>
            <a:ext cx="89089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Jane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715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1192485"/>
            <a:ext cx="89089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Jane chases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584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1192485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Jane chases Tate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531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1192485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Jane chases Tate to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691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1192485"/>
            <a:ext cx="89089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Jane chases Tate to the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1291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1192485"/>
            <a:ext cx="890891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Jane chases Tate to the lake.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024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1192485"/>
            <a:ext cx="89089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Jane chases Tate to the lake.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Dave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987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176295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9746" y="2022203"/>
            <a:ext cx="176295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5100" y="2022203"/>
            <a:ext cx="176295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8054" y="2022203"/>
            <a:ext cx="176295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1008" y="2022203"/>
            <a:ext cx="176295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7104217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1192485"/>
            <a:ext cx="890891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Jane chases Tate to the lake.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Dave ate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805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1192485"/>
            <a:ext cx="890891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Jane chases Tate to the lake.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Dave ate some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984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1192485"/>
            <a:ext cx="890891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Jane chases Tate to the lake.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Dave ate some grapes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397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1192485"/>
            <a:ext cx="890891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Jane chases Tate to the lake.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Dave ate some grapes for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318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1192485"/>
            <a:ext cx="890891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Jane chases Tate to the lake.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Dave ate some grapes for lunch.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427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aloud the words.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Ask students what is different.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Point out that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isn’t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a shortened way to say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is not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1957382"/>
            <a:ext cx="6830126" cy="3685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</a:t>
            </a:r>
            <a:r>
              <a:rPr lang="en-US" sz="6600" dirty="0" smtClean="0">
                <a:latin typeface="Century Gothic"/>
                <a:cs typeface="Century Gothic"/>
              </a:rPr>
              <a:t>is not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</a:t>
            </a:r>
            <a:r>
              <a:rPr lang="en-US" sz="6600" dirty="0" smtClean="0">
                <a:latin typeface="Century Gothic"/>
                <a:cs typeface="Century Gothic"/>
              </a:rPr>
              <a:t>isn’t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847" y="5926121"/>
            <a:ext cx="721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letter o was removed when the contraction was formed.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Donut 6"/>
          <p:cNvSpPr/>
          <p:nvPr/>
        </p:nvSpPr>
        <p:spPr>
          <a:xfrm>
            <a:off x="3518973" y="4071899"/>
            <a:ext cx="1415345" cy="1153706"/>
          </a:xfrm>
          <a:prstGeom prst="donut">
            <a:avLst>
              <a:gd name="adj" fmla="val 159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45568" y="4314275"/>
            <a:ext cx="2927631" cy="6883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n’t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shows that isn’t is a contraction.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701659" y="4561497"/>
            <a:ext cx="1056662" cy="16481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13750" y="2375275"/>
            <a:ext cx="2927631" cy="1366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is and not were put together to make one word, the letter o in not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was replaced with an apostrophe.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243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1368" y="736820"/>
            <a:ext cx="5680767" cy="60012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</a:t>
            </a:r>
            <a:r>
              <a:rPr lang="en-US" sz="6600" dirty="0" smtClean="0">
                <a:latin typeface="Century Gothic"/>
                <a:cs typeface="Century Gothic"/>
              </a:rPr>
              <a:t>aren’t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wasn’t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weren’t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hasn’t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haven’t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can’t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9570" y="2530394"/>
            <a:ext cx="2396876" cy="20068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read these contractions.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them look for the words they know plus the 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n’t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ending.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tell what words the contractions stand for.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076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6 at 8.39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48" y="0"/>
            <a:ext cx="5353187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76637774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6 at 8.39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09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50292285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6 at 8.3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994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0483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7689" y="185135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28" y="2365711"/>
            <a:ext cx="2135014" cy="1260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</a:t>
            </a:r>
            <a:r>
              <a:rPr lang="en-US" sz="1000" dirty="0" smtClean="0">
                <a:latin typeface="Century Gothic"/>
                <a:cs typeface="Century Gothic"/>
              </a:rPr>
              <a:t>Train 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Sound</a:t>
            </a:r>
            <a:r>
              <a:rPr lang="en-US" sz="1000" dirty="0" smtClean="0">
                <a:latin typeface="Century Gothic"/>
                <a:cs typeface="Century Gothic"/>
              </a:rPr>
              <a:t>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sound is </a:t>
            </a:r>
            <a:r>
              <a:rPr lang="en-US" sz="1000" dirty="0" smtClean="0">
                <a:latin typeface="Century Gothic"/>
                <a:cs typeface="Century Gothic"/>
              </a:rPr>
              <a:t>/a/.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Today we will learn a spelling for the /a/ sound. </a:t>
            </a:r>
            <a:endParaRPr lang="en-US" sz="1000" dirty="0" smtClean="0">
              <a:latin typeface="Century Gothic"/>
              <a:cs typeface="Century Gothic"/>
            </a:endParaRPr>
          </a:p>
        </p:txBody>
      </p:sp>
      <p:pic>
        <p:nvPicPr>
          <p:cNvPr id="2" name="Picture 1" descr="Screen Shot 2016-11-05 at 11.28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44" y="828491"/>
            <a:ext cx="4404949" cy="58065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1618" y="3068468"/>
            <a:ext cx="2103629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200" dirty="0" smtClean="0">
                <a:latin typeface="Century Gothic"/>
                <a:cs typeface="Century Gothic"/>
              </a:rPr>
              <a:t>t</a:t>
            </a:r>
            <a:endParaRPr lang="en-US" sz="72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1618" y="4340640"/>
            <a:ext cx="2103629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200" u="sng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1618" y="1374100"/>
            <a:ext cx="2135014" cy="1456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  <a:latin typeface="Century Gothic"/>
                <a:cs typeface="Century Gothic"/>
              </a:rPr>
              <a:t>Look at this word: at.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entury Gothic"/>
                <a:cs typeface="Century Gothic"/>
              </a:rPr>
              <a:t>Say it with me.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This word has the short a sound /a/.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I’ll add an e to the end.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new word is ate. 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letters a and e act together to make the sound /a/.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entury Gothic"/>
                <a:cs typeface="Century Gothic"/>
              </a:rPr>
              <a:t>Listen as I say the word: /ate/.</a:t>
            </a:r>
            <a:endParaRPr lang="en-US" sz="1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8770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176295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9746" y="2022203"/>
            <a:ext cx="176295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5100" y="2022203"/>
            <a:ext cx="176295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8054" y="2022203"/>
            <a:ext cx="176295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1008" y="2022203"/>
            <a:ext cx="176295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1332385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6 at 8.40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64" y="0"/>
            <a:ext cx="529992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14843041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6 at 8.4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81" y="0"/>
            <a:ext cx="53066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24381724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6 at 8.4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93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50942665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4583" y="935724"/>
            <a:ext cx="8842025" cy="19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186635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30182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6006" y="124127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</a:t>
            </a:r>
            <a:r>
              <a:rPr lang="en-US" sz="4000" dirty="0" err="1" smtClean="0">
                <a:latin typeface="Century Gothic"/>
                <a:cs typeface="Century Gothic"/>
              </a:rPr>
              <a:t>ake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1811" y="143225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</a:t>
            </a:r>
            <a:r>
              <a:rPr lang="en-US" sz="4000" dirty="0" err="1" smtClean="0">
                <a:latin typeface="Century Gothic"/>
                <a:cs typeface="Century Gothic"/>
              </a:rPr>
              <a:t>ame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3481" y="133677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-ate</a:t>
            </a:r>
            <a:endParaRPr lang="en-US" sz="4000" dirty="0"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625987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52263" y="128904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2" name="&quot;No&quot; Symbol 1"/>
          <p:cNvSpPr/>
          <p:nvPr/>
        </p:nvSpPr>
        <p:spPr>
          <a:xfrm>
            <a:off x="7416020" y="151605"/>
            <a:ext cx="688284" cy="707735"/>
          </a:xfrm>
          <a:prstGeom prst="noSmoking">
            <a:avLst>
              <a:gd name="adj" fmla="val 76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53451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07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make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907" y="1116769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gate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907" y="2109783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take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07" y="3112344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late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907" y="4124455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came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907" y="512701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game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4785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some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9910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make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5713" y="4114165"/>
            <a:ext cx="2344275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some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9909" y="1116769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gate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9910" y="2109783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take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9910" y="3112344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late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34785" y="1116769"/>
            <a:ext cx="241520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today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9910" y="4114165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came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05713" y="5153575"/>
            <a:ext cx="2344275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today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9910" y="5135823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game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6233385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976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away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61" y="5736130"/>
            <a:ext cx="774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dog ran away, but he came back.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342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now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545" y="5742516"/>
            <a:ext cx="61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Can we play the game now?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999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some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733" y="5736130"/>
            <a:ext cx="594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see some snakes in the grass.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735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today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had fun at camp today.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213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176295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9746" y="2022203"/>
            <a:ext cx="176295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2700" y="2022203"/>
            <a:ext cx="176295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5654" y="2022203"/>
            <a:ext cx="176295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98608" y="2022203"/>
            <a:ext cx="176295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93930919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Is this the way to school?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433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why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356" y="5736130"/>
            <a:ext cx="679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Why are the ducks quacking at me?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511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65" y="769102"/>
            <a:ext cx="86471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entury Gothic"/>
                <a:cs typeface="Century Gothic"/>
              </a:rPr>
              <a:t>Why are you going away now, Duck?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I have some things to do today with Frog.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I am on my way to the pond.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226" y="106645"/>
            <a:ext cx="7416019" cy="562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Fluency: 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4821184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6 at 8.54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44" y="727124"/>
            <a:ext cx="4345926" cy="60145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890358" y="96950"/>
            <a:ext cx="4817989" cy="4847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Grammar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95594" y="1017975"/>
            <a:ext cx="2074546" cy="17354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that a verb shows action. Identify the verbs in the student model.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5594" y="3545650"/>
            <a:ext cx="2074546" cy="25912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Name the verb in this sentence: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 have time to grab something to eat.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Which word tells something you do?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752212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1 </a:t>
            </a:r>
            <a:r>
              <a:rPr lang="en-US" sz="4800" dirty="0" smtClean="0">
                <a:latin typeface="Century Gothic"/>
                <a:cs typeface="Century Gothic"/>
              </a:rPr>
              <a:t>– Day 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091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Identity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We are going to listen for the same sound in words.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three words: gaze, take, cape.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sound is the same in /gaze/, /take/, /cape/?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That’s right. The middle sound is /a/.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Have children practice identifying the same phoneme in a group of words.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made, take, cave		bake, name, date		van, hat, pack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Wave, mane, case	pup, fun, bug			hot, mop, sock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190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v.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7624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v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147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v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v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945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150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58715"/>
            <a:ext cx="89573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a_e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800" dirty="0" err="1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latin typeface="Century Gothic"/>
                <a:cs typeface="Century Gothic"/>
              </a:rPr>
              <a:t>     </a:t>
            </a:r>
            <a:r>
              <a:rPr lang="en-US" sz="6800" dirty="0" err="1" smtClean="0">
                <a:latin typeface="Century Gothic"/>
                <a:cs typeface="Century Gothic"/>
              </a:rPr>
              <a:t>sh</a:t>
            </a:r>
            <a:r>
              <a:rPr lang="en-US" sz="6800" dirty="0" smtClean="0">
                <a:latin typeface="Century Gothic"/>
                <a:cs typeface="Century Gothic"/>
              </a:rPr>
              <a:t>     gr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r>
              <a:rPr lang="en-US" sz="6800" dirty="0" err="1" smtClean="0">
                <a:latin typeface="Century Gothic"/>
                <a:cs typeface="Century Gothic"/>
              </a:rPr>
              <a:t>sk</a:t>
            </a:r>
            <a:r>
              <a:rPr lang="en-US" sz="6800" dirty="0" smtClean="0">
                <a:latin typeface="Century Gothic"/>
                <a:cs typeface="Century Gothic"/>
              </a:rPr>
              <a:t>       </a:t>
            </a:r>
            <a:r>
              <a:rPr lang="en-US" sz="6800" dirty="0" err="1" smtClean="0">
                <a:latin typeface="Century Gothic"/>
                <a:cs typeface="Century Gothic"/>
              </a:rPr>
              <a:t>ch</a:t>
            </a:r>
            <a:r>
              <a:rPr lang="en-US" sz="6800" dirty="0" smtClean="0">
                <a:latin typeface="Century Gothic"/>
                <a:cs typeface="Century Gothic"/>
              </a:rPr>
              <a:t>    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a_e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800" dirty="0" err="1" smtClean="0">
                <a:latin typeface="Century Gothic"/>
                <a:cs typeface="Century Gothic"/>
              </a:rPr>
              <a:t>ph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r>
              <a:rPr lang="en-US" sz="6800" dirty="0" err="1" smtClean="0">
                <a:latin typeface="Century Gothic"/>
                <a:cs typeface="Century Gothic"/>
              </a:rPr>
              <a:t>sn</a:t>
            </a:r>
            <a:r>
              <a:rPr lang="en-US" sz="6800" dirty="0" smtClean="0">
                <a:latin typeface="Century Gothic"/>
                <a:cs typeface="Century Gothic"/>
              </a:rPr>
              <a:t>      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a_e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800" dirty="0" smtClean="0">
                <a:latin typeface="Century Gothic"/>
                <a:cs typeface="Century Gothic"/>
              </a:rPr>
              <a:t>z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a</a:t>
            </a:r>
            <a:endParaRPr lang="en-US" sz="6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119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111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567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007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950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318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f in front of l..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758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8779" y="2049499"/>
            <a:ext cx="16637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2483" y="2042673"/>
            <a:ext cx="17139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6434" y="2042673"/>
            <a:ext cx="17733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k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99757" y="2039260"/>
            <a:ext cx="16867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5075" y="2049499"/>
            <a:ext cx="16637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27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8779" y="2049499"/>
            <a:ext cx="16637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2483" y="2042673"/>
            <a:ext cx="17139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6434" y="2042673"/>
            <a:ext cx="17733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99757" y="2039260"/>
            <a:ext cx="16867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5075" y="2049499"/>
            <a:ext cx="16637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393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4395" y="2049499"/>
            <a:ext cx="19608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5230" y="2049499"/>
            <a:ext cx="19626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z.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7905" y="2049499"/>
            <a:ext cx="19756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037" y="2049499"/>
            <a:ext cx="19433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5118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4395" y="2049499"/>
            <a:ext cx="19608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5230" y="2049499"/>
            <a:ext cx="19626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z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7905" y="2049499"/>
            <a:ext cx="19756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037" y="2049499"/>
            <a:ext cx="19433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941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1795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4395" y="2049499"/>
            <a:ext cx="19608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5230" y="2049499"/>
            <a:ext cx="19626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z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z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7905" y="2049499"/>
            <a:ext cx="19756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037" y="2049499"/>
            <a:ext cx="19433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570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4395" y="2049499"/>
            <a:ext cx="19608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5230" y="2049499"/>
            <a:ext cx="19626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7905" y="2049499"/>
            <a:ext cx="19756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037" y="2049499"/>
            <a:ext cx="19433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914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4395" y="2049499"/>
            <a:ext cx="19608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5230" y="2049499"/>
            <a:ext cx="19626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037" y="2049499"/>
            <a:ext cx="19433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245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4395" y="2049499"/>
            <a:ext cx="19608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5230" y="2049499"/>
            <a:ext cx="19626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an e at the end.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037" y="2049499"/>
            <a:ext cx="19433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780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4395" y="2049499"/>
            <a:ext cx="19608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5230" y="2049499"/>
            <a:ext cx="19626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037" y="2049499"/>
            <a:ext cx="19433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7906" y="2050633"/>
            <a:ext cx="19608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110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4395" y="2049499"/>
            <a:ext cx="19608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5230" y="2049499"/>
            <a:ext cx="19626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wh.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037" y="2049499"/>
            <a:ext cx="19433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7906" y="2050633"/>
            <a:ext cx="19608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976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4395" y="2049499"/>
            <a:ext cx="19608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5230" y="2049499"/>
            <a:ext cx="19626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024" y="2049499"/>
            <a:ext cx="241837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wh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7906" y="2050633"/>
            <a:ext cx="19608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708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6 at 9.18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61" y="0"/>
            <a:ext cx="531618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21357333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6 at 9.18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71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38937344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6 at 9.18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42" y="0"/>
            <a:ext cx="529712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03268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latin typeface="Century Gothic"/>
                <a:cs typeface="Century Gothic"/>
              </a:rPr>
              <a:t>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055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6 at 9.18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05" y="0"/>
            <a:ext cx="530384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39400354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6 at 9.18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81" y="0"/>
            <a:ext cx="534085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12305747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6 at 9.1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18" y="0"/>
            <a:ext cx="530270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26927980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aloud the words.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when two words are put together to make a contraction,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letters left out are replaced with an apostrophe.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1957382"/>
            <a:ext cx="6830126" cy="3685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</a:t>
            </a:r>
            <a:r>
              <a:rPr lang="en-US" sz="6600" dirty="0" smtClean="0">
                <a:latin typeface="Century Gothic"/>
                <a:cs typeface="Century Gothic"/>
              </a:rPr>
              <a:t>has not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</a:t>
            </a:r>
            <a:r>
              <a:rPr lang="en-US" sz="6600" dirty="0" smtClean="0">
                <a:latin typeface="Century Gothic"/>
                <a:cs typeface="Century Gothic"/>
              </a:rPr>
              <a:t>hasn’t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408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1368" y="736820"/>
            <a:ext cx="5680767" cy="60012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</a:t>
            </a:r>
            <a:r>
              <a:rPr lang="en-US" sz="6600" dirty="0" smtClean="0">
                <a:latin typeface="Century Gothic"/>
                <a:cs typeface="Century Gothic"/>
              </a:rPr>
              <a:t>is not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are not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was not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have not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can not</a:t>
            </a:r>
          </a:p>
        </p:txBody>
      </p:sp>
      <p:sp>
        <p:nvSpPr>
          <p:cNvPr id="5" name="Rectangle 4"/>
          <p:cNvSpPr/>
          <p:nvPr/>
        </p:nvSpPr>
        <p:spPr>
          <a:xfrm>
            <a:off x="6669570" y="2530394"/>
            <a:ext cx="2396876" cy="20068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construct contractions. Then have them write a sentence for each contraction.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40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102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away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61" y="5736130"/>
            <a:ext cx="774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dog ran away, but he came back.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967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now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545" y="5742516"/>
            <a:ext cx="61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Can we play the game now?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202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some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733" y="5736130"/>
            <a:ext cx="594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see some snakes in the grass.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994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today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had fun at camp today.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795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083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Is this the way to school?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582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why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356" y="5736130"/>
            <a:ext cx="679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Why are the ducks quacking at me?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982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2212982"/>
            <a:ext cx="8919303" cy="38270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800" dirty="0" smtClean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Chan sees pancakes on a plate.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Can you help my mom rake?</a:t>
            </a:r>
            <a:endParaRPr lang="en-US" sz="2000" dirty="0" smtClean="0"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866620"/>
            <a:ext cx="8689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Verbs are words that tell about actio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ns.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are some actions that you can do?</a:t>
            </a:r>
          </a:p>
          <a:p>
            <a:pPr algn="ctr"/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Every sentence has at least one verb. Identify the verb or verbs.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926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356" y="1434860"/>
            <a:ext cx="6611405" cy="48378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		</a:t>
            </a:r>
          </a:p>
          <a:p>
            <a:pPr>
              <a:lnSpc>
                <a:spcPct val="130000"/>
              </a:lnSpc>
            </a:pPr>
            <a:r>
              <a:rPr lang="en-US" sz="5400" dirty="0">
                <a:latin typeface="Century Gothic"/>
                <a:cs typeface="Century Gothic"/>
              </a:rPr>
              <a:t>	</a:t>
            </a:r>
            <a:r>
              <a:rPr lang="en-US" sz="5400" dirty="0" smtClean="0">
                <a:latin typeface="Century Gothic"/>
                <a:cs typeface="Century Gothic"/>
              </a:rPr>
              <a:t>	</a:t>
            </a:r>
            <a:r>
              <a:rPr lang="en-US" sz="5400" dirty="0" smtClean="0">
                <a:latin typeface="Century Gothic"/>
                <a:cs typeface="Century Gothic"/>
              </a:rPr>
              <a:t>run				shake</a:t>
            </a:r>
          </a:p>
          <a:p>
            <a:pPr>
              <a:lnSpc>
                <a:spcPct val="13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		grab			vase</a:t>
            </a:r>
          </a:p>
          <a:p>
            <a:pPr>
              <a:lnSpc>
                <a:spcPct val="13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		lunch		make</a:t>
            </a:r>
          </a:p>
          <a:p>
            <a:pPr>
              <a:lnSpc>
                <a:spcPct val="130000"/>
              </a:lnSpc>
            </a:pPr>
            <a:r>
              <a:rPr lang="en-US" sz="5400" dirty="0">
                <a:latin typeface="Century Gothic"/>
                <a:cs typeface="Century Gothic"/>
              </a:rPr>
              <a:t>	</a:t>
            </a:r>
            <a:r>
              <a:rPr lang="en-US" sz="5400" dirty="0" smtClean="0">
                <a:latin typeface="Century Gothic"/>
                <a:cs typeface="Century Gothic"/>
              </a:rPr>
              <a:t>	catch		grape</a:t>
            </a:r>
            <a:r>
              <a:rPr lang="en-US" sz="5400" dirty="0" smtClean="0">
                <a:latin typeface="Century Gothic"/>
                <a:cs typeface="Century Gothic"/>
              </a:rPr>
              <a:t>				</a:t>
            </a: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191" y="909165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which of the words are verbs.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083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1 </a:t>
            </a:r>
            <a:r>
              <a:rPr lang="en-US" sz="4800" dirty="0" smtClean="0">
                <a:latin typeface="Century Gothic"/>
                <a:cs typeface="Century Gothic"/>
              </a:rPr>
              <a:t>– Day </a:t>
            </a:r>
            <a:r>
              <a:rPr lang="en-US" sz="4800" dirty="0" smtClean="0">
                <a:latin typeface="Century Gothic"/>
                <a:cs typeface="Century Gothic"/>
              </a:rPr>
              <a:t>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362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53" y="1260420"/>
            <a:ext cx="89961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Blending: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group of sounds. Then blend those sounds to form a word.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/m/ /a/ /n/		/b/ /a/ /k/		/l/ /a/ /k/ 		/f/ /l/ /a/ /k/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Segmentation: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am going to say a word. I want you to say each sound in the word.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safe			game				plate			brave			snake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59720" y="2152290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86667" y="2149570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348461" y="2139875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043432" y="2168960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50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7710" y="99225"/>
            <a:ext cx="724221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494" y="1227309"/>
            <a:ext cx="8364593" cy="45896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make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sale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shade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plate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766" y="1021658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0996401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an e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796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0830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837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0830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232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977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h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896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an e to the end of the word 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978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0830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824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0830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745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0830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468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0830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845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0830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648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0830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130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n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329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an e to the  end of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808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955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p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084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an l after the p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915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8" y="2013794"/>
            <a:ext cx="16171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5670" y="2013794"/>
            <a:ext cx="16673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3063" y="2013794"/>
            <a:ext cx="16480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81067" y="2015810"/>
            <a:ext cx="17250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8524" y="2013794"/>
            <a:ext cx="16171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100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8" y="2013794"/>
            <a:ext cx="16171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5670" y="2013794"/>
            <a:ext cx="16673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3063" y="2013794"/>
            <a:ext cx="16480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p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81067" y="2015810"/>
            <a:ext cx="17250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8524" y="2013794"/>
            <a:ext cx="16171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307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5670" y="2013794"/>
            <a:ext cx="16673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3063" y="2013794"/>
            <a:ext cx="16480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k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81067" y="2015810"/>
            <a:ext cx="17250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8524" y="2013794"/>
            <a:ext cx="16171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538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5670" y="2013794"/>
            <a:ext cx="16673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3063" y="2013794"/>
            <a:ext cx="16480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f in front of the 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81067" y="2015810"/>
            <a:ext cx="17250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8524" y="2013794"/>
            <a:ext cx="16171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555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5670" y="2013794"/>
            <a:ext cx="16673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3063" y="2013794"/>
            <a:ext cx="16480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81067" y="2015810"/>
            <a:ext cx="17250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8524" y="2013794"/>
            <a:ext cx="16171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378" y="2015810"/>
            <a:ext cx="16171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454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late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Word Automaticity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45703290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take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4876399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wade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43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362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lake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3805167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gaze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8921192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wake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2542049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lane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0436753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gate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9893515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cave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4995491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fade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8983691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save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6976110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tame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7534179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tap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4867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037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tape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3236925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rat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5412367"/>
      </p:ext>
    </p:extLst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rate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0379318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snack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8233909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snake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4439385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whale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0349515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skate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2905739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shade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4239937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chase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6101521"/>
      </p:ext>
    </p:extLst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grape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259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7462" y="355600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15" y="6043898"/>
            <a:ext cx="9067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Have children practice connecting the letter e to the sound /e/ by writing it.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Now do it with me. Say /e/ as I write the letter e. 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This time, write the letter e five times as you say the /e/ sound.</a:t>
            </a:r>
            <a:endParaRPr lang="en-US" sz="1400" dirty="0">
              <a:latin typeface="Century Gothic"/>
              <a:cs typeface="Century Gothic"/>
            </a:endParaRPr>
          </a:p>
        </p:txBody>
      </p:sp>
      <p:pic>
        <p:nvPicPr>
          <p:cNvPr id="6" name="Picture 5" descr="Screen Shot 2016-09-23 at 6.1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7" y="192120"/>
            <a:ext cx="1766497" cy="231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2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710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phase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8655496"/>
      </p:ext>
    </p:extLst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694012"/>
            <a:ext cx="888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explain how to form a contraction using the word not.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have them practice writing and reading contractions for these word: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1662" y="1444555"/>
            <a:ext cx="3456565" cy="5283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latin typeface="Century Gothic"/>
                <a:cs typeface="Century Gothic"/>
              </a:rPr>
              <a:t>is not</a:t>
            </a:r>
          </a:p>
          <a:p>
            <a:r>
              <a:rPr lang="en-US" sz="4800" dirty="0" smtClean="0">
                <a:latin typeface="Century Gothic"/>
                <a:cs typeface="Century Gothic"/>
              </a:rPr>
              <a:t>are not</a:t>
            </a:r>
          </a:p>
          <a:p>
            <a:r>
              <a:rPr lang="en-US" sz="4800" dirty="0" smtClean="0">
                <a:latin typeface="Century Gothic"/>
                <a:cs typeface="Century Gothic"/>
              </a:rPr>
              <a:t>was not</a:t>
            </a:r>
          </a:p>
          <a:p>
            <a:r>
              <a:rPr lang="en-US" sz="4800" dirty="0" smtClean="0">
                <a:latin typeface="Century Gothic"/>
                <a:cs typeface="Century Gothic"/>
              </a:rPr>
              <a:t>were not</a:t>
            </a:r>
          </a:p>
          <a:p>
            <a:r>
              <a:rPr lang="en-US" sz="4800" dirty="0" smtClean="0">
                <a:latin typeface="Century Gothic"/>
                <a:cs typeface="Century Gothic"/>
              </a:rPr>
              <a:t>has not</a:t>
            </a:r>
          </a:p>
          <a:p>
            <a:r>
              <a:rPr lang="en-US" sz="4800" dirty="0" smtClean="0">
                <a:latin typeface="Century Gothic"/>
                <a:cs typeface="Century Gothic"/>
              </a:rPr>
              <a:t>have not</a:t>
            </a:r>
          </a:p>
          <a:p>
            <a:r>
              <a:rPr lang="en-US" sz="4800" dirty="0" smtClean="0">
                <a:latin typeface="Century Gothic"/>
                <a:cs typeface="Century Gothic"/>
              </a:rPr>
              <a:t>can not</a:t>
            </a:r>
            <a:endParaRPr lang="en-US" sz="48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92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113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away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61" y="5736130"/>
            <a:ext cx="774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dog ran away, but he came back.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994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now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545" y="5742516"/>
            <a:ext cx="61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Can we play the game now?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916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some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733" y="5736130"/>
            <a:ext cx="594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see some snakes in the grass.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274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today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had fun at camp today.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252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Is this the way to school?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590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why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356" y="5736130"/>
            <a:ext cx="679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Why are the ducks quacking at me?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279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2212982"/>
            <a:ext cx="8919303" cy="2876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800" dirty="0" smtClean="0">
              <a:latin typeface="Century Gothic"/>
              <a:cs typeface="Century Gothic"/>
            </a:endParaRP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big dog jumps in the pond and fetches a stick.</a:t>
            </a:r>
            <a:endParaRPr lang="en-US" sz="5400" dirty="0" smtClean="0"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322285"/>
            <a:ext cx="868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describe what verbs are and how they are used.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the verbs: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73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239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990" y="1376690"/>
            <a:ext cx="8346656" cy="44989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5000" dirty="0" smtClean="0">
                <a:latin typeface="Century Gothic"/>
                <a:cs typeface="Century Gothic"/>
              </a:rPr>
              <a:t>We _____ at school today.</a:t>
            </a:r>
          </a:p>
          <a:p>
            <a:pPr>
              <a:lnSpc>
                <a:spcPct val="130000"/>
              </a:lnSpc>
            </a:pPr>
            <a:r>
              <a:rPr lang="en-US" sz="5000" dirty="0" smtClean="0">
                <a:latin typeface="Century Gothic"/>
                <a:cs typeface="Century Gothic"/>
              </a:rPr>
              <a:t>I don’t _____ at school.</a:t>
            </a:r>
          </a:p>
          <a:p>
            <a:pPr>
              <a:lnSpc>
                <a:spcPct val="130000"/>
              </a:lnSpc>
            </a:pPr>
            <a:r>
              <a:rPr lang="en-US" sz="5000" dirty="0" smtClean="0">
                <a:latin typeface="Century Gothic"/>
                <a:cs typeface="Century Gothic"/>
              </a:rPr>
              <a:t>I can’t _____ very well.</a:t>
            </a:r>
          </a:p>
          <a:p>
            <a:pPr>
              <a:lnSpc>
                <a:spcPct val="130000"/>
              </a:lnSpc>
            </a:pPr>
            <a:r>
              <a:rPr lang="en-US" sz="5000" dirty="0" smtClean="0">
                <a:latin typeface="Century Gothic"/>
                <a:cs typeface="Century Gothic"/>
              </a:rPr>
              <a:t>I can _____ very well!</a:t>
            </a:r>
            <a:endParaRPr lang="en-US" sz="5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191" y="821910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How do I know which word in a sentence is the verb?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191" y="6150114"/>
            <a:ext cx="86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read their completed sentences to the class.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them choose one verb to act out.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668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1342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613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989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368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191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541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179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902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80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67907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006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602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623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469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492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851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7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911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022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084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587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940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013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192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277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860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959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643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897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661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885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659" y="96950"/>
            <a:ext cx="245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686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098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587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164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659" y="96950"/>
            <a:ext cx="245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1475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659" y="96950"/>
            <a:ext cx="245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71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659" y="96950"/>
            <a:ext cx="245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002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659" y="96950"/>
            <a:ext cx="245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549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659" y="96950"/>
            <a:ext cx="245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897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659" y="96950"/>
            <a:ext cx="245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011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659" y="96950"/>
            <a:ext cx="245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189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659" y="96950"/>
            <a:ext cx="245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392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659" y="96950"/>
            <a:ext cx="245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229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659" y="96950"/>
            <a:ext cx="245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59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6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659" y="96950"/>
            <a:ext cx="245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958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23" y="329630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659" y="96950"/>
            <a:ext cx="245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2872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671691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Nate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471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671691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Nate and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291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671691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Nate and Kate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997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671691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Nate and Kate like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560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671691"/>
            <a:ext cx="890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Nate and Kate like to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735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671691"/>
            <a:ext cx="89089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Nate and Kate like to wade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508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671691"/>
            <a:ext cx="89089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Nate and Kate like to wade in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764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671691"/>
            <a:ext cx="89089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Nate and Kate like to wade in the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721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342644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671691"/>
            <a:ext cx="89089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Nate and Kate like to wade in the lake.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203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671691"/>
            <a:ext cx="890891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Nate and Kate like to wade in the lake.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Brave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830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671691"/>
            <a:ext cx="890891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Nate and Kate like to wade in the lake.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Brave Dave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016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671691"/>
            <a:ext cx="890891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Nate and Kate like to wade in the lake.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Brave Dave gave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56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671691"/>
            <a:ext cx="890891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Nate and Kate like to wade in the lake.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Brave Dave gave the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411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671691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Nate and Kate like to wade in the lake.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Brave Dave gave the whale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588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671691"/>
            <a:ext cx="890891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Nate and Kate like to wade in the lake.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Brave Dave gave the whale a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988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671691"/>
            <a:ext cx="8908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Nate and Kate like to wade in the lake.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Brave Dave gave the whale a snack.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826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1330951"/>
            <a:ext cx="89089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630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30" y="1330951"/>
            <a:ext cx="89089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 a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328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6368</Words>
  <Application>Microsoft Macintosh PowerPoint</Application>
  <PresentationFormat>On-screen Show (4:3)</PresentationFormat>
  <Paragraphs>1925</Paragraphs>
  <Slides>411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411</vt:i4>
      </vt:variant>
    </vt:vector>
  </HeadingPairs>
  <TitlesOfParts>
    <vt:vector size="4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Datus Thorup</cp:lastModifiedBy>
  <cp:revision>30</cp:revision>
  <dcterms:created xsi:type="dcterms:W3CDTF">2016-11-06T05:19:55Z</dcterms:created>
  <dcterms:modified xsi:type="dcterms:W3CDTF">2016-11-07T04:58:51Z</dcterms:modified>
</cp:coreProperties>
</file>