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7" r:id="rId119"/>
    <p:sldId id="376" r:id="rId120"/>
    <p:sldId id="378" r:id="rId121"/>
    <p:sldId id="379" r:id="rId122"/>
    <p:sldId id="380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8" r:id="rId179"/>
    <p:sldId id="439" r:id="rId180"/>
    <p:sldId id="440" r:id="rId181"/>
    <p:sldId id="441" r:id="rId182"/>
    <p:sldId id="442" r:id="rId183"/>
    <p:sldId id="443" r:id="rId184"/>
    <p:sldId id="444" r:id="rId185"/>
    <p:sldId id="445" r:id="rId186"/>
    <p:sldId id="446" r:id="rId187"/>
    <p:sldId id="447" r:id="rId188"/>
    <p:sldId id="448" r:id="rId189"/>
    <p:sldId id="449" r:id="rId190"/>
    <p:sldId id="450" r:id="rId191"/>
    <p:sldId id="451" r:id="rId192"/>
    <p:sldId id="452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80" r:id="rId212"/>
    <p:sldId id="472" r:id="rId213"/>
    <p:sldId id="473" r:id="rId214"/>
    <p:sldId id="474" r:id="rId215"/>
    <p:sldId id="475" r:id="rId216"/>
    <p:sldId id="478" r:id="rId217"/>
    <p:sldId id="479" r:id="rId218"/>
    <p:sldId id="481" r:id="rId219"/>
    <p:sldId id="482" r:id="rId220"/>
    <p:sldId id="483" r:id="rId221"/>
    <p:sldId id="484" r:id="rId222"/>
    <p:sldId id="485" r:id="rId223"/>
    <p:sldId id="486" r:id="rId224"/>
    <p:sldId id="487" r:id="rId225"/>
    <p:sldId id="488" r:id="rId226"/>
    <p:sldId id="489" r:id="rId227"/>
    <p:sldId id="490" r:id="rId228"/>
    <p:sldId id="491" r:id="rId229"/>
    <p:sldId id="492" r:id="rId230"/>
    <p:sldId id="493" r:id="rId231"/>
    <p:sldId id="494" r:id="rId232"/>
    <p:sldId id="495" r:id="rId233"/>
    <p:sldId id="496" r:id="rId234"/>
    <p:sldId id="497" r:id="rId235"/>
    <p:sldId id="498" r:id="rId236"/>
    <p:sldId id="499" r:id="rId237"/>
    <p:sldId id="500" r:id="rId238"/>
    <p:sldId id="501" r:id="rId239"/>
    <p:sldId id="502" r:id="rId240"/>
    <p:sldId id="503" r:id="rId241"/>
    <p:sldId id="504" r:id="rId242"/>
    <p:sldId id="505" r:id="rId243"/>
    <p:sldId id="506" r:id="rId244"/>
    <p:sldId id="507" r:id="rId245"/>
    <p:sldId id="508" r:id="rId246"/>
    <p:sldId id="509" r:id="rId247"/>
    <p:sldId id="510" r:id="rId248"/>
    <p:sldId id="511" r:id="rId249"/>
    <p:sldId id="512" r:id="rId250"/>
    <p:sldId id="513" r:id="rId251"/>
    <p:sldId id="514" r:id="rId252"/>
    <p:sldId id="515" r:id="rId253"/>
    <p:sldId id="516" r:id="rId254"/>
    <p:sldId id="517" r:id="rId255"/>
    <p:sldId id="518" r:id="rId256"/>
    <p:sldId id="519" r:id="rId257"/>
    <p:sldId id="520" r:id="rId258"/>
    <p:sldId id="521" r:id="rId259"/>
    <p:sldId id="522" r:id="rId260"/>
    <p:sldId id="523" r:id="rId261"/>
    <p:sldId id="524" r:id="rId262"/>
    <p:sldId id="525" r:id="rId263"/>
    <p:sldId id="526" r:id="rId264"/>
    <p:sldId id="527" r:id="rId265"/>
    <p:sldId id="528" r:id="rId266"/>
    <p:sldId id="529" r:id="rId267"/>
    <p:sldId id="530" r:id="rId268"/>
    <p:sldId id="531" r:id="rId269"/>
    <p:sldId id="532" r:id="rId270"/>
    <p:sldId id="533" r:id="rId271"/>
    <p:sldId id="534" r:id="rId272"/>
    <p:sldId id="535" r:id="rId273"/>
    <p:sldId id="536" r:id="rId274"/>
    <p:sldId id="537" r:id="rId275"/>
    <p:sldId id="538" r:id="rId276"/>
    <p:sldId id="539" r:id="rId277"/>
    <p:sldId id="540" r:id="rId278"/>
    <p:sldId id="541" r:id="rId279"/>
    <p:sldId id="542" r:id="rId280"/>
    <p:sldId id="543" r:id="rId281"/>
    <p:sldId id="544" r:id="rId282"/>
    <p:sldId id="545" r:id="rId283"/>
    <p:sldId id="546" r:id="rId284"/>
    <p:sldId id="547" r:id="rId285"/>
    <p:sldId id="548" r:id="rId286"/>
    <p:sldId id="550" r:id="rId287"/>
    <p:sldId id="551" r:id="rId288"/>
    <p:sldId id="552" r:id="rId289"/>
    <p:sldId id="553" r:id="rId290"/>
    <p:sldId id="554" r:id="rId291"/>
    <p:sldId id="555" r:id="rId292"/>
    <p:sldId id="556" r:id="rId293"/>
    <p:sldId id="557" r:id="rId294"/>
    <p:sldId id="558" r:id="rId295"/>
    <p:sldId id="559" r:id="rId296"/>
    <p:sldId id="549" r:id="rId297"/>
    <p:sldId id="560" r:id="rId298"/>
    <p:sldId id="561" r:id="rId299"/>
    <p:sldId id="562" r:id="rId300"/>
    <p:sldId id="563" r:id="rId301"/>
    <p:sldId id="564" r:id="rId302"/>
    <p:sldId id="565" r:id="rId303"/>
    <p:sldId id="566" r:id="rId304"/>
    <p:sldId id="567" r:id="rId305"/>
    <p:sldId id="568" r:id="rId306"/>
    <p:sldId id="569" r:id="rId307"/>
    <p:sldId id="570" r:id="rId308"/>
    <p:sldId id="571" r:id="rId309"/>
    <p:sldId id="572" r:id="rId310"/>
    <p:sldId id="573" r:id="rId311"/>
    <p:sldId id="574" r:id="rId312"/>
    <p:sldId id="575" r:id="rId313"/>
    <p:sldId id="576" r:id="rId314"/>
    <p:sldId id="577" r:id="rId315"/>
    <p:sldId id="578" r:id="rId316"/>
    <p:sldId id="579" r:id="rId317"/>
    <p:sldId id="580" r:id="rId318"/>
    <p:sldId id="581" r:id="rId319"/>
    <p:sldId id="582" r:id="rId320"/>
    <p:sldId id="583" r:id="rId321"/>
    <p:sldId id="584" r:id="rId322"/>
    <p:sldId id="585" r:id="rId323"/>
    <p:sldId id="586" r:id="rId324"/>
    <p:sldId id="587" r:id="rId325"/>
    <p:sldId id="588" r:id="rId326"/>
    <p:sldId id="589" r:id="rId327"/>
    <p:sldId id="590" r:id="rId328"/>
    <p:sldId id="591" r:id="rId329"/>
    <p:sldId id="592" r:id="rId330"/>
    <p:sldId id="593" r:id="rId331"/>
    <p:sldId id="594" r:id="rId332"/>
    <p:sldId id="595" r:id="rId333"/>
    <p:sldId id="596" r:id="rId334"/>
    <p:sldId id="597" r:id="rId335"/>
    <p:sldId id="598" r:id="rId336"/>
    <p:sldId id="599" r:id="rId337"/>
    <p:sldId id="600" r:id="rId338"/>
    <p:sldId id="601" r:id="rId339"/>
    <p:sldId id="602" r:id="rId340"/>
    <p:sldId id="603" r:id="rId341"/>
    <p:sldId id="604" r:id="rId342"/>
    <p:sldId id="605" r:id="rId343"/>
    <p:sldId id="606" r:id="rId344"/>
    <p:sldId id="607" r:id="rId345"/>
    <p:sldId id="608" r:id="rId346"/>
    <p:sldId id="609" r:id="rId347"/>
    <p:sldId id="610" r:id="rId348"/>
    <p:sldId id="611" r:id="rId349"/>
    <p:sldId id="612" r:id="rId350"/>
    <p:sldId id="613" r:id="rId351"/>
    <p:sldId id="614" r:id="rId352"/>
    <p:sldId id="615" r:id="rId353"/>
    <p:sldId id="616" r:id="rId354"/>
    <p:sldId id="617" r:id="rId355"/>
    <p:sldId id="618" r:id="rId356"/>
    <p:sldId id="619" r:id="rId357"/>
    <p:sldId id="620" r:id="rId358"/>
    <p:sldId id="621" r:id="rId359"/>
    <p:sldId id="622" r:id="rId360"/>
    <p:sldId id="623" r:id="rId361"/>
    <p:sldId id="624" r:id="rId362"/>
    <p:sldId id="625" r:id="rId363"/>
    <p:sldId id="626" r:id="rId364"/>
    <p:sldId id="627" r:id="rId365"/>
    <p:sldId id="628" r:id="rId366"/>
    <p:sldId id="629" r:id="rId367"/>
    <p:sldId id="630" r:id="rId368"/>
    <p:sldId id="631" r:id="rId369"/>
    <p:sldId id="632" r:id="rId370"/>
    <p:sldId id="633" r:id="rId371"/>
    <p:sldId id="634" r:id="rId372"/>
    <p:sldId id="635" r:id="rId373"/>
    <p:sldId id="636" r:id="rId374"/>
    <p:sldId id="637" r:id="rId375"/>
    <p:sldId id="638" r:id="rId376"/>
    <p:sldId id="639" r:id="rId377"/>
    <p:sldId id="640" r:id="rId378"/>
    <p:sldId id="641" r:id="rId379"/>
    <p:sldId id="642" r:id="rId380"/>
    <p:sldId id="643" r:id="rId381"/>
    <p:sldId id="644" r:id="rId382"/>
    <p:sldId id="645" r:id="rId383"/>
    <p:sldId id="646" r:id="rId384"/>
    <p:sldId id="647" r:id="rId385"/>
    <p:sldId id="648" r:id="rId386"/>
    <p:sldId id="649" r:id="rId387"/>
    <p:sldId id="650" r:id="rId388"/>
    <p:sldId id="651" r:id="rId389"/>
    <p:sldId id="652" r:id="rId3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viewProps" Target="viewProps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theme" Target="theme/theme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presProps" Target="presProps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3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8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8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4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1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1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0624C-C255-AF48-85BA-967ED433C5C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542E-7FCB-494B-8AC7-1CCA5EA0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69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7087" y="2022203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0706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0695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684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51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upon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Once </a:t>
            </a:r>
            <a:r>
              <a:rPr lang="en-US" sz="2800" b="1" dirty="0" smtClean="0">
                <a:latin typeface="Century Gothic"/>
                <a:cs typeface="Century Gothic"/>
              </a:rPr>
              <a:t>upon</a:t>
            </a:r>
            <a:r>
              <a:rPr lang="en-US" sz="2800" dirty="0" smtClean="0">
                <a:latin typeface="Century Gothic"/>
                <a:cs typeface="Century Gothic"/>
              </a:rPr>
              <a:t> a time, a king had a magic stone.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81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Do you have </a:t>
            </a:r>
            <a:r>
              <a:rPr lang="en-US" sz="5400" b="1" dirty="0" smtClean="0">
                <a:latin typeface="Century Gothic"/>
                <a:cs typeface="Century Gothic"/>
              </a:rPr>
              <a:t>any</a:t>
            </a:r>
            <a:r>
              <a:rPr lang="en-US" sz="5400" dirty="0" smtClean="0">
                <a:latin typeface="Century Gothic"/>
                <a:cs typeface="Century Gothic"/>
              </a:rPr>
              <a:t> time to play?</a:t>
            </a:r>
          </a:p>
          <a:p>
            <a:pPr marL="1371600" indent="-1371600">
              <a:buAutoNum type="arabicPeriod"/>
            </a:pPr>
            <a:endParaRPr lang="en-US" sz="2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The cake came </a:t>
            </a:r>
            <a:r>
              <a:rPr lang="en-US" sz="5400" b="1" dirty="0" smtClean="0">
                <a:latin typeface="Century Gothic"/>
                <a:cs typeface="Century Gothic"/>
              </a:rPr>
              <a:t>from</a:t>
            </a:r>
            <a:r>
              <a:rPr lang="en-US" sz="5400" dirty="0" smtClean="0">
                <a:latin typeface="Century Gothic"/>
                <a:cs typeface="Century Gothic"/>
              </a:rPr>
              <a:t> the shop.</a:t>
            </a:r>
          </a:p>
          <a:p>
            <a:pPr marL="1371600" indent="-1371600">
              <a:buAutoNum type="arabicPeriod"/>
            </a:pPr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3.  </a:t>
            </a:r>
            <a:r>
              <a:rPr lang="en-US" sz="5400" b="1" dirty="0" smtClean="0">
                <a:latin typeface="Century Gothic"/>
                <a:cs typeface="Century Gothic"/>
              </a:rPr>
              <a:t>  </a:t>
            </a:r>
            <a:r>
              <a:rPr lang="en-US" sz="5400" dirty="0" smtClean="0">
                <a:latin typeface="Century Gothic"/>
                <a:cs typeface="Century Gothic"/>
              </a:rPr>
              <a:t>The dog is </a:t>
            </a:r>
            <a:r>
              <a:rPr lang="en-US" sz="5400" b="1" dirty="0" smtClean="0">
                <a:latin typeface="Century Gothic"/>
                <a:cs typeface="Century Gothic"/>
              </a:rPr>
              <a:t>happy</a:t>
            </a:r>
            <a:r>
              <a:rPr lang="en-US" sz="5400" dirty="0" smtClean="0">
                <a:latin typeface="Century Gothic"/>
                <a:cs typeface="Century Gothic"/>
              </a:rPr>
              <a:t>   				  when I pet his face.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36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b="1" dirty="0" smtClean="0">
                <a:latin typeface="Century Gothic"/>
                <a:cs typeface="Century Gothic"/>
              </a:rPr>
              <a:t>Once</a:t>
            </a:r>
            <a:r>
              <a:rPr lang="en-US" sz="5400" dirty="0" smtClean="0">
                <a:latin typeface="Century Gothic"/>
                <a:cs typeface="Century Gothic"/>
              </a:rPr>
              <a:t> I ran a mile.</a:t>
            </a: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It is hot, </a:t>
            </a:r>
            <a:r>
              <a:rPr lang="en-US" sz="5400" b="1" dirty="0" smtClean="0">
                <a:latin typeface="Century Gothic"/>
                <a:cs typeface="Century Gothic"/>
              </a:rPr>
              <a:t>so</a:t>
            </a:r>
            <a:r>
              <a:rPr lang="en-US" sz="5400" dirty="0" smtClean="0">
                <a:latin typeface="Century Gothic"/>
                <a:cs typeface="Century Gothic"/>
              </a:rPr>
              <a:t> I will play inside.</a:t>
            </a:r>
            <a:endParaRPr lang="en-US" sz="5400" b="1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3.  </a:t>
            </a:r>
            <a:r>
              <a:rPr lang="en-US" sz="5400" b="1" dirty="0" smtClean="0">
                <a:latin typeface="Century Gothic"/>
                <a:cs typeface="Century Gothic"/>
              </a:rPr>
              <a:t> </a:t>
            </a:r>
            <a:r>
              <a:rPr lang="en-US" sz="5400" dirty="0" smtClean="0">
                <a:latin typeface="Century Gothic"/>
                <a:cs typeface="Century Gothic"/>
              </a:rPr>
              <a:t>Once </a:t>
            </a:r>
            <a:r>
              <a:rPr lang="en-US" sz="5400" b="1" dirty="0" smtClean="0">
                <a:latin typeface="Century Gothic"/>
                <a:cs typeface="Century Gothic"/>
              </a:rPr>
              <a:t>upon</a:t>
            </a:r>
            <a:r>
              <a:rPr lang="en-US" sz="5400" dirty="0" smtClean="0">
                <a:latin typeface="Century Gothic"/>
                <a:cs typeface="Century Gothic"/>
              </a:rPr>
              <a:t> a time, a   		 king had a magic   			   stone.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31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725710"/>
            <a:ext cx="8948385" cy="5132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Yesterday Jen </a:t>
            </a:r>
            <a:r>
              <a:rPr lang="en-US" sz="5400" b="1" dirty="0" smtClean="0">
                <a:latin typeface="Century Gothic"/>
                <a:cs typeface="Century Gothic"/>
              </a:rPr>
              <a:t>danced</a:t>
            </a:r>
            <a:r>
              <a:rPr lang="en-US" sz="5400" dirty="0" smtClean="0"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on a stage.</a:t>
            </a:r>
            <a:endParaRPr lang="en-US" sz="32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Danced is a verb. Many past-tense verbs end in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ed.</a:t>
            </a:r>
          </a:p>
          <a:p>
            <a:pPr algn="ctr"/>
            <a:endParaRPr lang="en-US" sz="10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Century Gothic"/>
                <a:cs typeface="Century Gothic"/>
              </a:rPr>
              <a:t>Mike </a:t>
            </a:r>
            <a:r>
              <a:rPr lang="en-US" sz="5400" i="1" dirty="0" smtClean="0">
                <a:solidFill>
                  <a:schemeClr val="tx1"/>
                </a:solidFill>
                <a:latin typeface="Century Gothic"/>
                <a:cs typeface="Century Gothic"/>
              </a:rPr>
              <a:t>will</a:t>
            </a:r>
            <a:r>
              <a:rPr lang="en-US" sz="54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fix</a:t>
            </a:r>
            <a:r>
              <a:rPr lang="en-US" sz="5400" dirty="0" smtClean="0">
                <a:solidFill>
                  <a:schemeClr val="tx1"/>
                </a:solidFill>
                <a:latin typeface="Century Gothic"/>
                <a:cs typeface="Century Gothic"/>
              </a:rPr>
              <a:t> the fence on Monday.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Adding the verb </a:t>
            </a:r>
            <a:r>
              <a:rPr lang="en-US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will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before the action word shows that something will happen in the future.</a:t>
            </a:r>
            <a:endParaRPr lang="en-US" i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4794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a verb is a action word.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past tense verb tells about an action that has already happened.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83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615" y="2132900"/>
            <a:ext cx="8948385" cy="4599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I pick up the slice of bread.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(picked; will pick)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32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/>
                <a:cs typeface="Century Gothic"/>
              </a:rPr>
              <a:t>I munch on the sandwich.</a:t>
            </a:r>
          </a:p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(munched; will munch)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4794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verbs in the sentences.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with a partner to change each verb to past-tense by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and to future-tense by adding </a:t>
            </a:r>
            <a:r>
              <a:rPr lang="en-US" sz="20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will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7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</a:t>
            </a:r>
            <a:r>
              <a:rPr lang="en-US" sz="4800" smtClean="0">
                <a:latin typeface="Century Gothic"/>
                <a:cs typeface="Century Gothic"/>
              </a:rPr>
              <a:t>Day </a:t>
            </a:r>
            <a:r>
              <a:rPr lang="en-US" sz="4800" smtClean="0">
                <a:latin typeface="Century Gothic"/>
                <a:cs typeface="Century Gothic"/>
              </a:rPr>
              <a:t>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51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29" y="1260420"/>
            <a:ext cx="88992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the sounds in the word rice.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/r/ /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/s/.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first sound is /r/. The second sound is /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 The last sound is /s/.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I’ll place a marker in a box for each sound I hear.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has three sounds: /r/ /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/s/.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word and its sounds with me: ricer, /r/ /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/s/.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856765" y="1599675"/>
            <a:ext cx="1357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083235" y="3372671"/>
            <a:ext cx="4986474" cy="2642199"/>
            <a:chOff x="1205295" y="3372671"/>
            <a:chExt cx="4986474" cy="2642199"/>
          </a:xfrm>
        </p:grpSpPr>
        <p:sp>
          <p:nvSpPr>
            <p:cNvPr id="10" name="Rectangle 9"/>
            <p:cNvSpPr/>
            <p:nvPr/>
          </p:nvSpPr>
          <p:spPr>
            <a:xfrm>
              <a:off x="1205295" y="3372671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67453" y="3372671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29611" y="3372671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443964" y="5077315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15903" y="5077315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71823" y="5077315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6200000">
              <a:off x="1580336" y="4455121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6200000">
              <a:off x="3343751" y="4514783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5116719" y="4514783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05479" y="2871315"/>
            <a:ext cx="80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/r/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0992" y="2860406"/>
            <a:ext cx="80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5311" y="2860858"/>
            <a:ext cx="80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871322" y="2304690"/>
            <a:ext cx="1357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88277" y="2537370"/>
            <a:ext cx="1357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68894" y="2878290"/>
            <a:ext cx="1357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29" y="1444625"/>
            <a:ext cx="889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the sounds in the word rice.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a marker in a box to stand for each sound.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329" y="5824044"/>
            <a:ext cx="889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gem		face		dance		cage		bridge		fudge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lodge		lace		cinch		slice		age		dodge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89371" y="2751859"/>
            <a:ext cx="6655983" cy="2642199"/>
            <a:chOff x="1232997" y="2824967"/>
            <a:chExt cx="6655983" cy="2642199"/>
          </a:xfrm>
        </p:grpSpPr>
        <p:sp>
          <p:nvSpPr>
            <p:cNvPr id="24" name="Rectangle 23"/>
            <p:cNvSpPr/>
            <p:nvPr/>
          </p:nvSpPr>
          <p:spPr>
            <a:xfrm>
              <a:off x="1232997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95155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7313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471666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243605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999525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16200000">
              <a:off x="1608038" y="3907417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 rot="16200000">
              <a:off x="3371453" y="396707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16200000">
              <a:off x="5144421" y="396707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26822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683838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16200000">
              <a:off x="6779226" y="3967078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21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7522" y="4328223"/>
            <a:ext cx="2103629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0275" y="2947276"/>
            <a:ext cx="2319322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11-17 at 9.5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30" y="862854"/>
            <a:ext cx="4489182" cy="58981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35" y="4551208"/>
            <a:ext cx="1415345" cy="15996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are these letter?</a:t>
            </a:r>
          </a:p>
          <a:p>
            <a:pPr algn="ctr"/>
            <a:endParaRPr lang="en-US" sz="1600" dirty="0">
              <a:latin typeface="Century Gothic"/>
              <a:cs typeface="Century Gothic"/>
            </a:endParaRP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sound do they stand for?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21980" y="5200773"/>
            <a:ext cx="1754640" cy="242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27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2878" y="2210457"/>
            <a:ext cx="2920362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2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11-17 at 9.5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9" y="783477"/>
            <a:ext cx="4522490" cy="591758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804615" y="5161992"/>
            <a:ext cx="1870969" cy="242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2878" y="3526257"/>
            <a:ext cx="2920362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gde</a:t>
            </a:r>
            <a:endParaRPr lang="en-US" sz="7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5" name="Right Arrow 14"/>
          <p:cNvSpPr/>
          <p:nvPr/>
        </p:nvSpPr>
        <p:spPr>
          <a:xfrm rot="1179014">
            <a:off x="1740100" y="3986177"/>
            <a:ext cx="1870969" cy="242375"/>
          </a:xfrm>
          <a:prstGeom prst="rightArrow">
            <a:avLst>
              <a:gd name="adj1" fmla="val 3819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6635" y="3526257"/>
            <a:ext cx="1415345" cy="15996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are these letter?</a:t>
            </a:r>
          </a:p>
          <a:p>
            <a:pPr algn="ctr"/>
            <a:endParaRPr lang="en-US" sz="1600" dirty="0">
              <a:latin typeface="Century Gothic"/>
              <a:cs typeface="Century Gothic"/>
            </a:endParaRP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sound do they stand for?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911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728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0717" y="200845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0706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0695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684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94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886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4209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386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7130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1581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8773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1581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8464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2947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7430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2263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498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3981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8464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2947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7430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123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498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3981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8464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2947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7430" y="2022203"/>
            <a:ext cx="17144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1567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15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8606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105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5404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15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8606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105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7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728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0717" y="200845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0706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0695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u="sng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0684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21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615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6872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516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7360" y="2030017"/>
            <a:ext cx="4074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573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40740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058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1586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94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984057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54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879540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54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4394" y="20251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265625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54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4394" y="20251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6841" y="2025126"/>
            <a:ext cx="24071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ge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536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54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49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54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1994" y="20251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4442" y="2022203"/>
            <a:ext cx="24071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ge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524800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863684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131311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220497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89590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618448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818991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04708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888584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820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128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0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098656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232166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389802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399601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096387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596887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4218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187941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027185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438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54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77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740482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err="1" smtClean="0">
                <a:latin typeface="Century Gothic"/>
                <a:cs typeface="Century Gothic"/>
              </a:rPr>
              <a:t>br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728805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err="1" smtClean="0">
                <a:latin typeface="Century Gothic"/>
                <a:cs typeface="Century Gothic"/>
              </a:rPr>
              <a:t>br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168381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171415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805645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343912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466272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43072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842649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8" y="310240"/>
            <a:ext cx="88992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nt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</a:t>
            </a:r>
            <a:r>
              <a:rPr lang="en-US" sz="6600" dirty="0" smtClean="0"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    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469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54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1994" y="20251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58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sp.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sp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7087" y="2022203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64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c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g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g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g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g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g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408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58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8304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latin typeface="Century Gothic"/>
                <a:cs typeface="Century Gothic"/>
              </a:rPr>
              <a:t>g</a:t>
            </a:r>
            <a:endParaRPr lang="en-US" sz="12000" u="sng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927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in final e, you drop the e before adding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when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verb, or action word, it tells about something that has already happened; when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added to a verb, it tells about something that is happening now.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706" y="2408144"/>
            <a:ext cx="6830126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	race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	rac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  rac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28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race and raced again and listen for the /t/ sound at the end of raced.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letters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can also stand for the /d/ sound as in cringed.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5706" y="2408144"/>
            <a:ext cx="6830126" cy="40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	race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	rac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	cringe</a:t>
            </a:r>
          </a:p>
          <a:p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		cring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7522" y="3402945"/>
            <a:ext cx="1076050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/t/</a:t>
            </a:r>
            <a:endParaRPr lang="en-US" sz="4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5547" y="5416785"/>
            <a:ext cx="1274780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/d/</a:t>
            </a:r>
            <a:endParaRPr lang="en-US" sz="4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58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7087" y="2022203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0706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0695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684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By adding the letters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adds a syllable, or word part.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Use each word in a sentence.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600" y="2970454"/>
            <a:ext cx="6830126" cy="248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</a:p>
          <a:p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		race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	rac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80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add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each word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then use each word in a sentence.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600" y="2084426"/>
            <a:ext cx="6830126" cy="4440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</a:t>
            </a: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place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	slice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	rage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	plunge</a:t>
            </a:r>
            <a:r>
              <a:rPr lang="en-US" sz="2000" dirty="0" smtClean="0">
                <a:latin typeface="Century Gothic"/>
                <a:cs typeface="Century Gothic"/>
              </a:rPr>
              <a:t>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4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77124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38457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2909" y="1141093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mice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8192" y="1141093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cage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2696" y="1150635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hedge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88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rice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ledge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page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nice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wedge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age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rice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ledge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age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nice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wedge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page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1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28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have </a:t>
            </a:r>
            <a:r>
              <a:rPr lang="en-US" sz="2800" b="1" dirty="0" smtClean="0">
                <a:latin typeface="Century Gothic"/>
                <a:cs typeface="Century Gothic"/>
              </a:rPr>
              <a:t>any</a:t>
            </a:r>
            <a:r>
              <a:rPr lang="en-US" sz="2800" dirty="0" smtClean="0">
                <a:latin typeface="Century Gothic"/>
                <a:cs typeface="Century Gothic"/>
              </a:rPr>
              <a:t> time to play?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80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from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cake came </a:t>
            </a:r>
            <a:r>
              <a:rPr lang="en-US" sz="2800" b="1" dirty="0" smtClean="0">
                <a:latin typeface="Century Gothic"/>
                <a:cs typeface="Century Gothic"/>
              </a:rPr>
              <a:t>from</a:t>
            </a:r>
            <a:r>
              <a:rPr lang="en-US" sz="2800" dirty="0" smtClean="0">
                <a:latin typeface="Century Gothic"/>
                <a:cs typeface="Century Gothic"/>
              </a:rPr>
              <a:t> the shop.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53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happy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555" y="5736130"/>
            <a:ext cx="72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dog is </a:t>
            </a:r>
            <a:r>
              <a:rPr lang="en-US" sz="2800" b="1" dirty="0" smtClean="0">
                <a:latin typeface="Century Gothic"/>
                <a:cs typeface="Century Gothic"/>
              </a:rPr>
              <a:t>happy</a:t>
            </a:r>
            <a:r>
              <a:rPr lang="en-US" sz="2800" dirty="0" smtClean="0">
                <a:latin typeface="Century Gothic"/>
                <a:cs typeface="Century Gothic"/>
              </a:rPr>
              <a:t> when I pet his face.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84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once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Once</a:t>
            </a:r>
            <a:r>
              <a:rPr lang="en-US" sz="2800" dirty="0" smtClean="0">
                <a:latin typeface="Century Gothic"/>
                <a:cs typeface="Century Gothic"/>
              </a:rPr>
              <a:t> I ran a mile.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6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hot, </a:t>
            </a:r>
            <a:r>
              <a:rPr lang="en-US" sz="2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so</a:t>
            </a:r>
            <a:r>
              <a:rPr lang="en-US" sz="2800" dirty="0" smtClean="0">
                <a:latin typeface="Century Gothic"/>
                <a:cs typeface="Century Gothic"/>
              </a:rPr>
              <a:t> I will play inside.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64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728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0717" y="200845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0706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0695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684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09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upon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Once </a:t>
            </a:r>
            <a:r>
              <a:rPr lang="en-US" sz="2800" b="1" dirty="0" smtClean="0">
                <a:latin typeface="Century Gothic"/>
                <a:cs typeface="Century Gothic"/>
              </a:rPr>
              <a:t>upon</a:t>
            </a:r>
            <a:r>
              <a:rPr lang="en-US" sz="2800" dirty="0" smtClean="0">
                <a:latin typeface="Century Gothic"/>
                <a:cs typeface="Century Gothic"/>
              </a:rPr>
              <a:t> a time, a king had a magic stone.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79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782465"/>
            <a:ext cx="8948385" cy="2588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Vance sliced the fudge cake.</a:t>
            </a:r>
          </a:p>
          <a:p>
            <a:pPr algn="ctr"/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play together on Sunday.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6069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past tense verb tells about an action that has already happened.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Many past-tense verbs end in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future-tense verb tells about an action that is going to happen.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Adding </a:t>
            </a:r>
            <a:r>
              <a:rPr lang="en-US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will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before a verb makes it future tense.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Guide children to circle the verb or verbs in each sentence and identify which is past tense and which is future tense.</a:t>
            </a:r>
            <a:endParaRPr lang="en-US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32" y="5729744"/>
            <a:ext cx="894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Once children have changes the sentences to past tense, have them change the sentences to future tense by adding will.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39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31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79614" y="3174927"/>
            <a:ext cx="4986474" cy="3154464"/>
            <a:chOff x="1232997" y="2952379"/>
            <a:chExt cx="4986474" cy="3154464"/>
          </a:xfrm>
        </p:grpSpPr>
        <p:sp>
          <p:nvSpPr>
            <p:cNvPr id="12" name="Rectangle 11"/>
            <p:cNvSpPr/>
            <p:nvPr/>
          </p:nvSpPr>
          <p:spPr>
            <a:xfrm>
              <a:off x="1232997" y="346464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95155" y="346464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57313" y="346464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471666" y="516928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243605" y="516928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99525" y="516928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16200000">
              <a:off x="1608038" y="4547094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3371453" y="460675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5144421" y="460675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06595" y="2952379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/m/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70010" y="2952379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</a:t>
              </a:r>
              <a:r>
                <a:rPr lang="en-US" sz="2400" dirty="0" err="1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i</a:t>
              </a:r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8199" y="2952379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/s/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3562" y="1190853"/>
            <a:ext cx="8899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put one marker in each box as I say each sound.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I will blend the sounds to form a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a marker for each sound as you say /m/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/s/.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word has three sounds: /m/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/s/.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blend these sounds to form a word: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mmmiiisss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 Mice. The word is mice.</a:t>
            </a:r>
          </a:p>
          <a:p>
            <a:pPr algn="ctr"/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81900" y="1783880"/>
            <a:ext cx="1841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43381" y="2033230"/>
            <a:ext cx="1841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36781" y="3209763"/>
            <a:ext cx="1841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67990" y="2309387"/>
            <a:ext cx="6655983" cy="2642199"/>
            <a:chOff x="1232997" y="2824967"/>
            <a:chExt cx="6655983" cy="2642199"/>
          </a:xfrm>
        </p:grpSpPr>
        <p:sp>
          <p:nvSpPr>
            <p:cNvPr id="23" name="Rectangle 22"/>
            <p:cNvSpPr/>
            <p:nvPr/>
          </p:nvSpPr>
          <p:spPr>
            <a:xfrm>
              <a:off x="1232997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95155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57313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471666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243605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999525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16200000">
              <a:off x="1608038" y="3907417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16200000">
              <a:off x="3371453" y="396707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16200000">
              <a:off x="5144421" y="396707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26822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683838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6200000">
              <a:off x="6779226" y="3967078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6527" y="1376690"/>
            <a:ext cx="838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Using your own boards, place a marker for each sound you hear. I will say one sound at a time. Then blend the sounds to say the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190" y="5157740"/>
            <a:ext cx="7726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/s/ /e/ /l/			/e/ /j/					/f/ /a/ /s/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/n/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/s/			/s/ /t/ /a/ /j/			/s/ /l/ /u/ /j/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/t/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/j/			/p/ /r/ /a/ /n/ /s/		/p/ /l/ /u/ /n/ /j/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006078" y="5235300"/>
            <a:ext cx="174494" cy="96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705059" y="5811559"/>
            <a:ext cx="174494" cy="96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5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1474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7217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172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855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1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Identify and Generate Rhyme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4488120"/>
            <a:ext cx="86909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a group of words. 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Tell me which two words rhyme.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we’ll figure out another rhyming word.</a:t>
            </a:r>
          </a:p>
          <a:p>
            <a:pPr algn="ctr"/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	lace, late, pace			cane, page, cage</a:t>
            </a:r>
          </a:p>
          <a:p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fudge, judge, junk			cent, lint, lent</a:t>
            </a:r>
          </a:p>
          <a:p>
            <a:pPr algn="ctr"/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29" y="1260420"/>
            <a:ext cx="88992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The same sound repeated in several words is called alliteration.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two words.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If the two words rhyme, clap your hands.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nice, rice.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Nice and rice rhyme because they both end in the same sounds: /ice/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/n/ /ice/, nice; /r/ /ice/, rice.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other words rhyme with nice and rice?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To figure that out, I need to think of words that end in /ice/.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know one. The word twice: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tw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/ice/.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twice ends in /ice/, so it rhymes with nice and rice.</a:t>
            </a:r>
          </a:p>
        </p:txBody>
      </p:sp>
    </p:spTree>
    <p:extLst>
      <p:ext uri="{BB962C8B-B14F-4D97-AF65-F5344CB8AC3E}">
        <p14:creationId xmlns:p14="http://schemas.microsoft.com/office/powerpoint/2010/main" val="31726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728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0717" y="200845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0706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0695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u="sng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0684" y="2005736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60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72174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172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855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3241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039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3241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1713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637734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3241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5689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9026638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3241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5689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1369" y="2022203"/>
            <a:ext cx="3442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778992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3241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5689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8137" y="2022203"/>
            <a:ext cx="34427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714805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816" y="2022203"/>
            <a:ext cx="18405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5723" y="2025126"/>
            <a:ext cx="18405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402840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816" y="2022203"/>
            <a:ext cx="18405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23" y="2018151"/>
            <a:ext cx="18405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5317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213" y="2022203"/>
            <a:ext cx="17352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464" y="2022203"/>
            <a:ext cx="17338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0011" y="2022203"/>
            <a:ext cx="16328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2854" y="2022203"/>
            <a:ext cx="16702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3094" y="2022203"/>
            <a:ext cx="16312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7932859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213" y="2022203"/>
            <a:ext cx="17352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464" y="2022203"/>
            <a:ext cx="17338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336" y="2022203"/>
            <a:ext cx="16328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2179" y="2022203"/>
            <a:ext cx="16702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2419" y="2022203"/>
            <a:ext cx="16312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1852924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005" y="2022203"/>
            <a:ext cx="17352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2256" y="2022203"/>
            <a:ext cx="17338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6128" y="2018151"/>
            <a:ext cx="16328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8971" y="2022203"/>
            <a:ext cx="16702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9211" y="2022203"/>
            <a:ext cx="16312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1575651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816" y="2022203"/>
            <a:ext cx="18405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5723" y="2025126"/>
            <a:ext cx="18405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347200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816" y="2022203"/>
            <a:ext cx="18405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23" y="2018151"/>
            <a:ext cx="18405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61643953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213" y="2022203"/>
            <a:ext cx="17352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464" y="2022203"/>
            <a:ext cx="17338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0011" y="2022203"/>
            <a:ext cx="16328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2854" y="2022203"/>
            <a:ext cx="16702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3094" y="2022203"/>
            <a:ext cx="16312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62182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096" y="2022203"/>
            <a:ext cx="17352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9347" y="2027846"/>
            <a:ext cx="17338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3219" y="2033489"/>
            <a:ext cx="16328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6062" y="2033489"/>
            <a:ext cx="16702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76302" y="2033489"/>
            <a:ext cx="16312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968852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096" y="2022203"/>
            <a:ext cx="17352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9347" y="2027846"/>
            <a:ext cx="17338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3219" y="2033489"/>
            <a:ext cx="163284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6062" y="2033489"/>
            <a:ext cx="16702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u="sng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76302" y="2033489"/>
            <a:ext cx="16312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474641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24" y="542920"/>
            <a:ext cx="88604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ge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pl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893565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1564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9457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27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6026782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081829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</a:t>
            </a:r>
            <a:r>
              <a:rPr lang="en-US" sz="6600" dirty="0" err="1" smtClean="0"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44335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841852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7240579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</a:t>
            </a:r>
            <a:r>
              <a:rPr lang="en-US" sz="6600" dirty="0" err="1" smtClean="0"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531550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873359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0139325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1568831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567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54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54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641998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2050824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618976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577974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2933680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562493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1308861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2849881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0856631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030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54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7405" y="2022203"/>
            <a:ext cx="328607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dge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0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534253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9637277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1881241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2357436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2148926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3780850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0117674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nce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071508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nce  </a:t>
            </a:r>
            <a:r>
              <a:rPr lang="en-US" sz="6600" dirty="0" err="1" smtClean="0">
                <a:latin typeface="Century Gothic"/>
                <a:cs typeface="Century Gothic"/>
              </a:rPr>
              <a:t>pl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343847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nce  </a:t>
            </a:r>
            <a:r>
              <a:rPr lang="en-US" sz="6600" dirty="0" err="1" smtClean="0">
                <a:latin typeface="Century Gothic"/>
                <a:cs typeface="Century Gothic"/>
              </a:rPr>
              <a:t>pl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236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509" y="20278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4957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7405" y="2022203"/>
            <a:ext cx="328607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dge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88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nce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0692669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nce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241430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nce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err="1" smtClean="0"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7953210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nce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1382475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dge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4329837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9092651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king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3641615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king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ding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0028698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king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734489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king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4202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47" y="300545"/>
            <a:ext cx="89186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sp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29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king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5626896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king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latin typeface="Century Gothic"/>
                <a:cs typeface="Century Gothic"/>
              </a:rPr>
              <a:t>ing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1519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king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latin typeface="Century Gothic"/>
              <a:cs typeface="Century Gothic"/>
            </a:endParaRPr>
          </a:p>
          <a:p>
            <a:endParaRPr lang="en-US" sz="4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0976979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king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latin typeface="Century Gothic"/>
              <a:cs typeface="Century Gothic"/>
            </a:endParaRP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8500931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king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latin typeface="Century Gothic"/>
              <a:cs typeface="Century Gothic"/>
            </a:endParaRP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6190395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319935"/>
            <a:ext cx="88992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king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4400" dirty="0">
              <a:latin typeface="Century Gothic"/>
              <a:cs typeface="Century Gothic"/>
            </a:endParaRP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5042936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882245"/>
            <a:ext cx="889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390950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882245"/>
            <a:ext cx="889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raced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7695674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882245"/>
            <a:ext cx="889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raced past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8579463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882245"/>
            <a:ext cx="88992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raced past the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4132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3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882245"/>
            <a:ext cx="889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raced past the fence.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0646622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882245"/>
            <a:ext cx="88992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raced past the fence.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Madge</a:t>
            </a:r>
          </a:p>
        </p:txBody>
      </p:sp>
    </p:spTree>
    <p:extLst>
      <p:ext uri="{BB962C8B-B14F-4D97-AF65-F5344CB8AC3E}">
        <p14:creationId xmlns:p14="http://schemas.microsoft.com/office/powerpoint/2010/main" val="1113921263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882245"/>
            <a:ext cx="88992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raced past the fence.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Madge danced</a:t>
            </a:r>
          </a:p>
        </p:txBody>
      </p:sp>
    </p:spTree>
    <p:extLst>
      <p:ext uri="{BB962C8B-B14F-4D97-AF65-F5344CB8AC3E}">
        <p14:creationId xmlns:p14="http://schemas.microsoft.com/office/powerpoint/2010/main" val="691672080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882245"/>
            <a:ext cx="88992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raced past the fence.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Madge danced on</a:t>
            </a:r>
          </a:p>
        </p:txBody>
      </p:sp>
    </p:spTree>
    <p:extLst>
      <p:ext uri="{BB962C8B-B14F-4D97-AF65-F5344CB8AC3E}">
        <p14:creationId xmlns:p14="http://schemas.microsoft.com/office/powerpoint/2010/main" val="2636600458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882245"/>
            <a:ext cx="8899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raced past the fence.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Madge danced on the</a:t>
            </a:r>
          </a:p>
        </p:txBody>
      </p:sp>
    </p:spTree>
    <p:extLst>
      <p:ext uri="{BB962C8B-B14F-4D97-AF65-F5344CB8AC3E}">
        <p14:creationId xmlns:p14="http://schemas.microsoft.com/office/powerpoint/2010/main" val="2813078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36" y="882245"/>
            <a:ext cx="8899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raced past the fence.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Madge danced on the stage.</a:t>
            </a:r>
          </a:p>
        </p:txBody>
      </p:sp>
    </p:spTree>
    <p:extLst>
      <p:ext uri="{BB962C8B-B14F-4D97-AF65-F5344CB8AC3E}">
        <p14:creationId xmlns:p14="http://schemas.microsoft.com/office/powerpoint/2010/main" val="3562264915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each of these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Ask children what to listen closely to hear what is different.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means the action took place in the past;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means the action is taking place now.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Since the word pledge ends in final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 was dropped before adding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706" y="3009234"/>
            <a:ext cx="6830126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pledge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pledg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   pledg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0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blend the words.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that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can stand for /t/ as in raced or /d/ as in cringed. Also point out that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adds a syllable.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5706" y="2514789"/>
            <a:ext cx="6830126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race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raced</a:t>
            </a:r>
            <a:endParaRPr lang="en-US" sz="6600" u="sng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racing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95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blend the words.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that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can stand for /t/ as in raced or /d/ as in cringed. Also point out that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adds a syllable.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5706" y="2514789"/>
            <a:ext cx="6830126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cringe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cringed</a:t>
            </a:r>
            <a:endParaRPr lang="en-US" sz="6600" u="sng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cringing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49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blend the words.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that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can stand for /t/ as in raced or /d/ as in cringed. Also point out that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adds a syllable.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5706" y="2514789"/>
            <a:ext cx="6830126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judge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judged</a:t>
            </a:r>
            <a:endParaRPr lang="en-US" sz="6600" u="sng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judging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39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95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8.4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61" y="0"/>
            <a:ext cx="533944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95422804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8.4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97" y="0"/>
            <a:ext cx="532992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48119476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8.40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38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12601894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8.4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60" y="0"/>
            <a:ext cx="529045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45934871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8.4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03" y="0"/>
            <a:ext cx="52876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9874599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8.4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23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75162149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86635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0182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6006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-ice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1811" y="14322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-age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94" y="133677"/>
            <a:ext cx="1861275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-edge</a:t>
            </a:r>
            <a:endParaRPr lang="en-US" sz="40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25987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52263" y="128904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7416020" y="151605"/>
            <a:ext cx="688284" cy="707735"/>
          </a:xfrm>
          <a:prstGeom prst="noSmoking">
            <a:avLst>
              <a:gd name="adj" fmla="val 76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603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7" y="124127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rice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907" y="1116769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wedge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7" y="2109783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page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07" y="3112344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nice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07" y="4124455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ledge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07" y="5127017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age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785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from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262420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rice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5713" y="411416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from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09" y="1116769"/>
            <a:ext cx="2624208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wedge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09" y="2109783"/>
            <a:ext cx="262420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page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09" y="3112344"/>
            <a:ext cx="262420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nice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4785" y="1116769"/>
            <a:ext cx="241520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once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09" y="4114165"/>
            <a:ext cx="262420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ledge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5713" y="515357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once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09" y="5135823"/>
            <a:ext cx="262420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age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4021083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37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have </a:t>
            </a:r>
            <a:r>
              <a:rPr lang="en-US" sz="2800" b="1" dirty="0" smtClean="0">
                <a:latin typeface="Century Gothic"/>
                <a:cs typeface="Century Gothic"/>
              </a:rPr>
              <a:t>any</a:t>
            </a:r>
            <a:r>
              <a:rPr lang="en-US" sz="2800" dirty="0" smtClean="0">
                <a:latin typeface="Century Gothic"/>
                <a:cs typeface="Century Gothic"/>
              </a:rPr>
              <a:t> time to play?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43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75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from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cake came </a:t>
            </a:r>
            <a:r>
              <a:rPr lang="en-US" sz="2800" b="1" dirty="0" smtClean="0">
                <a:latin typeface="Century Gothic"/>
                <a:cs typeface="Century Gothic"/>
              </a:rPr>
              <a:t>from</a:t>
            </a:r>
            <a:r>
              <a:rPr lang="en-US" sz="2800" dirty="0" smtClean="0">
                <a:latin typeface="Century Gothic"/>
                <a:cs typeface="Century Gothic"/>
              </a:rPr>
              <a:t> the shop.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41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happy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555" y="5736130"/>
            <a:ext cx="72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dog is </a:t>
            </a:r>
            <a:r>
              <a:rPr lang="en-US" sz="2800" b="1" dirty="0" smtClean="0">
                <a:latin typeface="Century Gothic"/>
                <a:cs typeface="Century Gothic"/>
              </a:rPr>
              <a:t>happy</a:t>
            </a:r>
            <a:r>
              <a:rPr lang="en-US" sz="2800" dirty="0" smtClean="0">
                <a:latin typeface="Century Gothic"/>
                <a:cs typeface="Century Gothic"/>
              </a:rPr>
              <a:t> when I pet his face.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41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once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Once</a:t>
            </a:r>
            <a:r>
              <a:rPr lang="en-US" sz="2800" dirty="0" smtClean="0">
                <a:latin typeface="Century Gothic"/>
                <a:cs typeface="Century Gothic"/>
              </a:rPr>
              <a:t> I ran a mile.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27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hot, </a:t>
            </a:r>
            <a:r>
              <a:rPr lang="en-US" sz="2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so</a:t>
            </a:r>
            <a:r>
              <a:rPr lang="en-US" sz="2800" dirty="0" smtClean="0">
                <a:latin typeface="Century Gothic"/>
                <a:cs typeface="Century Gothic"/>
              </a:rPr>
              <a:t> I will play inside.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12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upon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Once </a:t>
            </a:r>
            <a:r>
              <a:rPr lang="en-US" sz="2800" b="1" dirty="0" smtClean="0">
                <a:latin typeface="Century Gothic"/>
                <a:cs typeface="Century Gothic"/>
              </a:rPr>
              <a:t>upon</a:t>
            </a:r>
            <a:r>
              <a:rPr lang="en-US" sz="2800" dirty="0" smtClean="0">
                <a:latin typeface="Century Gothic"/>
                <a:cs typeface="Century Gothic"/>
              </a:rPr>
              <a:t> a time, a king had a magic stone.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11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69102"/>
            <a:ext cx="86471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Can you see any ducks from the bridge?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I am happy, so I smile a lot.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Once upon a time five mice ran a race.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4605963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9.1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22" y="0"/>
            <a:ext cx="537016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16330" y="416885"/>
            <a:ext cx="2588336" cy="2055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Name the verbs in this sentence: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animals followed Lance home, and they all lived happily ever after.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330" y="2627345"/>
            <a:ext cx="2588336" cy="12479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do you know his happened in the past?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5235196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27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word: glance.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are the sounds in the word?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Yes, /g/ /l/ /a/ /n/ /s/.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There are five sounds.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say them again: /g/ /l/ /a/ /n/ /s/, glance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Tell me which sounds you hear in the word and then say the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ice			cell			stage			fence			pledge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race		chance		face			slice			gel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dodge	page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25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1274430"/>
            <a:ext cx="2135014" cy="829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This is the Sun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This is called soft c. 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This is the word 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413" y="2370426"/>
            <a:ext cx="2103629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4677" y="2947276"/>
            <a:ext cx="2319322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11-17 at 9.5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95" y="862854"/>
            <a:ext cx="4489182" cy="58981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4028" y="3742270"/>
            <a:ext cx="2135014" cy="1713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The /s/ sound can be spelled with c when it is followed by e or </a:t>
            </a:r>
            <a:r>
              <a:rPr lang="en-US" sz="1200" dirty="0" err="1" smtClean="0">
                <a:latin typeface="Century Gothic"/>
                <a:cs typeface="Century Gothic"/>
              </a:rPr>
              <a:t>i</a:t>
            </a:r>
            <a:r>
              <a:rPr lang="en-US" sz="1200" dirty="0" smtClean="0"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The e is silent.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Say it with me: /</a:t>
            </a:r>
            <a:r>
              <a:rPr lang="en-US" sz="1200" dirty="0" err="1" smtClean="0">
                <a:latin typeface="Century Gothic"/>
                <a:cs typeface="Century Gothic"/>
              </a:rPr>
              <a:t>sss</a:t>
            </a:r>
            <a:r>
              <a:rPr lang="en-US" sz="12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This is the sound at the end of ice.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Listen: /</a:t>
            </a:r>
            <a:r>
              <a:rPr lang="en-US" sz="1200" dirty="0" err="1" smtClean="0">
                <a:latin typeface="Century Gothic"/>
                <a:cs typeface="Century Gothic"/>
              </a:rPr>
              <a:t>iiisss</a:t>
            </a:r>
            <a:r>
              <a:rPr lang="en-US" sz="1200" dirty="0" smtClean="0">
                <a:latin typeface="Century Gothic"/>
                <a:cs typeface="Century Gothic"/>
              </a:rPr>
              <a:t>/, ice.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958217" y="5213189"/>
            <a:ext cx="1870969" cy="242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15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s in front of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9959" y="2022739"/>
            <a:ext cx="16286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8575" y="2022739"/>
            <a:ext cx="17352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3825" y="2022739"/>
            <a:ext cx="16964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0301" y="2022739"/>
            <a:ext cx="17541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343" y="2022739"/>
            <a:ext cx="16286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9959" y="2022739"/>
            <a:ext cx="16286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8575" y="2022739"/>
            <a:ext cx="17352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3825" y="2022739"/>
            <a:ext cx="16964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0301" y="2022739"/>
            <a:ext cx="17541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343" y="2022739"/>
            <a:ext cx="16286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9959" y="2022739"/>
            <a:ext cx="16286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8575" y="2022739"/>
            <a:ext cx="17352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3825" y="2022739"/>
            <a:ext cx="16964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sp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0301" y="2022739"/>
            <a:ext cx="175413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343" y="2022739"/>
            <a:ext cx="16286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latin typeface="Century Gothic"/>
                <a:cs typeface="Century Gothic"/>
              </a:rPr>
              <a:t>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94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614" y="2022739"/>
            <a:ext cx="20500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649" y="2022739"/>
            <a:ext cx="200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6335" y="2022739"/>
            <a:ext cx="19194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5774" y="2022739"/>
            <a:ext cx="19771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614" y="2022739"/>
            <a:ext cx="20500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649" y="2022739"/>
            <a:ext cx="200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6335" y="2022739"/>
            <a:ext cx="19194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dge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5774" y="2022739"/>
            <a:ext cx="19771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614" y="2022739"/>
            <a:ext cx="20500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649" y="2022739"/>
            <a:ext cx="200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6335" y="2022739"/>
            <a:ext cx="3617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dge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dge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614" y="2022739"/>
            <a:ext cx="20500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649" y="2022739"/>
            <a:ext cx="20066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6335" y="2022739"/>
            <a:ext cx="36173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dge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b in front of the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3934" y="2022739"/>
            <a:ext cx="163830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2243" y="2022739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8412" y="2022739"/>
            <a:ext cx="326692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dge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5625" y="2022739"/>
            <a:ext cx="163830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9.3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30" y="0"/>
            <a:ext cx="526311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39406384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9.3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29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2658566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9.3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17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04894019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9.3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76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94569544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9.3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33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09324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23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6 at 9.3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29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45165235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each of these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means the action took place in the past;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means the action is taking place now.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Since the word pledge ends in final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 was dropped before adding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706" y="2669909"/>
            <a:ext cx="6830126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dance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danced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   dancing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35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210767"/>
            <a:ext cx="88897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construct words that tell about actions in the past and actions happening now by adding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 write sentences with each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706" y="2669909"/>
            <a:ext cx="6830126" cy="33457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trace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				change</a:t>
            </a:r>
            <a:endParaRPr lang="en-US" sz="6600" u="sng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	dodge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27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26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have </a:t>
            </a:r>
            <a:r>
              <a:rPr lang="en-US" sz="2800" b="1" dirty="0" smtClean="0">
                <a:latin typeface="Century Gothic"/>
                <a:cs typeface="Century Gothic"/>
              </a:rPr>
              <a:t>any</a:t>
            </a:r>
            <a:r>
              <a:rPr lang="en-US" sz="2800" dirty="0" smtClean="0">
                <a:latin typeface="Century Gothic"/>
                <a:cs typeface="Century Gothic"/>
              </a:rPr>
              <a:t> time to play?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21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from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cake came </a:t>
            </a:r>
            <a:r>
              <a:rPr lang="en-US" sz="2800" b="1" dirty="0" smtClean="0">
                <a:latin typeface="Century Gothic"/>
                <a:cs typeface="Century Gothic"/>
              </a:rPr>
              <a:t>from</a:t>
            </a:r>
            <a:r>
              <a:rPr lang="en-US" sz="2800" dirty="0" smtClean="0">
                <a:latin typeface="Century Gothic"/>
                <a:cs typeface="Century Gothic"/>
              </a:rPr>
              <a:t> the shop.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64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happy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555" y="5736130"/>
            <a:ext cx="72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dog is </a:t>
            </a:r>
            <a:r>
              <a:rPr lang="en-US" sz="2800" b="1" dirty="0" smtClean="0">
                <a:latin typeface="Century Gothic"/>
                <a:cs typeface="Century Gothic"/>
              </a:rPr>
              <a:t>happy</a:t>
            </a:r>
            <a:r>
              <a:rPr lang="en-US" sz="2800" dirty="0" smtClean="0">
                <a:latin typeface="Century Gothic"/>
                <a:cs typeface="Century Gothic"/>
              </a:rPr>
              <a:t> when I pet his face.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37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once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Once</a:t>
            </a:r>
            <a:r>
              <a:rPr lang="en-US" sz="2800" dirty="0" smtClean="0">
                <a:latin typeface="Century Gothic"/>
                <a:cs typeface="Century Gothic"/>
              </a:rPr>
              <a:t> I ran a mile.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6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hot, </a:t>
            </a:r>
            <a:r>
              <a:rPr lang="en-US" sz="2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so</a:t>
            </a:r>
            <a:r>
              <a:rPr lang="en-US" sz="2800" dirty="0" smtClean="0">
                <a:latin typeface="Century Gothic"/>
                <a:cs typeface="Century Gothic"/>
              </a:rPr>
              <a:t> I will play inside.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07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upon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Once </a:t>
            </a:r>
            <a:r>
              <a:rPr lang="en-US" sz="2800" b="1" dirty="0" smtClean="0">
                <a:latin typeface="Century Gothic"/>
                <a:cs typeface="Century Gothic"/>
              </a:rPr>
              <a:t>upon</a:t>
            </a:r>
            <a:r>
              <a:rPr lang="en-US" sz="2800" dirty="0" smtClean="0">
                <a:latin typeface="Century Gothic"/>
                <a:cs typeface="Century Gothic"/>
              </a:rPr>
              <a:t> a time, a king had a magic stone.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94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68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142597"/>
            <a:ext cx="8948385" cy="3412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Yesterday Bob raced Lance around the track.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I will brush my dog on Monday.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I rested on a nice cot.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6069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past tense verb tells about an action that has already happened.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future-tense verb tells about an action that is going to happen.</a:t>
            </a:r>
          </a:p>
          <a:p>
            <a:pPr algn="ctr"/>
            <a:r>
              <a:rPr lang="en-US" sz="17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Ask, What can you do to most verbs to show that an action happened in the past? </a:t>
            </a:r>
          </a:p>
          <a:p>
            <a:pPr algn="ctr"/>
            <a:r>
              <a:rPr lang="en-US" sz="17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can you do to a verb to show that an action will happen in the future?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332" y="5904254"/>
            <a:ext cx="894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Guide children to identify the verb or verbs as you say aloud the following sentences. Have children identify which verbs show past and future tense.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38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41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Blending: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/s/		/s/ /l/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		/w/ /e/ /j/ 		/t/ /r/ /a/ /s/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/a/ /n/ /s/		/p/ /l/ /u/ /n/ /j/     /m/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/s/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Segmentation: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say a word. I want you to say each sound in the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hinge			dice			wage			smudge			fence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3271" y="213018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180654" y="2139875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19098" y="2865815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469300" y="214413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710" y="99225"/>
            <a:ext cx="724221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940416"/>
            <a:ext cx="8364593" cy="5846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mice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place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cent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gem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Stage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lodge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0766" y="700996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0342264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37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3825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6273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p in front of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72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65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1488" y="2041304"/>
            <a:ext cx="16964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7963" y="2040657"/>
            <a:ext cx="17352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3214" y="2040010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8160" y="2040010"/>
            <a:ext cx="173767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3" y="2040010"/>
            <a:ext cx="16964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9254" y="2040010"/>
            <a:ext cx="20551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4412" y="2053765"/>
            <a:ext cx="191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3852" y="2057825"/>
            <a:ext cx="191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3" y="2040010"/>
            <a:ext cx="208424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9254" y="2040010"/>
            <a:ext cx="20551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4412" y="2053765"/>
            <a:ext cx="191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g in front of the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3852" y="2057825"/>
            <a:ext cx="19194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013" y="2040010"/>
            <a:ext cx="208424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7656" y="2061885"/>
            <a:ext cx="17449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2602" y="2057825"/>
            <a:ext cx="16964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9078" y="2057825"/>
            <a:ext cx="168678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3629" y="2061885"/>
            <a:ext cx="177402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602" y="2068195"/>
            <a:ext cx="177402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86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7656" y="2061885"/>
            <a:ext cx="17449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2602" y="2057825"/>
            <a:ext cx="169647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9078" y="2057825"/>
            <a:ext cx="168678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3629" y="2061885"/>
            <a:ext cx="177402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602" y="2068195"/>
            <a:ext cx="177402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94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2618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8694" y="2057825"/>
            <a:ext cx="1890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9051" y="2061885"/>
            <a:ext cx="2016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602" y="2057825"/>
            <a:ext cx="21230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2618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8694" y="2057825"/>
            <a:ext cx="1890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9051" y="2061885"/>
            <a:ext cx="2016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602" y="2057825"/>
            <a:ext cx="21230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2618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8694" y="2057825"/>
            <a:ext cx="1890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9051" y="2061885"/>
            <a:ext cx="2016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602" y="2057825"/>
            <a:ext cx="212301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9228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304" y="2057825"/>
            <a:ext cx="18903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5662" y="2061885"/>
            <a:ext cx="201638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9228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304" y="2057825"/>
            <a:ext cx="33832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dge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w in front of the 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22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772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5848" y="2061885"/>
            <a:ext cx="33832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dge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696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43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772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5848" y="2061885"/>
            <a:ext cx="33832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dge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e to o.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696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43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772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5848" y="2061885"/>
            <a:ext cx="33832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dge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696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01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9772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5848" y="2061885"/>
            <a:ext cx="33832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dge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696" y="2061885"/>
            <a:ext cx="202607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3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edge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1638625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cent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6375712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raced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0209502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slicing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156985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space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6037134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fudge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406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67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rage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2854199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piled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8630412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smiled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9097584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spice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3985680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face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591263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budge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1097466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placed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6979774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baked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6299629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dice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805518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fence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7027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96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nice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4511089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making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4371839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tracing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2980109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cages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6780399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brace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5350995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place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8660131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riding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6903310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liked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1557483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states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9885595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ice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3011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15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how to add the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endings to words that end in final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e. Then have children practice adding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these words: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706" y="1783880"/>
            <a:ext cx="6830126" cy="42318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		 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place			make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brace			slice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race				dodge</a:t>
            </a:r>
          </a:p>
          <a:p>
            <a:r>
              <a:rPr lang="en-US" sz="6600" dirty="0" smtClean="0">
                <a:latin typeface="Century Gothic"/>
                <a:cs typeface="Century Gothic"/>
              </a:rPr>
              <a:t>take					judge</a:t>
            </a:r>
          </a:p>
          <a:p>
            <a:pPr algn="ctr"/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					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23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87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have </a:t>
            </a:r>
            <a:r>
              <a:rPr lang="en-US" sz="2800" b="1" dirty="0" smtClean="0">
                <a:latin typeface="Century Gothic"/>
                <a:cs typeface="Century Gothic"/>
              </a:rPr>
              <a:t>any</a:t>
            </a:r>
            <a:r>
              <a:rPr lang="en-US" sz="2800" dirty="0" smtClean="0">
                <a:latin typeface="Century Gothic"/>
                <a:cs typeface="Century Gothic"/>
              </a:rPr>
              <a:t> time to play?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58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from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cake came </a:t>
            </a:r>
            <a:r>
              <a:rPr lang="en-US" sz="2800" b="1" dirty="0" smtClean="0">
                <a:latin typeface="Century Gothic"/>
                <a:cs typeface="Century Gothic"/>
              </a:rPr>
              <a:t>from</a:t>
            </a:r>
            <a:r>
              <a:rPr lang="en-US" sz="2800" dirty="0" smtClean="0">
                <a:latin typeface="Century Gothic"/>
                <a:cs typeface="Century Gothic"/>
              </a:rPr>
              <a:t> the shop.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49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happy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555" y="5736130"/>
            <a:ext cx="72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dog is </a:t>
            </a:r>
            <a:r>
              <a:rPr lang="en-US" sz="2800" b="1" dirty="0" smtClean="0">
                <a:latin typeface="Century Gothic"/>
                <a:cs typeface="Century Gothic"/>
              </a:rPr>
              <a:t>happy</a:t>
            </a:r>
            <a:r>
              <a:rPr lang="en-US" sz="2800" dirty="0" smtClean="0">
                <a:latin typeface="Century Gothic"/>
                <a:cs typeface="Century Gothic"/>
              </a:rPr>
              <a:t> when I pet his face.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78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once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Once</a:t>
            </a:r>
            <a:r>
              <a:rPr lang="en-US" sz="2800" dirty="0" smtClean="0">
                <a:latin typeface="Century Gothic"/>
                <a:cs typeface="Century Gothic"/>
              </a:rPr>
              <a:t> I ran a mile.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97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hot, </a:t>
            </a:r>
            <a:r>
              <a:rPr lang="en-US" sz="2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so</a:t>
            </a:r>
            <a:r>
              <a:rPr lang="en-US" sz="2800" dirty="0" smtClean="0">
                <a:latin typeface="Century Gothic"/>
                <a:cs typeface="Century Gothic"/>
              </a:rPr>
              <a:t> I will play inside.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4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upon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Once </a:t>
            </a:r>
            <a:r>
              <a:rPr lang="en-US" sz="2800" b="1" dirty="0" smtClean="0">
                <a:latin typeface="Century Gothic"/>
                <a:cs typeface="Century Gothic"/>
              </a:rPr>
              <a:t>upon</a:t>
            </a:r>
            <a:r>
              <a:rPr lang="en-US" sz="2800" dirty="0" smtClean="0">
                <a:latin typeface="Century Gothic"/>
                <a:cs typeface="Century Gothic"/>
              </a:rPr>
              <a:t> a time, a king had a magic stone.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27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817816"/>
            <a:ext cx="8948385" cy="1526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sun shined on the class picnic.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5615" y="8606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what past tense verbs are and how they are used.</a:t>
            </a:r>
            <a:endParaRPr lang="en-US" sz="17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615" y="1171484"/>
            <a:ext cx="894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one way I would know if the action in a sentence happened in the past?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332" y="4578170"/>
            <a:ext cx="8948385" cy="1907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_____ at school on Friday.</a:t>
            </a:r>
          </a:p>
          <a:p>
            <a:pPr algn="ctr"/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Chad _____ down the hill.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332" y="3708854"/>
            <a:ext cx="894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provide past-tense verbs to complete the following sentences.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41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5615" y="8606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what future-tense verbs are and how they are used.</a:t>
            </a:r>
            <a:endParaRPr lang="en-US" sz="17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615" y="1171484"/>
            <a:ext cx="894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can you do to a verb to show that an action will happen in the future?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615" y="2319235"/>
            <a:ext cx="8948385" cy="1907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Tonight, I ___________________.</a:t>
            </a:r>
          </a:p>
          <a:p>
            <a:pPr algn="ctr"/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frog ___________ in </a:t>
            </a:r>
            <a:r>
              <a:rPr lang="en-US" sz="4000" smtClean="0">
                <a:solidFill>
                  <a:srgbClr val="000000"/>
                </a:solidFill>
                <a:latin typeface="Century Gothic"/>
                <a:cs typeface="Century Gothic"/>
              </a:rPr>
              <a:t>the water.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332" y="4785460"/>
            <a:ext cx="894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complete them with future-tense verbs.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64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06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1419855"/>
            <a:ext cx="2135014" cy="829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This is the Jump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This is called soft g. 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This is the word gem.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45" y="2370426"/>
            <a:ext cx="2249042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g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7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45" y="3742270"/>
            <a:ext cx="2195897" cy="17132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The /j/ sound can be spelled with g and </a:t>
            </a:r>
            <a:r>
              <a:rPr lang="en-US" sz="1200" dirty="0" err="1" smtClean="0">
                <a:latin typeface="Century Gothic"/>
                <a:cs typeface="Century Gothic"/>
              </a:rPr>
              <a:t>dge</a:t>
            </a:r>
            <a:r>
              <a:rPr lang="en-US" sz="1200" dirty="0" smtClean="0">
                <a:latin typeface="Century Gothic"/>
                <a:cs typeface="Century Gothic"/>
              </a:rPr>
              <a:t>. 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A short vowel letter sound always comes before </a:t>
            </a:r>
            <a:r>
              <a:rPr lang="en-US" sz="1200" dirty="0" err="1" smtClean="0">
                <a:latin typeface="Century Gothic"/>
                <a:cs typeface="Century Gothic"/>
              </a:rPr>
              <a:t>dge</a:t>
            </a:r>
            <a:r>
              <a:rPr lang="en-US" sz="1200" dirty="0" smtClean="0">
                <a:latin typeface="Century Gothic"/>
                <a:cs typeface="Century Gothic"/>
              </a:rPr>
              <a:t>.</a:t>
            </a:r>
          </a:p>
        </p:txBody>
      </p:sp>
      <p:pic>
        <p:nvPicPr>
          <p:cNvPr id="6" name="Picture 5" descr="Screen Shot 2016-11-17 at 9.5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87" y="783477"/>
            <a:ext cx="4522490" cy="59175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21100" y="2370426"/>
            <a:ext cx="2319322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6912" y="3595644"/>
            <a:ext cx="2707088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880664" y="5161992"/>
            <a:ext cx="1870969" cy="242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2517417">
            <a:off x="5156038" y="5016597"/>
            <a:ext cx="1870969" cy="2071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07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2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07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20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21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31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42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79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8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54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latin typeface="Century Gothic"/>
                <a:cs typeface="Century Gothic"/>
              </a:rPr>
              <a:t>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02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42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30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53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02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82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nce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05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nce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38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nce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9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nce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19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nce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81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nce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err="1" smtClean="0">
                <a:latin typeface="Century Gothic"/>
                <a:cs typeface="Century Gothic"/>
              </a:rPr>
              <a:t>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98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nt 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nce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26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24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3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37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87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36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92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_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62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73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39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88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  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n’t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48" y="145425"/>
            <a:ext cx="242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30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27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77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61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32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64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960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u="sng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40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85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73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 the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79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 the bridge.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21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 the bridge.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58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 the bridge.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nice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3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 the bridge.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nice judge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25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 the bridge.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nice judge is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55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 the bridge.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nice judge is on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28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 the bridge.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nice judge is on stage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6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1980" y="185135"/>
            <a:ext cx="582617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Soft c; Soft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7087" y="2022203"/>
            <a:ext cx="15399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12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 the bridge.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nice judge is on stage with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64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 the bridge.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nice judge is on stage with a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32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41" y="397495"/>
            <a:ext cx="894769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Can mice dance?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Lance swam to the bridge.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nice judge is on stage with a prize.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91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1246" y="5748021"/>
            <a:ext cx="83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rice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page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wedge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like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nice</a:t>
            </a:r>
          </a:p>
          <a:p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26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90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have </a:t>
            </a:r>
            <a:r>
              <a:rPr lang="en-US" sz="2800" b="1" dirty="0" smtClean="0">
                <a:latin typeface="Century Gothic"/>
                <a:cs typeface="Century Gothic"/>
              </a:rPr>
              <a:t>any</a:t>
            </a:r>
            <a:r>
              <a:rPr lang="en-US" sz="2800" dirty="0" smtClean="0">
                <a:latin typeface="Century Gothic"/>
                <a:cs typeface="Century Gothic"/>
              </a:rPr>
              <a:t> time to play?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62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from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cake came </a:t>
            </a:r>
            <a:r>
              <a:rPr lang="en-US" sz="2800" b="1" dirty="0" smtClean="0">
                <a:latin typeface="Century Gothic"/>
                <a:cs typeface="Century Gothic"/>
              </a:rPr>
              <a:t>from</a:t>
            </a:r>
            <a:r>
              <a:rPr lang="en-US" sz="2800" dirty="0" smtClean="0">
                <a:latin typeface="Century Gothic"/>
                <a:cs typeface="Century Gothic"/>
              </a:rPr>
              <a:t> the shop.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17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happy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555" y="5736130"/>
            <a:ext cx="72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dog is </a:t>
            </a:r>
            <a:r>
              <a:rPr lang="en-US" sz="2800" b="1" dirty="0" smtClean="0">
                <a:latin typeface="Century Gothic"/>
                <a:cs typeface="Century Gothic"/>
              </a:rPr>
              <a:t>happy</a:t>
            </a:r>
            <a:r>
              <a:rPr lang="en-US" sz="2800" dirty="0" smtClean="0">
                <a:latin typeface="Century Gothic"/>
                <a:cs typeface="Century Gothic"/>
              </a:rPr>
              <a:t> when I pet his face.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12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once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Once</a:t>
            </a:r>
            <a:r>
              <a:rPr lang="en-US" sz="2800" dirty="0" smtClean="0">
                <a:latin typeface="Century Gothic"/>
                <a:cs typeface="Century Gothic"/>
              </a:rPr>
              <a:t> I ran a mile.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73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It is hot, </a:t>
            </a:r>
            <a:r>
              <a:rPr lang="en-US" sz="2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so</a:t>
            </a:r>
            <a:r>
              <a:rPr lang="en-US" sz="2800" dirty="0" smtClean="0">
                <a:latin typeface="Century Gothic"/>
                <a:cs typeface="Century Gothic"/>
              </a:rPr>
              <a:t> I will play inside.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90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6552</Words>
  <Application>Microsoft Office PowerPoint</Application>
  <PresentationFormat>On-screen Show (4:3)</PresentationFormat>
  <Paragraphs>1810</Paragraphs>
  <Slides>389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389</vt:i4>
      </vt:variant>
    </vt:vector>
  </HeadingPairs>
  <TitlesOfParts>
    <vt:vector size="393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Mooy, Connie Lin H</cp:lastModifiedBy>
  <cp:revision>34</cp:revision>
  <dcterms:created xsi:type="dcterms:W3CDTF">2016-11-18T04:39:46Z</dcterms:created>
  <dcterms:modified xsi:type="dcterms:W3CDTF">2016-12-05T17:52:02Z</dcterms:modified>
</cp:coreProperties>
</file>