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40" r:id="rId76"/>
    <p:sldId id="342" r:id="rId77"/>
    <p:sldId id="343" r:id="rId78"/>
    <p:sldId id="344" r:id="rId79"/>
    <p:sldId id="345" r:id="rId80"/>
    <p:sldId id="346" r:id="rId81"/>
    <p:sldId id="347" r:id="rId82"/>
    <p:sldId id="348" r:id="rId83"/>
    <p:sldId id="349" r:id="rId84"/>
    <p:sldId id="350" r:id="rId85"/>
    <p:sldId id="351" r:id="rId86"/>
    <p:sldId id="352" r:id="rId87"/>
    <p:sldId id="353" r:id="rId88"/>
    <p:sldId id="354" r:id="rId89"/>
    <p:sldId id="341" r:id="rId90"/>
    <p:sldId id="355" r:id="rId91"/>
    <p:sldId id="356" r:id="rId92"/>
    <p:sldId id="357" r:id="rId93"/>
    <p:sldId id="358" r:id="rId94"/>
    <p:sldId id="359" r:id="rId95"/>
    <p:sldId id="360" r:id="rId96"/>
    <p:sldId id="361" r:id="rId97"/>
    <p:sldId id="362" r:id="rId98"/>
    <p:sldId id="363" r:id="rId99"/>
    <p:sldId id="364" r:id="rId100"/>
    <p:sldId id="365" r:id="rId101"/>
    <p:sldId id="366" r:id="rId102"/>
    <p:sldId id="367" r:id="rId103"/>
    <p:sldId id="368" r:id="rId104"/>
    <p:sldId id="369" r:id="rId105"/>
    <p:sldId id="370" r:id="rId106"/>
    <p:sldId id="371" r:id="rId107"/>
    <p:sldId id="372" r:id="rId108"/>
    <p:sldId id="373" r:id="rId109"/>
    <p:sldId id="374" r:id="rId110"/>
    <p:sldId id="375" r:id="rId111"/>
    <p:sldId id="376" r:id="rId112"/>
    <p:sldId id="381" r:id="rId113"/>
    <p:sldId id="382" r:id="rId114"/>
    <p:sldId id="383" r:id="rId115"/>
    <p:sldId id="377" r:id="rId116"/>
    <p:sldId id="378" r:id="rId117"/>
    <p:sldId id="379" r:id="rId118"/>
    <p:sldId id="380" r:id="rId119"/>
    <p:sldId id="384" r:id="rId120"/>
    <p:sldId id="385" r:id="rId121"/>
    <p:sldId id="386" r:id="rId122"/>
    <p:sldId id="387" r:id="rId123"/>
    <p:sldId id="388" r:id="rId124"/>
    <p:sldId id="389" r:id="rId125"/>
    <p:sldId id="390" r:id="rId126"/>
    <p:sldId id="391" r:id="rId127"/>
    <p:sldId id="392" r:id="rId128"/>
    <p:sldId id="393" r:id="rId129"/>
    <p:sldId id="394" r:id="rId130"/>
    <p:sldId id="395" r:id="rId131"/>
    <p:sldId id="396" r:id="rId132"/>
    <p:sldId id="397" r:id="rId133"/>
    <p:sldId id="398" r:id="rId134"/>
    <p:sldId id="399" r:id="rId135"/>
    <p:sldId id="400" r:id="rId136"/>
    <p:sldId id="401" r:id="rId137"/>
    <p:sldId id="402" r:id="rId138"/>
    <p:sldId id="403" r:id="rId139"/>
    <p:sldId id="404" r:id="rId140"/>
    <p:sldId id="405" r:id="rId141"/>
    <p:sldId id="406" r:id="rId142"/>
    <p:sldId id="407" r:id="rId143"/>
    <p:sldId id="408" r:id="rId144"/>
    <p:sldId id="409" r:id="rId145"/>
    <p:sldId id="410" r:id="rId146"/>
    <p:sldId id="411" r:id="rId147"/>
    <p:sldId id="412" r:id="rId148"/>
    <p:sldId id="413" r:id="rId149"/>
    <p:sldId id="414" r:id="rId150"/>
    <p:sldId id="415" r:id="rId151"/>
    <p:sldId id="416" r:id="rId152"/>
    <p:sldId id="417" r:id="rId153"/>
    <p:sldId id="418" r:id="rId154"/>
    <p:sldId id="419" r:id="rId155"/>
    <p:sldId id="420" r:id="rId156"/>
    <p:sldId id="421" r:id="rId157"/>
    <p:sldId id="422" r:id="rId158"/>
    <p:sldId id="423" r:id="rId159"/>
    <p:sldId id="424" r:id="rId160"/>
    <p:sldId id="425" r:id="rId161"/>
    <p:sldId id="426" r:id="rId162"/>
    <p:sldId id="427" r:id="rId163"/>
    <p:sldId id="428" r:id="rId164"/>
    <p:sldId id="429" r:id="rId165"/>
    <p:sldId id="430" r:id="rId166"/>
    <p:sldId id="431" r:id="rId167"/>
    <p:sldId id="432" r:id="rId168"/>
    <p:sldId id="433" r:id="rId169"/>
    <p:sldId id="434" r:id="rId170"/>
    <p:sldId id="435" r:id="rId171"/>
    <p:sldId id="436" r:id="rId172"/>
    <p:sldId id="437" r:id="rId173"/>
    <p:sldId id="438" r:id="rId174"/>
    <p:sldId id="439" r:id="rId175"/>
    <p:sldId id="440" r:id="rId176"/>
    <p:sldId id="441" r:id="rId177"/>
    <p:sldId id="442" r:id="rId178"/>
    <p:sldId id="443" r:id="rId179"/>
    <p:sldId id="444" r:id="rId180"/>
    <p:sldId id="445" r:id="rId181"/>
    <p:sldId id="446" r:id="rId182"/>
    <p:sldId id="447" r:id="rId183"/>
    <p:sldId id="448" r:id="rId184"/>
    <p:sldId id="449" r:id="rId185"/>
    <p:sldId id="450" r:id="rId186"/>
    <p:sldId id="451" r:id="rId187"/>
    <p:sldId id="452" r:id="rId188"/>
    <p:sldId id="453" r:id="rId189"/>
    <p:sldId id="455" r:id="rId190"/>
    <p:sldId id="456" r:id="rId191"/>
    <p:sldId id="457" r:id="rId192"/>
    <p:sldId id="458" r:id="rId193"/>
    <p:sldId id="459" r:id="rId194"/>
    <p:sldId id="460" r:id="rId195"/>
    <p:sldId id="461" r:id="rId196"/>
    <p:sldId id="462" r:id="rId197"/>
    <p:sldId id="463" r:id="rId198"/>
    <p:sldId id="464" r:id="rId199"/>
    <p:sldId id="465" r:id="rId200"/>
    <p:sldId id="466" r:id="rId201"/>
    <p:sldId id="467" r:id="rId202"/>
    <p:sldId id="468" r:id="rId203"/>
    <p:sldId id="469" r:id="rId204"/>
    <p:sldId id="470" r:id="rId205"/>
    <p:sldId id="471" r:id="rId206"/>
    <p:sldId id="472" r:id="rId207"/>
    <p:sldId id="473" r:id="rId208"/>
    <p:sldId id="474" r:id="rId209"/>
    <p:sldId id="454" r:id="rId210"/>
    <p:sldId id="475" r:id="rId211"/>
    <p:sldId id="476" r:id="rId212"/>
    <p:sldId id="477" r:id="rId213"/>
    <p:sldId id="478" r:id="rId214"/>
    <p:sldId id="479" r:id="rId215"/>
    <p:sldId id="480" r:id="rId216"/>
    <p:sldId id="481" r:id="rId217"/>
    <p:sldId id="482" r:id="rId218"/>
    <p:sldId id="483" r:id="rId219"/>
    <p:sldId id="484" r:id="rId220"/>
    <p:sldId id="485" r:id="rId221"/>
    <p:sldId id="486" r:id="rId222"/>
    <p:sldId id="487" r:id="rId223"/>
    <p:sldId id="488" r:id="rId224"/>
    <p:sldId id="489" r:id="rId225"/>
    <p:sldId id="490" r:id="rId226"/>
    <p:sldId id="491" r:id="rId227"/>
    <p:sldId id="492" r:id="rId228"/>
    <p:sldId id="493" r:id="rId229"/>
    <p:sldId id="494" r:id="rId230"/>
    <p:sldId id="495" r:id="rId231"/>
    <p:sldId id="496" r:id="rId232"/>
    <p:sldId id="497" r:id="rId233"/>
    <p:sldId id="498" r:id="rId234"/>
    <p:sldId id="499" r:id="rId235"/>
    <p:sldId id="500" r:id="rId236"/>
    <p:sldId id="501" r:id="rId237"/>
    <p:sldId id="502" r:id="rId238"/>
    <p:sldId id="503" r:id="rId239"/>
    <p:sldId id="504" r:id="rId240"/>
    <p:sldId id="505" r:id="rId241"/>
    <p:sldId id="506" r:id="rId242"/>
    <p:sldId id="507" r:id="rId243"/>
    <p:sldId id="508" r:id="rId244"/>
    <p:sldId id="509" r:id="rId245"/>
    <p:sldId id="510" r:id="rId246"/>
    <p:sldId id="511" r:id="rId247"/>
    <p:sldId id="512" r:id="rId248"/>
    <p:sldId id="513" r:id="rId249"/>
    <p:sldId id="514" r:id="rId250"/>
    <p:sldId id="515" r:id="rId251"/>
    <p:sldId id="516" r:id="rId252"/>
    <p:sldId id="517" r:id="rId253"/>
    <p:sldId id="518" r:id="rId254"/>
    <p:sldId id="519" r:id="rId255"/>
    <p:sldId id="520" r:id="rId256"/>
    <p:sldId id="521" r:id="rId257"/>
    <p:sldId id="522" r:id="rId258"/>
    <p:sldId id="523" r:id="rId259"/>
    <p:sldId id="524" r:id="rId260"/>
    <p:sldId id="525" r:id="rId261"/>
    <p:sldId id="526" r:id="rId262"/>
    <p:sldId id="527" r:id="rId263"/>
    <p:sldId id="528" r:id="rId264"/>
    <p:sldId id="529" r:id="rId265"/>
    <p:sldId id="530" r:id="rId266"/>
    <p:sldId id="531" r:id="rId267"/>
    <p:sldId id="532" r:id="rId268"/>
    <p:sldId id="533" r:id="rId269"/>
    <p:sldId id="535" r:id="rId270"/>
    <p:sldId id="536" r:id="rId271"/>
    <p:sldId id="537" r:id="rId272"/>
    <p:sldId id="538" r:id="rId273"/>
    <p:sldId id="539" r:id="rId274"/>
    <p:sldId id="540" r:id="rId275"/>
    <p:sldId id="541" r:id="rId276"/>
    <p:sldId id="542" r:id="rId277"/>
    <p:sldId id="543" r:id="rId278"/>
    <p:sldId id="544" r:id="rId279"/>
    <p:sldId id="545" r:id="rId280"/>
    <p:sldId id="546" r:id="rId281"/>
    <p:sldId id="547" r:id="rId282"/>
    <p:sldId id="548" r:id="rId283"/>
    <p:sldId id="549" r:id="rId284"/>
    <p:sldId id="550" r:id="rId285"/>
    <p:sldId id="551" r:id="rId286"/>
    <p:sldId id="552" r:id="rId287"/>
    <p:sldId id="553" r:id="rId288"/>
    <p:sldId id="554" r:id="rId289"/>
    <p:sldId id="556" r:id="rId290"/>
    <p:sldId id="557" r:id="rId291"/>
    <p:sldId id="558" r:id="rId292"/>
    <p:sldId id="559" r:id="rId293"/>
    <p:sldId id="560" r:id="rId294"/>
    <p:sldId id="561" r:id="rId295"/>
    <p:sldId id="562" r:id="rId296"/>
    <p:sldId id="563" r:id="rId297"/>
    <p:sldId id="564" r:id="rId298"/>
    <p:sldId id="565" r:id="rId299"/>
    <p:sldId id="566" r:id="rId300"/>
    <p:sldId id="567" r:id="rId301"/>
    <p:sldId id="555" r:id="rId302"/>
    <p:sldId id="568" r:id="rId303"/>
    <p:sldId id="569" r:id="rId304"/>
    <p:sldId id="570" r:id="rId305"/>
    <p:sldId id="571" r:id="rId306"/>
    <p:sldId id="572" r:id="rId307"/>
    <p:sldId id="573" r:id="rId308"/>
    <p:sldId id="574" r:id="rId309"/>
    <p:sldId id="575" r:id="rId310"/>
    <p:sldId id="576" r:id="rId311"/>
    <p:sldId id="577" r:id="rId312"/>
    <p:sldId id="578" r:id="rId313"/>
    <p:sldId id="579" r:id="rId314"/>
    <p:sldId id="580" r:id="rId315"/>
    <p:sldId id="581" r:id="rId316"/>
    <p:sldId id="582" r:id="rId317"/>
    <p:sldId id="583" r:id="rId318"/>
    <p:sldId id="584" r:id="rId319"/>
    <p:sldId id="585" r:id="rId320"/>
    <p:sldId id="586" r:id="rId321"/>
    <p:sldId id="587" r:id="rId322"/>
    <p:sldId id="588" r:id="rId323"/>
    <p:sldId id="589" r:id="rId324"/>
    <p:sldId id="590" r:id="rId325"/>
    <p:sldId id="591" r:id="rId326"/>
    <p:sldId id="592" r:id="rId327"/>
    <p:sldId id="593" r:id="rId328"/>
    <p:sldId id="594" r:id="rId329"/>
    <p:sldId id="595" r:id="rId330"/>
    <p:sldId id="596" r:id="rId331"/>
    <p:sldId id="597" r:id="rId332"/>
    <p:sldId id="598" r:id="rId333"/>
    <p:sldId id="599" r:id="rId334"/>
    <p:sldId id="600" r:id="rId335"/>
    <p:sldId id="601" r:id="rId336"/>
    <p:sldId id="602" r:id="rId337"/>
    <p:sldId id="603" r:id="rId338"/>
    <p:sldId id="604" r:id="rId339"/>
    <p:sldId id="605" r:id="rId340"/>
    <p:sldId id="606" r:id="rId341"/>
    <p:sldId id="607" r:id="rId342"/>
    <p:sldId id="608" r:id="rId343"/>
    <p:sldId id="609" r:id="rId344"/>
    <p:sldId id="610" r:id="rId345"/>
    <p:sldId id="611" r:id="rId346"/>
    <p:sldId id="612" r:id="rId347"/>
    <p:sldId id="613" r:id="rId348"/>
    <p:sldId id="614" r:id="rId349"/>
    <p:sldId id="615" r:id="rId350"/>
    <p:sldId id="616" r:id="rId351"/>
    <p:sldId id="617" r:id="rId352"/>
    <p:sldId id="618" r:id="rId353"/>
    <p:sldId id="619" r:id="rId354"/>
    <p:sldId id="620" r:id="rId355"/>
    <p:sldId id="621" r:id="rId356"/>
    <p:sldId id="622" r:id="rId357"/>
    <p:sldId id="623" r:id="rId358"/>
    <p:sldId id="624" r:id="rId359"/>
    <p:sldId id="625" r:id="rId360"/>
    <p:sldId id="626" r:id="rId361"/>
    <p:sldId id="627" r:id="rId362"/>
    <p:sldId id="628" r:id="rId363"/>
    <p:sldId id="629" r:id="rId364"/>
    <p:sldId id="630" r:id="rId365"/>
    <p:sldId id="631" r:id="rId366"/>
    <p:sldId id="632" r:id="rId367"/>
    <p:sldId id="633" r:id="rId368"/>
    <p:sldId id="634" r:id="rId369"/>
    <p:sldId id="635" r:id="rId370"/>
    <p:sldId id="636" r:id="rId371"/>
    <p:sldId id="637" r:id="rId372"/>
    <p:sldId id="638" r:id="rId373"/>
    <p:sldId id="639" r:id="rId374"/>
    <p:sldId id="640" r:id="rId375"/>
    <p:sldId id="641" r:id="rId376"/>
    <p:sldId id="642" r:id="rId377"/>
    <p:sldId id="643" r:id="rId378"/>
    <p:sldId id="644" r:id="rId379"/>
    <p:sldId id="645" r:id="rId38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6" d="100"/>
          <a:sy n="146" d="100"/>
        </p:scale>
        <p:origin x="-120" y="-4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59" Type="http://schemas.openxmlformats.org/officeDocument/2006/relationships/slide" Target="slides/slide35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80" Type="http://schemas.openxmlformats.org/officeDocument/2006/relationships/slide" Target="slides/slide379.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381" Type="http://schemas.openxmlformats.org/officeDocument/2006/relationships/printerSettings" Target="printerSettings/printerSettings1.bin"/><Relationship Id="rId382" Type="http://schemas.openxmlformats.org/officeDocument/2006/relationships/presProps" Target="presProps.xml"/><Relationship Id="rId383" Type="http://schemas.openxmlformats.org/officeDocument/2006/relationships/viewProps" Target="viewProps.xml"/><Relationship Id="rId384" Type="http://schemas.openxmlformats.org/officeDocument/2006/relationships/theme" Target="theme/theme1.xml"/><Relationship Id="rId38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7CBE2-8BE3-2A4F-A7F7-56C1AA14757F}" type="datetimeFigureOut">
              <a:rPr lang="en-US" smtClean="0"/>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1EE1C-93DD-0C4F-BFD2-D77E9CF080DB}" type="slidenum">
              <a:rPr lang="en-US" smtClean="0"/>
              <a:t>‹#›</a:t>
            </a:fld>
            <a:endParaRPr lang="en-US"/>
          </a:p>
        </p:txBody>
      </p:sp>
    </p:spTree>
    <p:extLst>
      <p:ext uri="{BB962C8B-B14F-4D97-AF65-F5344CB8AC3E}">
        <p14:creationId xmlns:p14="http://schemas.microsoft.com/office/powerpoint/2010/main" val="1289115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7CBE2-8BE3-2A4F-A7F7-56C1AA14757F}" type="datetimeFigureOut">
              <a:rPr lang="en-US" smtClean="0"/>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1EE1C-93DD-0C4F-BFD2-D77E9CF080DB}" type="slidenum">
              <a:rPr lang="en-US" smtClean="0"/>
              <a:t>‹#›</a:t>
            </a:fld>
            <a:endParaRPr lang="en-US"/>
          </a:p>
        </p:txBody>
      </p:sp>
    </p:spTree>
    <p:extLst>
      <p:ext uri="{BB962C8B-B14F-4D97-AF65-F5344CB8AC3E}">
        <p14:creationId xmlns:p14="http://schemas.microsoft.com/office/powerpoint/2010/main" val="1013272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7CBE2-8BE3-2A4F-A7F7-56C1AA14757F}" type="datetimeFigureOut">
              <a:rPr lang="en-US" smtClean="0"/>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1EE1C-93DD-0C4F-BFD2-D77E9CF080DB}" type="slidenum">
              <a:rPr lang="en-US" smtClean="0"/>
              <a:t>‹#›</a:t>
            </a:fld>
            <a:endParaRPr lang="en-US"/>
          </a:p>
        </p:txBody>
      </p:sp>
    </p:spTree>
    <p:extLst>
      <p:ext uri="{BB962C8B-B14F-4D97-AF65-F5344CB8AC3E}">
        <p14:creationId xmlns:p14="http://schemas.microsoft.com/office/powerpoint/2010/main" val="170540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7CBE2-8BE3-2A4F-A7F7-56C1AA14757F}" type="datetimeFigureOut">
              <a:rPr lang="en-US" smtClean="0"/>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1EE1C-93DD-0C4F-BFD2-D77E9CF080DB}" type="slidenum">
              <a:rPr lang="en-US" smtClean="0"/>
              <a:t>‹#›</a:t>
            </a:fld>
            <a:endParaRPr lang="en-US"/>
          </a:p>
        </p:txBody>
      </p:sp>
    </p:spTree>
    <p:extLst>
      <p:ext uri="{BB962C8B-B14F-4D97-AF65-F5344CB8AC3E}">
        <p14:creationId xmlns:p14="http://schemas.microsoft.com/office/powerpoint/2010/main" val="2587464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7CBE2-8BE3-2A4F-A7F7-56C1AA14757F}" type="datetimeFigureOut">
              <a:rPr lang="en-US" smtClean="0"/>
              <a:t>12/4/16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1EE1C-93DD-0C4F-BFD2-D77E9CF080DB}" type="slidenum">
              <a:rPr lang="en-US" smtClean="0"/>
              <a:t>‹#›</a:t>
            </a:fld>
            <a:endParaRPr lang="en-US"/>
          </a:p>
        </p:txBody>
      </p:sp>
    </p:spTree>
    <p:extLst>
      <p:ext uri="{BB962C8B-B14F-4D97-AF65-F5344CB8AC3E}">
        <p14:creationId xmlns:p14="http://schemas.microsoft.com/office/powerpoint/2010/main" val="3820603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7CBE2-8BE3-2A4F-A7F7-56C1AA14757F}" type="datetimeFigureOut">
              <a:rPr lang="en-US" smtClean="0"/>
              <a:t>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1EE1C-93DD-0C4F-BFD2-D77E9CF080DB}" type="slidenum">
              <a:rPr lang="en-US" smtClean="0"/>
              <a:t>‹#›</a:t>
            </a:fld>
            <a:endParaRPr lang="en-US"/>
          </a:p>
        </p:txBody>
      </p:sp>
    </p:spTree>
    <p:extLst>
      <p:ext uri="{BB962C8B-B14F-4D97-AF65-F5344CB8AC3E}">
        <p14:creationId xmlns:p14="http://schemas.microsoft.com/office/powerpoint/2010/main" val="83967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7CBE2-8BE3-2A4F-A7F7-56C1AA14757F}" type="datetimeFigureOut">
              <a:rPr lang="en-US" smtClean="0"/>
              <a:t>12/4/16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1EE1C-93DD-0C4F-BFD2-D77E9CF080DB}" type="slidenum">
              <a:rPr lang="en-US" smtClean="0"/>
              <a:t>‹#›</a:t>
            </a:fld>
            <a:endParaRPr lang="en-US"/>
          </a:p>
        </p:txBody>
      </p:sp>
    </p:spTree>
    <p:extLst>
      <p:ext uri="{BB962C8B-B14F-4D97-AF65-F5344CB8AC3E}">
        <p14:creationId xmlns:p14="http://schemas.microsoft.com/office/powerpoint/2010/main" val="201336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7CBE2-8BE3-2A4F-A7F7-56C1AA14757F}" type="datetimeFigureOut">
              <a:rPr lang="en-US" smtClean="0"/>
              <a:t>12/4/16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1EE1C-93DD-0C4F-BFD2-D77E9CF080DB}" type="slidenum">
              <a:rPr lang="en-US" smtClean="0"/>
              <a:t>‹#›</a:t>
            </a:fld>
            <a:endParaRPr lang="en-US"/>
          </a:p>
        </p:txBody>
      </p:sp>
    </p:spTree>
    <p:extLst>
      <p:ext uri="{BB962C8B-B14F-4D97-AF65-F5344CB8AC3E}">
        <p14:creationId xmlns:p14="http://schemas.microsoft.com/office/powerpoint/2010/main" val="210289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7CBE2-8BE3-2A4F-A7F7-56C1AA14757F}" type="datetimeFigureOut">
              <a:rPr lang="en-US" smtClean="0"/>
              <a:t>12/4/16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1EE1C-93DD-0C4F-BFD2-D77E9CF080DB}" type="slidenum">
              <a:rPr lang="en-US" smtClean="0"/>
              <a:t>‹#›</a:t>
            </a:fld>
            <a:endParaRPr lang="en-US"/>
          </a:p>
        </p:txBody>
      </p:sp>
    </p:spTree>
    <p:extLst>
      <p:ext uri="{BB962C8B-B14F-4D97-AF65-F5344CB8AC3E}">
        <p14:creationId xmlns:p14="http://schemas.microsoft.com/office/powerpoint/2010/main" val="4030754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7CBE2-8BE3-2A4F-A7F7-56C1AA14757F}" type="datetimeFigureOut">
              <a:rPr lang="en-US" smtClean="0"/>
              <a:t>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1EE1C-93DD-0C4F-BFD2-D77E9CF080DB}" type="slidenum">
              <a:rPr lang="en-US" smtClean="0"/>
              <a:t>‹#›</a:t>
            </a:fld>
            <a:endParaRPr lang="en-US"/>
          </a:p>
        </p:txBody>
      </p:sp>
    </p:spTree>
    <p:extLst>
      <p:ext uri="{BB962C8B-B14F-4D97-AF65-F5344CB8AC3E}">
        <p14:creationId xmlns:p14="http://schemas.microsoft.com/office/powerpoint/2010/main" val="405378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7CBE2-8BE3-2A4F-A7F7-56C1AA14757F}" type="datetimeFigureOut">
              <a:rPr lang="en-US" smtClean="0"/>
              <a:t>12/4/16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1EE1C-93DD-0C4F-BFD2-D77E9CF080DB}" type="slidenum">
              <a:rPr lang="en-US" smtClean="0"/>
              <a:t>‹#›</a:t>
            </a:fld>
            <a:endParaRPr lang="en-US"/>
          </a:p>
        </p:txBody>
      </p:sp>
    </p:spTree>
    <p:extLst>
      <p:ext uri="{BB962C8B-B14F-4D97-AF65-F5344CB8AC3E}">
        <p14:creationId xmlns:p14="http://schemas.microsoft.com/office/powerpoint/2010/main" val="28742779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7CBE2-8BE3-2A4F-A7F7-56C1AA14757F}" type="datetimeFigureOut">
              <a:rPr lang="en-US" smtClean="0"/>
              <a:t>12/4/16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1EE1C-93DD-0C4F-BFD2-D77E9CF080DB}" type="slidenum">
              <a:rPr lang="en-US" smtClean="0"/>
              <a:t>‹#›</a:t>
            </a:fld>
            <a:endParaRPr lang="en-US"/>
          </a:p>
        </p:txBody>
      </p:sp>
    </p:spTree>
    <p:extLst>
      <p:ext uri="{BB962C8B-B14F-4D97-AF65-F5344CB8AC3E}">
        <p14:creationId xmlns:p14="http://schemas.microsoft.com/office/powerpoint/2010/main" val="1823914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 Id="rId3" Type="http://schemas.openxmlformats.org/officeDocument/2006/relationships/image" Target="../media/image12.png"/></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png"/></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png"/></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png"/></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1 – Day 1</a:t>
            </a:r>
            <a:endParaRPr lang="en-US" sz="4800" dirty="0">
              <a:latin typeface="Century Gothic"/>
              <a:cs typeface="Century Gothic"/>
            </a:endParaRPr>
          </a:p>
        </p:txBody>
      </p:sp>
    </p:spTree>
    <p:extLst>
      <p:ext uri="{BB962C8B-B14F-4D97-AF65-F5344CB8AC3E}">
        <p14:creationId xmlns:p14="http://schemas.microsoft.com/office/powerpoint/2010/main" val="51078767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n</a:t>
            </a:r>
            <a:endParaRPr lang="en-US" sz="12000" dirty="0">
              <a:solidFill>
                <a:srgbClr val="000000"/>
              </a:solidFill>
              <a:latin typeface="Century Gothic"/>
              <a:cs typeface="Century Gothic"/>
            </a:endParaRPr>
          </a:p>
        </p:txBody>
      </p:sp>
      <p:sp>
        <p:nvSpPr>
          <p:cNvPr id="5" name="Rectangle 4"/>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424779937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boy</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250545" y="5742516"/>
            <a:ext cx="6186808" cy="523220"/>
          </a:xfrm>
          <a:prstGeom prst="rect">
            <a:avLst/>
          </a:prstGeom>
          <a:noFill/>
        </p:spPr>
        <p:txBody>
          <a:bodyPr wrap="square" rtlCol="0">
            <a:spAutoFit/>
          </a:bodyPr>
          <a:lstStyle/>
          <a:p>
            <a:pPr algn="ctr"/>
            <a:r>
              <a:rPr lang="en-US" sz="2800" dirty="0" smtClean="0">
                <a:latin typeface="Century Gothic"/>
                <a:cs typeface="Century Gothic"/>
              </a:rPr>
              <a:t>Pete is a nice </a:t>
            </a:r>
            <a:r>
              <a:rPr lang="en-US" sz="2800" b="1" dirty="0" smtClean="0">
                <a:latin typeface="Century Gothic"/>
                <a:cs typeface="Century Gothic"/>
              </a:rPr>
              <a:t>boy</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3852568935"/>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girl</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901555" y="5736130"/>
            <a:ext cx="7270607" cy="523220"/>
          </a:xfrm>
          <a:prstGeom prst="rect">
            <a:avLst/>
          </a:prstGeom>
          <a:noFill/>
        </p:spPr>
        <p:txBody>
          <a:bodyPr wrap="square" rtlCol="0">
            <a:spAutoFit/>
          </a:bodyPr>
          <a:lstStyle/>
          <a:p>
            <a:pPr algn="ctr"/>
            <a:r>
              <a:rPr lang="en-US" sz="2800" dirty="0" smtClean="0">
                <a:latin typeface="Century Gothic"/>
                <a:cs typeface="Century Gothic"/>
              </a:rPr>
              <a:t>A new </a:t>
            </a:r>
            <a:r>
              <a:rPr lang="en-US" sz="2800" b="1" dirty="0" smtClean="0">
                <a:latin typeface="Century Gothic"/>
                <a:cs typeface="Century Gothic"/>
              </a:rPr>
              <a:t>girl </a:t>
            </a:r>
            <a:r>
              <a:rPr lang="en-US" sz="2800" dirty="0" smtClean="0">
                <a:latin typeface="Century Gothic"/>
                <a:cs typeface="Century Gothic"/>
              </a:rPr>
              <a:t>is in the class.</a:t>
            </a:r>
            <a:endParaRPr lang="en-US" sz="2800" dirty="0">
              <a:latin typeface="Century Gothic"/>
              <a:cs typeface="Century Gothic"/>
            </a:endParaRPr>
          </a:p>
        </p:txBody>
      </p:sp>
    </p:spTree>
    <p:extLst>
      <p:ext uri="{BB962C8B-B14F-4D97-AF65-F5344CB8AC3E}">
        <p14:creationId xmlns:p14="http://schemas.microsoft.com/office/powerpoint/2010/main" val="792330164"/>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how</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457568" y="5736130"/>
            <a:ext cx="6675817" cy="523220"/>
          </a:xfrm>
          <a:prstGeom prst="rect">
            <a:avLst/>
          </a:prstGeom>
          <a:noFill/>
        </p:spPr>
        <p:txBody>
          <a:bodyPr wrap="square" rtlCol="0">
            <a:spAutoFit/>
          </a:bodyPr>
          <a:lstStyle/>
          <a:p>
            <a:pPr algn="ctr"/>
            <a:r>
              <a:rPr lang="en-US" sz="2800" b="1" dirty="0" smtClean="0">
                <a:latin typeface="Century Gothic"/>
                <a:cs typeface="Century Gothic"/>
              </a:rPr>
              <a:t>How </a:t>
            </a:r>
            <a:r>
              <a:rPr lang="en-US" sz="2800" dirty="0" smtClean="0">
                <a:latin typeface="Century Gothic"/>
                <a:cs typeface="Century Gothic"/>
              </a:rPr>
              <a:t>will you get home?</a:t>
            </a:r>
            <a:endParaRPr lang="en-US" sz="2800" dirty="0">
              <a:latin typeface="Century Gothic"/>
              <a:cs typeface="Century Gothic"/>
            </a:endParaRPr>
          </a:p>
        </p:txBody>
      </p:sp>
    </p:spTree>
    <p:extLst>
      <p:ext uri="{BB962C8B-B14F-4D97-AF65-F5344CB8AC3E}">
        <p14:creationId xmlns:p14="http://schemas.microsoft.com/office/powerpoint/2010/main" val="1647315805"/>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old</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951970" y="5736130"/>
            <a:ext cx="5165476" cy="523220"/>
          </a:xfrm>
          <a:prstGeom prst="rect">
            <a:avLst/>
          </a:prstGeom>
          <a:noFill/>
        </p:spPr>
        <p:txBody>
          <a:bodyPr wrap="square" rtlCol="0">
            <a:spAutoFit/>
          </a:bodyPr>
          <a:lstStyle/>
          <a:p>
            <a:pPr algn="ctr"/>
            <a:r>
              <a:rPr lang="en-US" sz="2800" dirty="0" smtClean="0">
                <a:latin typeface="Century Gothic"/>
                <a:cs typeface="Century Gothic"/>
              </a:rPr>
              <a:t>The bridge is </a:t>
            </a:r>
            <a:r>
              <a:rPr lang="en-US" sz="2800" b="1" dirty="0" smtClean="0">
                <a:latin typeface="Century Gothic"/>
                <a:cs typeface="Century Gothic"/>
              </a:rPr>
              <a:t>old</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1715500016"/>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people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066356" y="5736130"/>
            <a:ext cx="6795594" cy="523220"/>
          </a:xfrm>
          <a:prstGeom prst="rect">
            <a:avLst/>
          </a:prstGeom>
          <a:noFill/>
        </p:spPr>
        <p:txBody>
          <a:bodyPr wrap="square" rtlCol="0">
            <a:spAutoFit/>
          </a:bodyPr>
          <a:lstStyle/>
          <a:p>
            <a:pPr algn="ctr"/>
            <a:r>
              <a:rPr lang="en-US" sz="2800" b="1" dirty="0" smtClean="0">
                <a:latin typeface="Century Gothic"/>
                <a:cs typeface="Century Gothic"/>
              </a:rPr>
              <a:t>People</a:t>
            </a:r>
            <a:r>
              <a:rPr lang="en-US" sz="2800" dirty="0" smtClean="0">
                <a:latin typeface="Century Gothic"/>
                <a:cs typeface="Century Gothic"/>
              </a:rPr>
              <a:t> like those games.</a:t>
            </a:r>
            <a:endParaRPr lang="en-US" sz="2800" dirty="0">
              <a:latin typeface="Century Gothic"/>
              <a:cs typeface="Century Gothic"/>
            </a:endParaRPr>
          </a:p>
        </p:txBody>
      </p:sp>
    </p:spTree>
    <p:extLst>
      <p:ext uri="{BB962C8B-B14F-4D97-AF65-F5344CB8AC3E}">
        <p14:creationId xmlns:p14="http://schemas.microsoft.com/office/powerpoint/2010/main" val="1523448310"/>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526" y="448536"/>
            <a:ext cx="8813699" cy="6319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4000" dirty="0" smtClean="0">
              <a:latin typeface="Century Gothic"/>
              <a:cs typeface="Century Gothic"/>
            </a:endParaRPr>
          </a:p>
          <a:p>
            <a:pPr marL="1371600" indent="-1371600">
              <a:buAutoNum type="arabicPeriod"/>
            </a:pPr>
            <a:r>
              <a:rPr lang="en-US" sz="5400" dirty="0" smtClean="0">
                <a:latin typeface="Century Gothic"/>
                <a:cs typeface="Century Gothic"/>
              </a:rPr>
              <a:t>The lake froze five days </a:t>
            </a:r>
            <a:r>
              <a:rPr lang="en-US" sz="5400" b="1" dirty="0" smtClean="0">
                <a:latin typeface="Century Gothic"/>
                <a:cs typeface="Century Gothic"/>
              </a:rPr>
              <a:t>ago</a:t>
            </a:r>
            <a:r>
              <a:rPr lang="en-US" sz="5400" dirty="0" smtClean="0">
                <a:latin typeface="Century Gothic"/>
                <a:cs typeface="Century Gothic"/>
              </a:rPr>
              <a:t>.</a:t>
            </a:r>
          </a:p>
          <a:p>
            <a:pPr marL="1371600" indent="-1371600">
              <a:buAutoNum type="arabicPeriod"/>
            </a:pPr>
            <a:endParaRPr lang="en-US" sz="2800" dirty="0" smtClean="0">
              <a:latin typeface="Century Gothic"/>
              <a:cs typeface="Century Gothic"/>
            </a:endParaRPr>
          </a:p>
          <a:p>
            <a:pPr marL="1371600" indent="-1371600">
              <a:buAutoNum type="arabicPeriod"/>
            </a:pPr>
            <a:r>
              <a:rPr lang="en-US" sz="5400" dirty="0" smtClean="0">
                <a:latin typeface="Century Gothic"/>
                <a:cs typeface="Century Gothic"/>
              </a:rPr>
              <a:t>Pete is a nice </a:t>
            </a:r>
            <a:r>
              <a:rPr lang="en-US" sz="5400" b="1" dirty="0" smtClean="0">
                <a:latin typeface="Century Gothic"/>
                <a:cs typeface="Century Gothic"/>
              </a:rPr>
              <a:t>boy</a:t>
            </a:r>
            <a:r>
              <a:rPr lang="en-US" sz="5400" dirty="0" smtClean="0">
                <a:latin typeface="Century Gothic"/>
                <a:cs typeface="Century Gothic"/>
              </a:rPr>
              <a:t>.</a:t>
            </a:r>
          </a:p>
          <a:p>
            <a:pPr marL="1371600" indent="-1371600">
              <a:buAutoNum type="arabicPeriod"/>
            </a:pPr>
            <a:endParaRPr lang="en-US" sz="2800" dirty="0" smtClean="0">
              <a:latin typeface="Century Gothic"/>
              <a:cs typeface="Century Gothic"/>
            </a:endParaRPr>
          </a:p>
          <a:p>
            <a:r>
              <a:rPr lang="en-US" sz="5400" dirty="0" smtClean="0">
                <a:latin typeface="Century Gothic"/>
                <a:cs typeface="Century Gothic"/>
              </a:rPr>
              <a:t>3.  </a:t>
            </a:r>
            <a:r>
              <a:rPr lang="en-US" sz="5400" b="1" dirty="0" smtClean="0">
                <a:latin typeface="Century Gothic"/>
                <a:cs typeface="Century Gothic"/>
              </a:rPr>
              <a:t>  </a:t>
            </a:r>
            <a:r>
              <a:rPr lang="en-US" sz="5400" dirty="0" smtClean="0">
                <a:latin typeface="Century Gothic"/>
                <a:cs typeface="Century Gothic"/>
              </a:rPr>
              <a:t>A new </a:t>
            </a:r>
            <a:r>
              <a:rPr lang="en-US" sz="5400" b="1" dirty="0" smtClean="0">
                <a:latin typeface="Century Gothic"/>
                <a:cs typeface="Century Gothic"/>
              </a:rPr>
              <a:t>girl</a:t>
            </a:r>
            <a:r>
              <a:rPr lang="en-US" sz="5400" dirty="0" smtClean="0">
                <a:latin typeface="Century Gothic"/>
                <a:cs typeface="Century Gothic"/>
              </a:rPr>
              <a:t> is in the 				  class.</a:t>
            </a:r>
            <a:endParaRPr lang="en-US" sz="6000" dirty="0">
              <a:latin typeface="Century Gothic"/>
              <a:cs typeface="Century Gothic"/>
            </a:endParaRPr>
          </a:p>
        </p:txBody>
      </p:sp>
      <p:sp>
        <p:nvSpPr>
          <p:cNvPr id="3" name="Rectangle 2"/>
          <p:cNvSpPr/>
          <p:nvPr/>
        </p:nvSpPr>
        <p:spPr>
          <a:xfrm>
            <a:off x="835341" y="168417"/>
            <a:ext cx="7560688" cy="6989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a:cs typeface="Century Gothic"/>
              </a:rPr>
              <a:t>Have children read the sentences. Prompt them to identify the high-frequency words in connected text and to blend the decodable words.</a:t>
            </a:r>
            <a:endParaRPr lang="en-US" sz="1600" dirty="0">
              <a:latin typeface="Century Gothic"/>
              <a:cs typeface="Century Gothic"/>
            </a:endParaRPr>
          </a:p>
        </p:txBody>
      </p:sp>
    </p:spTree>
    <p:extLst>
      <p:ext uri="{BB962C8B-B14F-4D97-AF65-F5344CB8AC3E}">
        <p14:creationId xmlns:p14="http://schemas.microsoft.com/office/powerpoint/2010/main" val="2164613918"/>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7526" y="448536"/>
            <a:ext cx="8813699" cy="63196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1371600" indent="-1371600">
              <a:buAutoNum type="arabicPeriod"/>
            </a:pPr>
            <a:endParaRPr lang="en-US" sz="4000" dirty="0" smtClean="0">
              <a:latin typeface="Century Gothic"/>
              <a:cs typeface="Century Gothic"/>
            </a:endParaRPr>
          </a:p>
          <a:p>
            <a:pPr marL="1371600" indent="-1371600">
              <a:buAutoNum type="arabicPeriod"/>
            </a:pPr>
            <a:r>
              <a:rPr lang="en-US" sz="5400" b="1" dirty="0" smtClean="0">
                <a:latin typeface="Century Gothic"/>
                <a:cs typeface="Century Gothic"/>
              </a:rPr>
              <a:t>How </a:t>
            </a:r>
            <a:r>
              <a:rPr lang="en-US" sz="5400" dirty="0" smtClean="0">
                <a:latin typeface="Century Gothic"/>
                <a:cs typeface="Century Gothic"/>
              </a:rPr>
              <a:t>will you get home?</a:t>
            </a:r>
          </a:p>
          <a:p>
            <a:endParaRPr lang="en-US" sz="2800" dirty="0" smtClean="0">
              <a:latin typeface="Century Gothic"/>
              <a:cs typeface="Century Gothic"/>
            </a:endParaRPr>
          </a:p>
          <a:p>
            <a:pPr marL="1371600" indent="-1371600">
              <a:buAutoNum type="arabicPeriod"/>
            </a:pPr>
            <a:r>
              <a:rPr lang="en-US" sz="5400" dirty="0" smtClean="0">
                <a:latin typeface="Century Gothic"/>
                <a:cs typeface="Century Gothic"/>
              </a:rPr>
              <a:t>The bridge is </a:t>
            </a:r>
            <a:r>
              <a:rPr lang="en-US" sz="5400" b="1" dirty="0" smtClean="0">
                <a:latin typeface="Century Gothic"/>
                <a:cs typeface="Century Gothic"/>
              </a:rPr>
              <a:t>old</a:t>
            </a:r>
            <a:r>
              <a:rPr lang="en-US" sz="5400" dirty="0" smtClean="0">
                <a:latin typeface="Century Gothic"/>
                <a:cs typeface="Century Gothic"/>
              </a:rPr>
              <a:t>.</a:t>
            </a:r>
            <a:endParaRPr lang="en-US" sz="5400" b="1" dirty="0" smtClean="0">
              <a:latin typeface="Century Gothic"/>
              <a:cs typeface="Century Gothic"/>
            </a:endParaRPr>
          </a:p>
          <a:p>
            <a:pPr marL="1371600" indent="-1371600">
              <a:buAutoNum type="arabicPeriod"/>
            </a:pPr>
            <a:endParaRPr lang="en-US" sz="2800" dirty="0" smtClean="0">
              <a:latin typeface="Century Gothic"/>
              <a:cs typeface="Century Gothic"/>
            </a:endParaRPr>
          </a:p>
          <a:p>
            <a:r>
              <a:rPr lang="en-US" sz="5400" dirty="0" smtClean="0">
                <a:latin typeface="Century Gothic"/>
                <a:cs typeface="Century Gothic"/>
              </a:rPr>
              <a:t>3.  </a:t>
            </a:r>
            <a:r>
              <a:rPr lang="en-US" sz="5400" b="1" dirty="0" smtClean="0">
                <a:latin typeface="Century Gothic"/>
                <a:cs typeface="Century Gothic"/>
              </a:rPr>
              <a:t> People</a:t>
            </a:r>
            <a:r>
              <a:rPr lang="en-US" sz="5400" dirty="0" smtClean="0">
                <a:latin typeface="Century Gothic"/>
                <a:cs typeface="Century Gothic"/>
              </a:rPr>
              <a:t> like those 		  		   games.</a:t>
            </a:r>
            <a:endParaRPr lang="en-US" sz="6000" dirty="0">
              <a:latin typeface="Century Gothic"/>
              <a:cs typeface="Century Gothic"/>
            </a:endParaRPr>
          </a:p>
        </p:txBody>
      </p:sp>
      <p:sp>
        <p:nvSpPr>
          <p:cNvPr id="3" name="Rectangle 2"/>
          <p:cNvSpPr/>
          <p:nvPr/>
        </p:nvSpPr>
        <p:spPr>
          <a:xfrm>
            <a:off x="835341" y="168417"/>
            <a:ext cx="7560688" cy="6989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a:cs typeface="Century Gothic"/>
              </a:rPr>
              <a:t>Have children read the sentences. Prompt them to identify the high-frequency words in connected text and to blend the decodable words.</a:t>
            </a:r>
            <a:endParaRPr lang="en-US" sz="1600" dirty="0">
              <a:latin typeface="Century Gothic"/>
              <a:cs typeface="Century Gothic"/>
            </a:endParaRPr>
          </a:p>
        </p:txBody>
      </p:sp>
    </p:spTree>
    <p:extLst>
      <p:ext uri="{BB962C8B-B14F-4D97-AF65-F5344CB8AC3E}">
        <p14:creationId xmlns:p14="http://schemas.microsoft.com/office/powerpoint/2010/main" val="1220421184"/>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8680" y="158760"/>
            <a:ext cx="3709822" cy="56819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endParaRPr lang="en-US" sz="2800" dirty="0">
              <a:latin typeface="Century Gothic"/>
              <a:cs typeface="Century Gothic"/>
            </a:endParaRPr>
          </a:p>
        </p:txBody>
      </p:sp>
      <p:sp>
        <p:nvSpPr>
          <p:cNvPr id="3" name="Rectangle 2"/>
          <p:cNvSpPr/>
          <p:nvPr/>
        </p:nvSpPr>
        <p:spPr>
          <a:xfrm>
            <a:off x="125332" y="1725710"/>
            <a:ext cx="8948385" cy="513229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Yesterday Jen </a:t>
            </a:r>
            <a:r>
              <a:rPr lang="en-US" sz="5400" b="1" dirty="0" smtClean="0">
                <a:latin typeface="Century Gothic"/>
                <a:cs typeface="Century Gothic"/>
              </a:rPr>
              <a:t>danced</a:t>
            </a:r>
            <a:r>
              <a:rPr lang="en-US" sz="5400" dirty="0" smtClean="0">
                <a:latin typeface="Century Gothic"/>
                <a:cs typeface="Century Gothic"/>
              </a:rPr>
              <a:t> </a:t>
            </a:r>
          </a:p>
          <a:p>
            <a:pPr algn="ctr"/>
            <a:r>
              <a:rPr lang="en-US" sz="5400" dirty="0" smtClean="0">
                <a:latin typeface="Century Gothic"/>
                <a:cs typeface="Century Gothic"/>
              </a:rPr>
              <a:t>on a stage.</a:t>
            </a:r>
            <a:endParaRPr lang="en-US" sz="3200" dirty="0" smtClean="0">
              <a:latin typeface="Century Gothic"/>
              <a:cs typeface="Century Gothic"/>
            </a:endParaRPr>
          </a:p>
          <a:p>
            <a:pPr algn="ctr"/>
            <a:endParaRPr lang="en-US" sz="2000" dirty="0" smtClean="0">
              <a:latin typeface="Century Gothic"/>
              <a:cs typeface="Century Gothic"/>
            </a:endParaRPr>
          </a:p>
          <a:p>
            <a:pPr algn="ctr"/>
            <a:r>
              <a:rPr lang="en-US" dirty="0" smtClean="0">
                <a:solidFill>
                  <a:srgbClr val="FF0000"/>
                </a:solidFill>
                <a:latin typeface="Century Gothic"/>
                <a:cs typeface="Century Gothic"/>
              </a:rPr>
              <a:t>Danced is a verb. Many past-tense verbs end in </a:t>
            </a:r>
            <a:r>
              <a:rPr lang="mr-IN" dirty="0" smtClean="0">
                <a:solidFill>
                  <a:srgbClr val="FF0000"/>
                </a:solidFill>
                <a:latin typeface="Century Gothic"/>
                <a:cs typeface="Century Gothic"/>
              </a:rPr>
              <a:t>–</a:t>
            </a:r>
            <a:r>
              <a:rPr lang="en-US" dirty="0" smtClean="0">
                <a:solidFill>
                  <a:srgbClr val="FF0000"/>
                </a:solidFill>
                <a:latin typeface="Century Gothic"/>
                <a:cs typeface="Century Gothic"/>
              </a:rPr>
              <a:t>ed.</a:t>
            </a:r>
          </a:p>
          <a:p>
            <a:pPr algn="ctr"/>
            <a:endParaRPr lang="en-US" sz="1000" dirty="0" smtClean="0">
              <a:solidFill>
                <a:schemeClr val="tx1"/>
              </a:solidFill>
              <a:latin typeface="Century Gothic"/>
              <a:cs typeface="Century Gothic"/>
            </a:endParaRPr>
          </a:p>
          <a:p>
            <a:pPr algn="ctr"/>
            <a:r>
              <a:rPr lang="en-US" sz="5400" dirty="0" smtClean="0">
                <a:solidFill>
                  <a:schemeClr val="tx1"/>
                </a:solidFill>
                <a:latin typeface="Century Gothic"/>
                <a:cs typeface="Century Gothic"/>
              </a:rPr>
              <a:t>Mike </a:t>
            </a:r>
            <a:r>
              <a:rPr lang="en-US" sz="5400" i="1" dirty="0" smtClean="0">
                <a:solidFill>
                  <a:schemeClr val="tx1"/>
                </a:solidFill>
                <a:latin typeface="Century Gothic"/>
                <a:cs typeface="Century Gothic"/>
              </a:rPr>
              <a:t>will</a:t>
            </a:r>
            <a:r>
              <a:rPr lang="en-US" sz="5400" dirty="0" smtClean="0">
                <a:solidFill>
                  <a:schemeClr val="tx1"/>
                </a:solidFill>
                <a:latin typeface="Century Gothic"/>
                <a:cs typeface="Century Gothic"/>
              </a:rPr>
              <a:t> </a:t>
            </a:r>
            <a:r>
              <a:rPr lang="en-US" sz="5400" b="1" dirty="0" smtClean="0">
                <a:solidFill>
                  <a:schemeClr val="tx1"/>
                </a:solidFill>
                <a:latin typeface="Century Gothic"/>
                <a:cs typeface="Century Gothic"/>
              </a:rPr>
              <a:t>fix</a:t>
            </a:r>
            <a:r>
              <a:rPr lang="en-US" sz="5400" dirty="0" smtClean="0">
                <a:solidFill>
                  <a:schemeClr val="tx1"/>
                </a:solidFill>
                <a:latin typeface="Century Gothic"/>
                <a:cs typeface="Century Gothic"/>
              </a:rPr>
              <a:t> the fence on Monday.</a:t>
            </a:r>
          </a:p>
          <a:p>
            <a:pPr algn="ctr"/>
            <a:endParaRPr lang="en-US" sz="2000" dirty="0" smtClean="0">
              <a:solidFill>
                <a:srgbClr val="FF0000"/>
              </a:solidFill>
              <a:latin typeface="Century Gothic"/>
              <a:cs typeface="Century Gothic"/>
            </a:endParaRPr>
          </a:p>
          <a:p>
            <a:pPr algn="ctr"/>
            <a:r>
              <a:rPr lang="en-US" dirty="0" smtClean="0">
                <a:solidFill>
                  <a:srgbClr val="FF0000"/>
                </a:solidFill>
                <a:latin typeface="Century Gothic"/>
                <a:cs typeface="Century Gothic"/>
              </a:rPr>
              <a:t>Adding the verb </a:t>
            </a:r>
            <a:r>
              <a:rPr lang="en-US" i="1" dirty="0" smtClean="0">
                <a:solidFill>
                  <a:srgbClr val="FF0000"/>
                </a:solidFill>
                <a:latin typeface="Century Gothic"/>
                <a:cs typeface="Century Gothic"/>
              </a:rPr>
              <a:t>will </a:t>
            </a:r>
            <a:r>
              <a:rPr lang="en-US" dirty="0" smtClean="0">
                <a:solidFill>
                  <a:srgbClr val="FF0000"/>
                </a:solidFill>
                <a:latin typeface="Century Gothic"/>
                <a:cs typeface="Century Gothic"/>
              </a:rPr>
              <a:t>before the action word shows that something will happen in the future.</a:t>
            </a:r>
            <a:endParaRPr lang="en-US" i="1" dirty="0" smtClean="0">
              <a:solidFill>
                <a:srgbClr val="FF0000"/>
              </a:solidFill>
              <a:latin typeface="Century Gothic"/>
              <a:cs typeface="Century Gothic"/>
            </a:endParaRPr>
          </a:p>
          <a:p>
            <a:pPr algn="ctr"/>
            <a:endParaRPr lang="en-US" sz="2000" dirty="0">
              <a:solidFill>
                <a:srgbClr val="FF0000"/>
              </a:solidFill>
              <a:latin typeface="Century Gothic"/>
              <a:cs typeface="Century Gothic"/>
            </a:endParaRPr>
          </a:p>
        </p:txBody>
      </p:sp>
      <p:sp>
        <p:nvSpPr>
          <p:cNvPr id="4" name="TextBox 3"/>
          <p:cNvSpPr txBox="1"/>
          <p:nvPr/>
        </p:nvSpPr>
        <p:spPr>
          <a:xfrm>
            <a:off x="0" y="947945"/>
            <a:ext cx="9144000" cy="707886"/>
          </a:xfrm>
          <a:prstGeom prst="rect">
            <a:avLst/>
          </a:prstGeom>
          <a:noFill/>
        </p:spPr>
        <p:txBody>
          <a:bodyPr wrap="square" rtlCol="0">
            <a:spAutoFit/>
          </a:bodyPr>
          <a:lstStyle/>
          <a:p>
            <a:pPr algn="ctr"/>
            <a:r>
              <a:rPr lang="en-US" sz="2000" dirty="0" smtClean="0">
                <a:solidFill>
                  <a:srgbClr val="FF0000"/>
                </a:solidFill>
                <a:latin typeface="Century Gothic"/>
                <a:cs typeface="Century Gothic"/>
              </a:rPr>
              <a:t>Remember that a verb is a action word.</a:t>
            </a:r>
          </a:p>
          <a:p>
            <a:pPr algn="ctr"/>
            <a:r>
              <a:rPr lang="en-US" sz="2000" dirty="0" smtClean="0">
                <a:solidFill>
                  <a:srgbClr val="FF0000"/>
                </a:solidFill>
                <a:latin typeface="Century Gothic"/>
                <a:cs typeface="Century Gothic"/>
              </a:rPr>
              <a:t>A past tense verb tells about an action that has already happened.</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1645156699"/>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8680" y="13294"/>
            <a:ext cx="3709822" cy="9346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400" b="1" dirty="0" smtClean="0">
                <a:latin typeface="Century Gothic"/>
                <a:cs typeface="Century Gothic"/>
              </a:rPr>
              <a:t>Is and Are</a:t>
            </a:r>
            <a:endParaRPr lang="en-US" sz="2400" b="1" dirty="0">
              <a:latin typeface="Century Gothic"/>
              <a:cs typeface="Century Gothic"/>
            </a:endParaRPr>
          </a:p>
        </p:txBody>
      </p:sp>
      <p:sp>
        <p:nvSpPr>
          <p:cNvPr id="3" name="Rectangle 2"/>
          <p:cNvSpPr/>
          <p:nvPr/>
        </p:nvSpPr>
        <p:spPr>
          <a:xfrm>
            <a:off x="195615" y="2132900"/>
            <a:ext cx="8948385" cy="381357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5400" dirty="0" smtClean="0">
                <a:latin typeface="Century Gothic"/>
                <a:cs typeface="Century Gothic"/>
              </a:rPr>
              <a:t>June is joking.</a:t>
            </a:r>
          </a:p>
          <a:p>
            <a:r>
              <a:rPr lang="en-US" sz="5400" dirty="0" smtClean="0">
                <a:latin typeface="Century Gothic"/>
                <a:cs typeface="Century Gothic"/>
              </a:rPr>
              <a:t> </a:t>
            </a:r>
            <a:endParaRPr lang="en-US" sz="3200" dirty="0" smtClean="0">
              <a:solidFill>
                <a:schemeClr val="tx1"/>
              </a:solidFill>
              <a:latin typeface="Century Gothic"/>
              <a:cs typeface="Century Gothic"/>
            </a:endParaRPr>
          </a:p>
          <a:p>
            <a:r>
              <a:rPr lang="en-US" sz="5400" dirty="0" smtClean="0">
                <a:solidFill>
                  <a:schemeClr val="tx1"/>
                </a:solidFill>
                <a:latin typeface="Century Gothic"/>
                <a:cs typeface="Century Gothic"/>
              </a:rPr>
              <a:t>Rose and Lance are riding bikes.</a:t>
            </a:r>
          </a:p>
        </p:txBody>
      </p:sp>
      <p:sp>
        <p:nvSpPr>
          <p:cNvPr id="4" name="TextBox 3"/>
          <p:cNvSpPr txBox="1"/>
          <p:nvPr/>
        </p:nvSpPr>
        <p:spPr>
          <a:xfrm>
            <a:off x="0" y="1048875"/>
            <a:ext cx="9144000"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Is and are are present-tense verbs.</a:t>
            </a:r>
          </a:p>
          <a:p>
            <a:pPr algn="ctr"/>
            <a:r>
              <a:rPr lang="en-US" dirty="0" smtClean="0">
                <a:solidFill>
                  <a:srgbClr val="FF0000"/>
                </a:solidFill>
                <a:latin typeface="Century Gothic"/>
                <a:cs typeface="Century Gothic"/>
              </a:rPr>
              <a:t>Remember when we talk about the present,</a:t>
            </a:r>
          </a:p>
          <a:p>
            <a:pPr algn="ctr"/>
            <a:r>
              <a:rPr lang="en-US" dirty="0" smtClean="0">
                <a:solidFill>
                  <a:srgbClr val="FF0000"/>
                </a:solidFill>
                <a:latin typeface="Century Gothic"/>
                <a:cs typeface="Century Gothic"/>
              </a:rPr>
              <a:t>we are talking about what is going on right now.</a:t>
            </a:r>
            <a:endParaRPr lang="en-US" dirty="0">
              <a:solidFill>
                <a:srgbClr val="FF0000"/>
              </a:solidFill>
              <a:latin typeface="Century Gothic"/>
              <a:cs typeface="Century Gothic"/>
            </a:endParaRPr>
          </a:p>
        </p:txBody>
      </p:sp>
      <p:sp>
        <p:nvSpPr>
          <p:cNvPr id="5" name="TextBox 4"/>
          <p:cNvSpPr txBox="1"/>
          <p:nvPr/>
        </p:nvSpPr>
        <p:spPr>
          <a:xfrm>
            <a:off x="0" y="5934670"/>
            <a:ext cx="9144000"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The verb </a:t>
            </a:r>
            <a:r>
              <a:rPr lang="en-US" b="1" dirty="0" smtClean="0">
                <a:solidFill>
                  <a:srgbClr val="FF0000"/>
                </a:solidFill>
                <a:latin typeface="Century Gothic"/>
                <a:cs typeface="Century Gothic"/>
              </a:rPr>
              <a:t>is</a:t>
            </a:r>
            <a:r>
              <a:rPr lang="en-US" dirty="0" smtClean="0">
                <a:solidFill>
                  <a:srgbClr val="FF0000"/>
                </a:solidFill>
                <a:latin typeface="Century Gothic"/>
                <a:cs typeface="Century Gothic"/>
              </a:rPr>
              <a:t> is used when telling about one noun in one sentence.</a:t>
            </a:r>
          </a:p>
          <a:p>
            <a:pPr algn="ctr"/>
            <a:r>
              <a:rPr lang="en-US" dirty="0" smtClean="0">
                <a:solidFill>
                  <a:srgbClr val="FF0000"/>
                </a:solidFill>
                <a:latin typeface="Century Gothic"/>
                <a:cs typeface="Century Gothic"/>
              </a:rPr>
              <a:t>The verb </a:t>
            </a:r>
            <a:r>
              <a:rPr lang="en-US" b="1" dirty="0" smtClean="0">
                <a:solidFill>
                  <a:srgbClr val="FF0000"/>
                </a:solidFill>
                <a:latin typeface="Century Gothic"/>
                <a:cs typeface="Century Gothic"/>
              </a:rPr>
              <a:t>are</a:t>
            </a:r>
            <a:r>
              <a:rPr lang="en-US" dirty="0" smtClean="0">
                <a:solidFill>
                  <a:srgbClr val="FF0000"/>
                </a:solidFill>
                <a:latin typeface="Century Gothic"/>
                <a:cs typeface="Century Gothic"/>
              </a:rPr>
              <a:t> is used when telling about more than one noun in one sentence.</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000113785"/>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8680" y="13294"/>
            <a:ext cx="3709822" cy="9346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400" b="1" dirty="0" smtClean="0">
                <a:latin typeface="Century Gothic"/>
                <a:cs typeface="Century Gothic"/>
              </a:rPr>
              <a:t>Is and Are</a:t>
            </a:r>
            <a:endParaRPr lang="en-US" sz="2400" b="1" dirty="0">
              <a:latin typeface="Century Gothic"/>
              <a:cs typeface="Century Gothic"/>
            </a:endParaRPr>
          </a:p>
        </p:txBody>
      </p:sp>
      <p:sp>
        <p:nvSpPr>
          <p:cNvPr id="3" name="Rectangle 2"/>
          <p:cNvSpPr/>
          <p:nvPr/>
        </p:nvSpPr>
        <p:spPr>
          <a:xfrm>
            <a:off x="195615" y="1695207"/>
            <a:ext cx="8948385" cy="500824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5400" dirty="0" smtClean="0">
                <a:solidFill>
                  <a:schemeClr val="tx1"/>
                </a:solidFill>
                <a:latin typeface="Century Gothic"/>
                <a:cs typeface="Century Gothic"/>
              </a:rPr>
              <a:t>The sun _____ shining.</a:t>
            </a:r>
          </a:p>
          <a:p>
            <a:endParaRPr lang="en-US" sz="5400" dirty="0">
              <a:solidFill>
                <a:schemeClr val="tx1"/>
              </a:solidFill>
              <a:latin typeface="Century Gothic"/>
              <a:cs typeface="Century Gothic"/>
            </a:endParaRPr>
          </a:p>
          <a:p>
            <a:r>
              <a:rPr lang="en-US" sz="5400" dirty="0" smtClean="0">
                <a:solidFill>
                  <a:schemeClr val="tx1"/>
                </a:solidFill>
                <a:latin typeface="Century Gothic"/>
                <a:cs typeface="Century Gothic"/>
              </a:rPr>
              <a:t>Three dogs _____ playing.</a:t>
            </a:r>
          </a:p>
          <a:p>
            <a:endParaRPr lang="en-US" sz="5400" dirty="0">
              <a:solidFill>
                <a:schemeClr val="tx1"/>
              </a:solidFill>
              <a:latin typeface="Century Gothic"/>
              <a:cs typeface="Century Gothic"/>
            </a:endParaRPr>
          </a:p>
          <a:p>
            <a:r>
              <a:rPr lang="en-US" sz="5400" dirty="0" smtClean="0">
                <a:solidFill>
                  <a:schemeClr val="tx1"/>
                </a:solidFill>
                <a:latin typeface="Century Gothic"/>
                <a:cs typeface="Century Gothic"/>
              </a:rPr>
              <a:t>They _____ racing to the end.</a:t>
            </a:r>
          </a:p>
        </p:txBody>
      </p:sp>
      <p:sp>
        <p:nvSpPr>
          <p:cNvPr id="4" name="TextBox 3"/>
          <p:cNvSpPr txBox="1"/>
          <p:nvPr/>
        </p:nvSpPr>
        <p:spPr>
          <a:xfrm>
            <a:off x="0" y="979107"/>
            <a:ext cx="9144000"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Have children identify which verb, is or are, </a:t>
            </a:r>
          </a:p>
          <a:p>
            <a:pPr algn="ctr"/>
            <a:r>
              <a:rPr lang="en-US" dirty="0" smtClean="0">
                <a:solidFill>
                  <a:srgbClr val="FF0000"/>
                </a:solidFill>
                <a:latin typeface="Century Gothic"/>
                <a:cs typeface="Century Gothic"/>
              </a:rPr>
              <a:t>should be used to complete the sentences.</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32891144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39"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n</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71863160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1 – Day 2</a:t>
            </a:r>
            <a:endParaRPr lang="en-US" sz="4800" dirty="0">
              <a:latin typeface="Century Gothic"/>
              <a:cs typeface="Century Gothic"/>
            </a:endParaRPr>
          </a:p>
        </p:txBody>
      </p:sp>
    </p:spTree>
    <p:extLst>
      <p:ext uri="{BB962C8B-B14F-4D97-AF65-F5344CB8AC3E}">
        <p14:creationId xmlns:p14="http://schemas.microsoft.com/office/powerpoint/2010/main" val="877089735"/>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 </a:t>
            </a:r>
          </a:p>
          <a:p>
            <a:pPr algn="ctr"/>
            <a:r>
              <a:rPr lang="en-US" sz="2000" dirty="0" smtClean="0">
                <a:latin typeface="Century Gothic"/>
                <a:cs typeface="Century Gothic"/>
              </a:rPr>
              <a:t>Phoneme Isolation</a:t>
            </a:r>
            <a:endParaRPr lang="en-US" sz="2000" dirty="0">
              <a:latin typeface="Century Gothic"/>
              <a:cs typeface="Century Gothic"/>
            </a:endParaRPr>
          </a:p>
        </p:txBody>
      </p:sp>
      <p:sp>
        <p:nvSpPr>
          <p:cNvPr id="6" name="TextBox 5"/>
          <p:cNvSpPr txBox="1"/>
          <p:nvPr/>
        </p:nvSpPr>
        <p:spPr>
          <a:xfrm>
            <a:off x="116329" y="1260420"/>
            <a:ext cx="8899223" cy="923330"/>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Listen carefully as I say a word: rope, /r/ /o/ /p/.</a:t>
            </a:r>
          </a:p>
          <a:p>
            <a:pPr algn="ctr"/>
            <a:r>
              <a:rPr lang="en-US" dirty="0" smtClean="0">
                <a:solidFill>
                  <a:schemeClr val="bg1">
                    <a:lumMod val="85000"/>
                  </a:schemeClr>
                </a:solidFill>
                <a:latin typeface="Century Gothic"/>
                <a:cs typeface="Century Gothic"/>
              </a:rPr>
              <a:t>What sound do you hear in the middle of rope?</a:t>
            </a:r>
          </a:p>
          <a:p>
            <a:pPr algn="ctr"/>
            <a:r>
              <a:rPr lang="en-US" dirty="0" smtClean="0">
                <a:solidFill>
                  <a:schemeClr val="bg1">
                    <a:lumMod val="85000"/>
                  </a:schemeClr>
                </a:solidFill>
                <a:latin typeface="Century Gothic"/>
                <a:cs typeface="Century Gothic"/>
              </a:rPr>
              <a:t>That’s right. The word rope has the /</a:t>
            </a:r>
            <a:r>
              <a:rPr lang="en-US" dirty="0" err="1" smtClean="0">
                <a:solidFill>
                  <a:schemeClr val="bg1">
                    <a:lumMod val="85000"/>
                  </a:schemeClr>
                </a:solidFill>
                <a:latin typeface="Century Gothic"/>
                <a:cs typeface="Century Gothic"/>
              </a:rPr>
              <a:t>ooo</a:t>
            </a:r>
            <a:r>
              <a:rPr lang="en-US" dirty="0" smtClean="0">
                <a:solidFill>
                  <a:schemeClr val="bg1">
                    <a:lumMod val="85000"/>
                  </a:schemeClr>
                </a:solidFill>
                <a:latin typeface="Century Gothic"/>
                <a:cs typeface="Century Gothic"/>
              </a:rPr>
              <a:t>/ sound in the middle.</a:t>
            </a:r>
          </a:p>
        </p:txBody>
      </p:sp>
      <p:cxnSp>
        <p:nvCxnSpPr>
          <p:cNvPr id="4" name="Straight Connector 3"/>
          <p:cNvCxnSpPr/>
          <p:nvPr/>
        </p:nvCxnSpPr>
        <p:spPr>
          <a:xfrm>
            <a:off x="6491000" y="1367140"/>
            <a:ext cx="2144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147048" y="1900853"/>
            <a:ext cx="126153"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299448" y="1900853"/>
            <a:ext cx="126153"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451848" y="1902862"/>
            <a:ext cx="126153"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16329" y="4566890"/>
            <a:ext cx="8899223" cy="1846659"/>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I’m going to say some more words.</a:t>
            </a:r>
          </a:p>
          <a:p>
            <a:pPr algn="ctr"/>
            <a:r>
              <a:rPr lang="en-US" dirty="0" smtClean="0">
                <a:solidFill>
                  <a:schemeClr val="bg1">
                    <a:lumMod val="85000"/>
                  </a:schemeClr>
                </a:solidFill>
                <a:latin typeface="Century Gothic"/>
                <a:cs typeface="Century Gothic"/>
              </a:rPr>
              <a:t>Say the sound you hear in the middle of each word.</a:t>
            </a:r>
          </a:p>
          <a:p>
            <a:pPr algn="ctr"/>
            <a:endParaRPr lang="en-US" dirty="0">
              <a:solidFill>
                <a:schemeClr val="bg1">
                  <a:lumMod val="85000"/>
                </a:schemeClr>
              </a:solidFill>
              <a:latin typeface="Century Gothic"/>
              <a:cs typeface="Century Gothic"/>
            </a:endParaRPr>
          </a:p>
          <a:p>
            <a:pPr algn="ctr"/>
            <a:r>
              <a:rPr lang="en-US" sz="2000" dirty="0" smtClean="0">
                <a:solidFill>
                  <a:schemeClr val="bg1">
                    <a:lumMod val="85000"/>
                  </a:schemeClr>
                </a:solidFill>
                <a:latin typeface="Century Gothic"/>
                <a:cs typeface="Century Gothic"/>
              </a:rPr>
              <a:t>rose		these		note		yoke		rice</a:t>
            </a:r>
          </a:p>
          <a:p>
            <a:pPr algn="ctr"/>
            <a:endParaRPr lang="en-US" sz="2000" dirty="0">
              <a:solidFill>
                <a:schemeClr val="bg1">
                  <a:lumMod val="85000"/>
                </a:schemeClr>
              </a:solidFill>
              <a:latin typeface="Century Gothic"/>
              <a:cs typeface="Century Gothic"/>
            </a:endParaRPr>
          </a:p>
          <a:p>
            <a:pPr algn="ctr"/>
            <a:r>
              <a:rPr lang="en-US" sz="2000" dirty="0" smtClean="0">
                <a:solidFill>
                  <a:schemeClr val="bg1">
                    <a:lumMod val="85000"/>
                  </a:schemeClr>
                </a:solidFill>
                <a:latin typeface="Century Gothic"/>
                <a:cs typeface="Century Gothic"/>
              </a:rPr>
              <a:t>mule		face		huge		vote		cute</a:t>
            </a:r>
          </a:p>
        </p:txBody>
      </p:sp>
    </p:spTree>
    <p:extLst>
      <p:ext uri="{BB962C8B-B14F-4D97-AF65-F5344CB8AC3E}">
        <p14:creationId xmlns:p14="http://schemas.microsoft.com/office/powerpoint/2010/main" val="3571230744"/>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Introduce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cxnSp>
        <p:nvCxnSpPr>
          <p:cNvPr id="10" name="Straight Connector 9"/>
          <p:cNvCxnSpPr/>
          <p:nvPr/>
        </p:nvCxnSpPr>
        <p:spPr>
          <a:xfrm>
            <a:off x="3713727" y="20616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93914" y="20616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610252" y="21837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 name="Picture 1" descr="Screen Shot 2016-12-04 at 7.09.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756" y="801997"/>
            <a:ext cx="4373137" cy="5734947"/>
          </a:xfrm>
          <a:prstGeom prst="rect">
            <a:avLst/>
          </a:prstGeom>
        </p:spPr>
      </p:pic>
      <p:sp>
        <p:nvSpPr>
          <p:cNvPr id="19" name="Rectangle 18"/>
          <p:cNvSpPr/>
          <p:nvPr/>
        </p:nvSpPr>
        <p:spPr>
          <a:xfrm>
            <a:off x="6450630" y="3184807"/>
            <a:ext cx="2571657"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chemeClr val="tx1"/>
                </a:solidFill>
                <a:latin typeface="Century Gothic"/>
                <a:cs typeface="Century Gothic"/>
              </a:rPr>
              <a:t>m</a:t>
            </a:r>
            <a:r>
              <a:rPr lang="en-US" sz="7200" dirty="0" smtClean="0">
                <a:solidFill>
                  <a:srgbClr val="FF0000"/>
                </a:solidFill>
                <a:latin typeface="Century Gothic"/>
                <a:cs typeface="Century Gothic"/>
              </a:rPr>
              <a:t>u</a:t>
            </a:r>
            <a:r>
              <a:rPr lang="en-US" sz="7200" u="sng" dirty="0" smtClean="0">
                <a:solidFill>
                  <a:srgbClr val="000000"/>
                </a:solidFill>
                <a:latin typeface="Century Gothic"/>
                <a:cs typeface="Century Gothic"/>
              </a:rPr>
              <a:t>l</a:t>
            </a:r>
            <a:r>
              <a:rPr lang="en-US" sz="7200" dirty="0" smtClean="0">
                <a:solidFill>
                  <a:srgbClr val="FF0000"/>
                </a:solidFill>
                <a:latin typeface="Century Gothic"/>
                <a:cs typeface="Century Gothic"/>
              </a:rPr>
              <a:t>e</a:t>
            </a:r>
            <a:endParaRPr lang="en-US" sz="7200" dirty="0">
              <a:solidFill>
                <a:srgbClr val="FF0000"/>
              </a:solidFill>
              <a:latin typeface="Century Gothic"/>
              <a:cs typeface="Century Gothic"/>
            </a:endParaRPr>
          </a:p>
        </p:txBody>
      </p:sp>
      <p:sp>
        <p:nvSpPr>
          <p:cNvPr id="15" name="Rectangle 14"/>
          <p:cNvSpPr/>
          <p:nvPr/>
        </p:nvSpPr>
        <p:spPr>
          <a:xfrm>
            <a:off x="6450630" y="1915868"/>
            <a:ext cx="2571657"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chemeClr val="tx1"/>
                </a:solidFill>
                <a:latin typeface="Century Gothic"/>
                <a:cs typeface="Century Gothic"/>
              </a:rPr>
              <a:t>c</a:t>
            </a:r>
            <a:r>
              <a:rPr lang="en-US" sz="7200" dirty="0" smtClean="0">
                <a:solidFill>
                  <a:srgbClr val="FF0000"/>
                </a:solidFill>
                <a:latin typeface="Century Gothic"/>
                <a:cs typeface="Century Gothic"/>
              </a:rPr>
              <a:t>u</a:t>
            </a:r>
            <a:r>
              <a:rPr lang="en-US" sz="7200" dirty="0" smtClean="0">
                <a:solidFill>
                  <a:srgbClr val="000000"/>
                </a:solidFill>
                <a:latin typeface="Century Gothic"/>
                <a:cs typeface="Century Gothic"/>
              </a:rPr>
              <a:t>t</a:t>
            </a:r>
            <a:r>
              <a:rPr lang="en-US" sz="7200" dirty="0" smtClean="0">
                <a:solidFill>
                  <a:srgbClr val="FF0000"/>
                </a:solidFill>
                <a:latin typeface="Century Gothic"/>
                <a:cs typeface="Century Gothic"/>
              </a:rPr>
              <a:t>e</a:t>
            </a:r>
            <a:endParaRPr lang="en-US" sz="7200" dirty="0">
              <a:solidFill>
                <a:srgbClr val="FF0000"/>
              </a:solidFill>
              <a:latin typeface="Century Gothic"/>
              <a:cs typeface="Century Gothic"/>
            </a:endParaRPr>
          </a:p>
        </p:txBody>
      </p:sp>
      <p:sp>
        <p:nvSpPr>
          <p:cNvPr id="20" name="Rectangle 19"/>
          <p:cNvSpPr/>
          <p:nvPr/>
        </p:nvSpPr>
        <p:spPr>
          <a:xfrm>
            <a:off x="5966835" y="5059127"/>
            <a:ext cx="1715683" cy="11691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a:cs typeface="Century Gothic"/>
              </a:rPr>
              <a:t>What are these letters?</a:t>
            </a:r>
          </a:p>
          <a:p>
            <a:pPr algn="ctr"/>
            <a:r>
              <a:rPr lang="en-US" sz="1600" dirty="0" smtClean="0">
                <a:solidFill>
                  <a:srgbClr val="FF0000"/>
                </a:solidFill>
                <a:latin typeface="Century Gothic"/>
                <a:cs typeface="Century Gothic"/>
              </a:rPr>
              <a:t>What sound do they stand for?</a:t>
            </a:r>
            <a:endParaRPr lang="en-US" sz="1600" dirty="0">
              <a:solidFill>
                <a:srgbClr val="FF0000"/>
              </a:solidFill>
              <a:latin typeface="Century Gothic"/>
              <a:cs typeface="Century Gothic"/>
            </a:endParaRPr>
          </a:p>
        </p:txBody>
      </p:sp>
      <p:sp>
        <p:nvSpPr>
          <p:cNvPr id="22" name="Right Arrow 21"/>
          <p:cNvSpPr/>
          <p:nvPr/>
        </p:nvSpPr>
        <p:spPr>
          <a:xfrm rot="12408288">
            <a:off x="4233897" y="4851988"/>
            <a:ext cx="1725535" cy="203278"/>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186174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Introduce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5912577" y="1895744"/>
            <a:ext cx="2571657"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chemeClr val="tx1"/>
                </a:solidFill>
                <a:latin typeface="Century Gothic"/>
                <a:cs typeface="Century Gothic"/>
              </a:rPr>
              <a:t>r</a:t>
            </a:r>
            <a:r>
              <a:rPr lang="en-US" sz="7200" dirty="0" smtClean="0">
                <a:solidFill>
                  <a:srgbClr val="FF0000"/>
                </a:solidFill>
                <a:latin typeface="Century Gothic"/>
                <a:cs typeface="Century Gothic"/>
              </a:rPr>
              <a:t>o</a:t>
            </a:r>
            <a:r>
              <a:rPr lang="en-US" sz="7200" dirty="0" smtClean="0">
                <a:solidFill>
                  <a:schemeClr val="tx1"/>
                </a:solidFill>
                <a:latin typeface="Century Gothic"/>
                <a:cs typeface="Century Gothic"/>
              </a:rPr>
              <a:t>s</a:t>
            </a:r>
            <a:r>
              <a:rPr lang="en-US" sz="7200" dirty="0" smtClean="0">
                <a:solidFill>
                  <a:srgbClr val="FF0000"/>
                </a:solidFill>
                <a:latin typeface="Century Gothic"/>
                <a:cs typeface="Century Gothic"/>
              </a:rPr>
              <a:t>e</a:t>
            </a:r>
            <a:endParaRPr lang="en-US" sz="7200" dirty="0">
              <a:solidFill>
                <a:srgbClr val="FF0000"/>
              </a:solidFill>
              <a:latin typeface="Century Gothic"/>
              <a:cs typeface="Century Gothic"/>
            </a:endParaRPr>
          </a:p>
        </p:txBody>
      </p:sp>
      <p:pic>
        <p:nvPicPr>
          <p:cNvPr id="7" name="Picture 6" descr="Screen Shot 2016-12-04 at 7.09.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363" y="865223"/>
            <a:ext cx="4335464" cy="5687927"/>
          </a:xfrm>
          <a:prstGeom prst="rect">
            <a:avLst/>
          </a:prstGeom>
        </p:spPr>
      </p:pic>
      <p:cxnSp>
        <p:nvCxnSpPr>
          <p:cNvPr id="10" name="Straight Connector 9"/>
          <p:cNvCxnSpPr/>
          <p:nvPr/>
        </p:nvCxnSpPr>
        <p:spPr>
          <a:xfrm>
            <a:off x="3713727" y="20616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93914" y="20616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610252" y="21837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5912577" y="3184807"/>
            <a:ext cx="2571657"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chemeClr val="tx1"/>
                </a:solidFill>
                <a:latin typeface="Century Gothic"/>
                <a:cs typeface="Century Gothic"/>
              </a:rPr>
              <a:t>c</a:t>
            </a:r>
            <a:r>
              <a:rPr lang="en-US" sz="7200" dirty="0" smtClean="0">
                <a:solidFill>
                  <a:srgbClr val="FF0000"/>
                </a:solidFill>
                <a:latin typeface="Century Gothic"/>
                <a:cs typeface="Century Gothic"/>
              </a:rPr>
              <a:t>o</a:t>
            </a:r>
            <a:r>
              <a:rPr lang="en-US" sz="7200" u="sng" dirty="0" smtClean="0">
                <a:solidFill>
                  <a:srgbClr val="000000"/>
                </a:solidFill>
                <a:latin typeface="Century Gothic"/>
                <a:cs typeface="Century Gothic"/>
              </a:rPr>
              <a:t>n</a:t>
            </a:r>
            <a:r>
              <a:rPr lang="en-US" sz="7200" dirty="0" smtClean="0">
                <a:solidFill>
                  <a:srgbClr val="FF0000"/>
                </a:solidFill>
                <a:latin typeface="Century Gothic"/>
                <a:cs typeface="Century Gothic"/>
              </a:rPr>
              <a:t>e</a:t>
            </a:r>
            <a:endParaRPr lang="en-US" sz="7200" dirty="0">
              <a:solidFill>
                <a:srgbClr val="FF0000"/>
              </a:solidFill>
              <a:latin typeface="Century Gothic"/>
              <a:cs typeface="Century Gothic"/>
            </a:endParaRPr>
          </a:p>
        </p:txBody>
      </p:sp>
      <p:sp>
        <p:nvSpPr>
          <p:cNvPr id="20" name="Rectangle 19"/>
          <p:cNvSpPr/>
          <p:nvPr/>
        </p:nvSpPr>
        <p:spPr>
          <a:xfrm>
            <a:off x="67282" y="4694278"/>
            <a:ext cx="1715683" cy="11691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a:cs typeface="Century Gothic"/>
              </a:rPr>
              <a:t>What are these letters?</a:t>
            </a:r>
          </a:p>
          <a:p>
            <a:pPr algn="ctr"/>
            <a:r>
              <a:rPr lang="en-US" sz="1600" dirty="0" smtClean="0">
                <a:solidFill>
                  <a:srgbClr val="FF0000"/>
                </a:solidFill>
                <a:latin typeface="Century Gothic"/>
                <a:cs typeface="Century Gothic"/>
              </a:rPr>
              <a:t>What sound do they stand for?</a:t>
            </a:r>
            <a:endParaRPr lang="en-US" sz="1600" dirty="0">
              <a:solidFill>
                <a:srgbClr val="FF0000"/>
              </a:solidFill>
              <a:latin typeface="Century Gothic"/>
              <a:cs typeface="Century Gothic"/>
            </a:endParaRPr>
          </a:p>
        </p:txBody>
      </p:sp>
      <p:sp>
        <p:nvSpPr>
          <p:cNvPr id="21" name="Right Arrow 20"/>
          <p:cNvSpPr/>
          <p:nvPr/>
        </p:nvSpPr>
        <p:spPr>
          <a:xfrm>
            <a:off x="1333469" y="5076462"/>
            <a:ext cx="1160609" cy="20186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53933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Introduce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6257513" y="1947705"/>
            <a:ext cx="2103629"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rgbClr val="FF0000"/>
                </a:solidFill>
                <a:latin typeface="Century Gothic"/>
                <a:cs typeface="Century Gothic"/>
              </a:rPr>
              <a:t>E</a:t>
            </a:r>
            <a:r>
              <a:rPr lang="en-US" sz="7200" dirty="0" smtClean="0">
                <a:solidFill>
                  <a:schemeClr val="tx1"/>
                </a:solidFill>
                <a:latin typeface="Century Gothic"/>
                <a:cs typeface="Century Gothic"/>
              </a:rPr>
              <a:t>v</a:t>
            </a:r>
            <a:r>
              <a:rPr lang="en-US" sz="7200" dirty="0" smtClean="0">
                <a:solidFill>
                  <a:srgbClr val="FF0000"/>
                </a:solidFill>
                <a:latin typeface="Century Gothic"/>
                <a:cs typeface="Century Gothic"/>
              </a:rPr>
              <a:t>e</a:t>
            </a:r>
            <a:endParaRPr lang="en-US" sz="7200" dirty="0">
              <a:solidFill>
                <a:srgbClr val="000000"/>
              </a:solidFill>
              <a:latin typeface="Century Gothic"/>
              <a:cs typeface="Century Gothic"/>
            </a:endParaRPr>
          </a:p>
        </p:txBody>
      </p:sp>
      <p:cxnSp>
        <p:nvCxnSpPr>
          <p:cNvPr id="10" name="Straight Connector 9"/>
          <p:cNvCxnSpPr/>
          <p:nvPr/>
        </p:nvCxnSpPr>
        <p:spPr>
          <a:xfrm>
            <a:off x="3713727" y="20616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93914" y="20616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610252" y="21837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descr="Screen Shot 2016-12-04 at 7.10.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389" y="759605"/>
            <a:ext cx="4305950" cy="5646837"/>
          </a:xfrm>
          <a:prstGeom prst="rect">
            <a:avLst/>
          </a:prstGeom>
        </p:spPr>
      </p:pic>
      <p:sp>
        <p:nvSpPr>
          <p:cNvPr id="22" name="Rectangle 21"/>
          <p:cNvSpPr/>
          <p:nvPr/>
        </p:nvSpPr>
        <p:spPr>
          <a:xfrm>
            <a:off x="5870326" y="3184807"/>
            <a:ext cx="2840783"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chemeClr val="tx1"/>
                </a:solidFill>
                <a:latin typeface="Century Gothic"/>
                <a:cs typeface="Century Gothic"/>
              </a:rPr>
              <a:t>th</a:t>
            </a:r>
            <a:r>
              <a:rPr lang="en-US" sz="7200" dirty="0" smtClean="0">
                <a:solidFill>
                  <a:srgbClr val="FF0000"/>
                </a:solidFill>
                <a:latin typeface="Century Gothic"/>
                <a:cs typeface="Century Gothic"/>
              </a:rPr>
              <a:t>e</a:t>
            </a:r>
            <a:r>
              <a:rPr lang="en-US" sz="7200" u="sng" dirty="0" smtClean="0">
                <a:solidFill>
                  <a:srgbClr val="000000"/>
                </a:solidFill>
                <a:latin typeface="Century Gothic"/>
                <a:cs typeface="Century Gothic"/>
              </a:rPr>
              <a:t>s</a:t>
            </a:r>
            <a:r>
              <a:rPr lang="en-US" sz="7200" dirty="0" smtClean="0">
                <a:solidFill>
                  <a:srgbClr val="FF0000"/>
                </a:solidFill>
                <a:latin typeface="Century Gothic"/>
                <a:cs typeface="Century Gothic"/>
              </a:rPr>
              <a:t>e</a:t>
            </a:r>
            <a:endParaRPr lang="en-US" sz="7200" dirty="0">
              <a:solidFill>
                <a:srgbClr val="FF0000"/>
              </a:solidFill>
              <a:latin typeface="Century Gothic"/>
              <a:cs typeface="Century Gothic"/>
            </a:endParaRPr>
          </a:p>
        </p:txBody>
      </p:sp>
      <p:sp>
        <p:nvSpPr>
          <p:cNvPr id="2" name="Rectangle 1"/>
          <p:cNvSpPr/>
          <p:nvPr/>
        </p:nvSpPr>
        <p:spPr>
          <a:xfrm>
            <a:off x="92512" y="4474573"/>
            <a:ext cx="1715683" cy="116910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a:cs typeface="Century Gothic"/>
              </a:rPr>
              <a:t>What are these letters?</a:t>
            </a:r>
          </a:p>
          <a:p>
            <a:pPr algn="ctr"/>
            <a:r>
              <a:rPr lang="en-US" sz="1600" dirty="0" smtClean="0">
                <a:solidFill>
                  <a:srgbClr val="FF0000"/>
                </a:solidFill>
                <a:latin typeface="Century Gothic"/>
                <a:cs typeface="Century Gothic"/>
              </a:rPr>
              <a:t>What sound do they stand for?</a:t>
            </a:r>
            <a:endParaRPr lang="en-US" sz="1600" dirty="0">
              <a:solidFill>
                <a:srgbClr val="FF0000"/>
              </a:solidFill>
              <a:latin typeface="Century Gothic"/>
              <a:cs typeface="Century Gothic"/>
            </a:endParaRPr>
          </a:p>
        </p:txBody>
      </p:sp>
      <p:sp>
        <p:nvSpPr>
          <p:cNvPr id="7" name="Right Arrow 6"/>
          <p:cNvSpPr/>
          <p:nvPr/>
        </p:nvSpPr>
        <p:spPr>
          <a:xfrm rot="20075709">
            <a:off x="1089573" y="4033516"/>
            <a:ext cx="1160609" cy="20186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219772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m</a:t>
            </a:r>
            <a:endParaRPr lang="en-US" sz="12000" dirty="0">
              <a:solidFill>
                <a:srgbClr val="000000"/>
              </a:solidFill>
              <a:latin typeface="Century Gothic"/>
              <a:cs typeface="Century Gothic"/>
            </a:endParaRPr>
          </a:p>
        </p:txBody>
      </p:sp>
      <p:sp>
        <p:nvSpPr>
          <p:cNvPr id="4" name="Rectangle 3"/>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51613889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39"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m</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5747293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m</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0753745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m</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chemeClr val="tx1"/>
                </a:solidFill>
                <a:latin typeface="Century Gothic"/>
                <a:cs typeface="Century Gothic"/>
              </a:rPr>
              <a:t>t</a:t>
            </a:r>
            <a:endParaRPr lang="en-US" sz="12000" u="sng"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76686929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h</a:t>
            </a:r>
            <a:endParaRPr lang="en-US" sz="12000" dirty="0">
              <a:solidFill>
                <a:srgbClr val="000000"/>
              </a:solidFill>
              <a:latin typeface="Century Gothic"/>
              <a:cs typeface="Century Gothic"/>
            </a:endParaRPr>
          </a:p>
        </p:txBody>
      </p:sp>
      <p:sp>
        <p:nvSpPr>
          <p:cNvPr id="4" name="Rectangle 3"/>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749610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n</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69907014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39"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h</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47829885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h</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21222268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h</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chemeClr val="tx1"/>
                </a:solidFill>
                <a:latin typeface="Century Gothic"/>
                <a:cs typeface="Century Gothic"/>
              </a:rPr>
              <a:t>g</a:t>
            </a:r>
            <a:endParaRPr lang="en-US" sz="12000" u="sng"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56574243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d</a:t>
            </a:r>
            <a:endParaRPr lang="en-US" sz="12000" dirty="0">
              <a:solidFill>
                <a:srgbClr val="000000"/>
              </a:solidFill>
              <a:latin typeface="Century Gothic"/>
              <a:cs typeface="Century Gothic"/>
            </a:endParaRPr>
          </a:p>
        </p:txBody>
      </p:sp>
      <p:sp>
        <p:nvSpPr>
          <p:cNvPr id="4" name="Rectangle 3"/>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7496107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39"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d</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47829885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d</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2122226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d</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chemeClr val="tx1"/>
                </a:solidFill>
                <a:latin typeface="Century Gothic"/>
                <a:cs typeface="Century Gothic"/>
              </a:rPr>
              <a:t>m</a:t>
            </a:r>
            <a:endParaRPr lang="en-US" sz="12000" u="sng"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5657424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r</a:t>
            </a:r>
            <a:endParaRPr lang="en-US" sz="12000" dirty="0">
              <a:solidFill>
                <a:srgbClr val="000000"/>
              </a:solidFill>
              <a:latin typeface="Century Gothic"/>
              <a:cs typeface="Century Gothic"/>
            </a:endParaRPr>
          </a:p>
        </p:txBody>
      </p:sp>
      <p:sp>
        <p:nvSpPr>
          <p:cNvPr id="4" name="Rectangle 3"/>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7496107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39"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r</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4782988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r</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212222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n</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chemeClr val="tx1"/>
                </a:solidFill>
                <a:latin typeface="Century Gothic"/>
                <a:cs typeface="Century Gothic"/>
              </a:rPr>
              <a:t>t</a:t>
            </a:r>
            <a:endParaRPr lang="en-US" sz="12000" u="sng"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75287894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r</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chemeClr val="tx1"/>
                </a:solidFill>
                <a:latin typeface="Century Gothic"/>
                <a:cs typeface="Century Gothic"/>
              </a:rPr>
              <a:t>p</a:t>
            </a:r>
            <a:endParaRPr lang="en-US" sz="12000" u="sng"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56574243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000000"/>
                </a:solidFill>
                <a:latin typeface="Century Gothic"/>
                <a:cs typeface="Century Gothic"/>
              </a:rPr>
              <a:t>th</a:t>
            </a:r>
            <a:endParaRPr lang="en-US" sz="12000" dirty="0">
              <a:solidFill>
                <a:srgbClr val="000000"/>
              </a:solidFill>
              <a:latin typeface="Century Gothic"/>
              <a:cs typeface="Century Gothic"/>
            </a:endParaRPr>
          </a:p>
        </p:txBody>
      </p:sp>
      <p:sp>
        <p:nvSpPr>
          <p:cNvPr id="4" name="Rectangle 3"/>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74961072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39"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000000"/>
                </a:solidFill>
                <a:latin typeface="Century Gothic"/>
                <a:cs typeface="Century Gothic"/>
              </a:rPr>
              <a:t>th</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47829885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000000"/>
                </a:solidFill>
                <a:latin typeface="Century Gothic"/>
                <a:cs typeface="Century Gothic"/>
              </a:rPr>
              <a:t>th</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21222268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solidFill>
                  <a:srgbClr val="000000"/>
                </a:solidFill>
                <a:latin typeface="Century Gothic"/>
                <a:cs typeface="Century Gothic"/>
              </a:rPr>
              <a:t>th</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chemeClr val="tx1"/>
                </a:solidFill>
                <a:latin typeface="Century Gothic"/>
                <a:cs typeface="Century Gothic"/>
              </a:rPr>
              <a:t>s</a:t>
            </a:r>
            <a:endParaRPr lang="en-US" sz="12000" u="sng"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56574243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1107996"/>
          </a:xfrm>
          <a:prstGeom prst="rect">
            <a:avLst/>
          </a:prstGeom>
          <a:noFill/>
        </p:spPr>
        <p:txBody>
          <a:bodyPr wrap="square" rtlCol="0">
            <a:spAutoFit/>
          </a:bodyPr>
          <a:lstStyle/>
          <a:p>
            <a:r>
              <a:rPr lang="en-US" sz="6600" dirty="0" smtClean="0">
                <a:latin typeface="Century Gothic"/>
                <a:cs typeface="Century Gothic"/>
              </a:rPr>
              <a:t>b</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52869058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1107996"/>
          </a:xfrm>
          <a:prstGeom prst="rect">
            <a:avLst/>
          </a:prstGeom>
          <a:noFill/>
        </p:spPr>
        <p:txBody>
          <a:bodyPr wrap="square" rtlCol="0">
            <a:spAutoFit/>
          </a:bodyPr>
          <a:lstStyle/>
          <a:p>
            <a:r>
              <a:rPr lang="en-US" sz="6600" dirty="0" err="1" smtClean="0">
                <a:latin typeface="Century Gothic"/>
                <a:cs typeface="Century Gothic"/>
              </a:rPr>
              <a:t>b</a:t>
            </a:r>
            <a:r>
              <a:rPr lang="en-US" sz="6600" dirty="0" err="1" smtClean="0">
                <a:solidFill>
                  <a:srgbClr val="FF0000"/>
                </a:solidFill>
                <a:latin typeface="Century Gothic"/>
                <a:cs typeface="Century Gothic"/>
              </a:rPr>
              <a:t>o</a:t>
            </a:r>
            <a:r>
              <a:rPr lang="en-US" sz="6600" dirty="0" err="1" smtClean="0">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9397845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1107996"/>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77894364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1107996"/>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19095105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1107996"/>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err="1" smtClean="0">
                <a:latin typeface="Century Gothic"/>
                <a:cs typeface="Century Gothic"/>
              </a:rPr>
              <a:t>h</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787086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h</a:t>
            </a:r>
            <a:endParaRPr lang="en-US" sz="12000" dirty="0">
              <a:solidFill>
                <a:srgbClr val="000000"/>
              </a:solidFill>
              <a:latin typeface="Century Gothic"/>
              <a:cs typeface="Century Gothic"/>
            </a:endParaRPr>
          </a:p>
        </p:txBody>
      </p:sp>
      <p:sp>
        <p:nvSpPr>
          <p:cNvPr id="5" name="Rectangle 4"/>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1405769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1107996"/>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71598404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2123658"/>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endParaRPr lang="en-US" sz="6600" dirty="0" smtClean="0">
              <a:solidFill>
                <a:srgbClr val="FF0000"/>
              </a:solidFill>
              <a:latin typeface="Century Gothic"/>
              <a:cs typeface="Century Gothic"/>
            </a:endParaRPr>
          </a:p>
          <a:p>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53003756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2123658"/>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r</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smtClean="0">
              <a:solidFill>
                <a:srgbClr val="FF0000"/>
              </a:solidFill>
              <a:latin typeface="Century Gothic"/>
              <a:cs typeface="Century Gothic"/>
            </a:endParaRPr>
          </a:p>
          <a:p>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5589585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2123658"/>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49571145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3139321"/>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60752933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3139321"/>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err="1" smtClean="0">
                <a:solidFill>
                  <a:srgbClr val="000000"/>
                </a:solidFill>
                <a:latin typeface="Century Gothic"/>
                <a:cs typeface="Century Gothic"/>
              </a:rPr>
              <a:t>cl</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96222945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3139321"/>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492967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3139321"/>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51212498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3139321"/>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c</a:t>
            </a:r>
            <a:r>
              <a:rPr lang="en-US" sz="6600" dirty="0" err="1" smtClean="0">
                <a:solidFill>
                  <a:srgbClr val="FF0000"/>
                </a:solidFill>
                <a:latin typeface="Century Gothic"/>
                <a:cs typeface="Century Gothic"/>
              </a:rPr>
              <a:t>u</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854078839"/>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3139321"/>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99866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39"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h</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53836958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5170646"/>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f</a:t>
            </a:r>
            <a:r>
              <a:rPr lang="en-US" sz="6600" dirty="0" err="1" smtClean="0">
                <a:solidFill>
                  <a:srgbClr val="FF0000"/>
                </a:solidFill>
                <a:latin typeface="Century Gothic"/>
                <a:cs typeface="Century Gothic"/>
              </a:rPr>
              <a:t>u</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smtClean="0">
              <a:solidFill>
                <a:srgbClr val="FF0000"/>
              </a:solidFill>
              <a:latin typeface="Century Gothic"/>
              <a:cs typeface="Century Gothic"/>
            </a:endParaRP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  </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39452260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5170646"/>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f</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  </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76924213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5170646"/>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f</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  </a:t>
            </a:r>
            <a:r>
              <a:rPr lang="en-US" sz="6600" dirty="0" err="1" smtClean="0">
                <a:solidFill>
                  <a:srgbClr val="FF0000"/>
                </a:solidFill>
                <a:latin typeface="Century Gothic"/>
                <a:cs typeface="Century Gothic"/>
              </a:rPr>
              <a:t>u</a:t>
            </a:r>
            <a:r>
              <a:rPr lang="en-US" sz="6600" dirty="0" err="1" smtClean="0">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42640454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5170646"/>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f</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     </a:t>
            </a:r>
            <a:r>
              <a:rPr lang="en-US" sz="6600" dirty="0" err="1" smtClean="0">
                <a:solidFill>
                  <a:srgbClr val="000000"/>
                </a:solidFill>
                <a:latin typeface="Century Gothic"/>
                <a:cs typeface="Century Gothic"/>
              </a:rPr>
              <a:t>th</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9747635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5170646"/>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f</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     </a:t>
            </a:r>
            <a:r>
              <a:rPr lang="en-US" sz="6600" dirty="0" err="1" smtClean="0">
                <a:solidFill>
                  <a:srgbClr val="000000"/>
                </a:solidFill>
                <a:latin typeface="Century Gothic"/>
                <a:cs typeface="Century Gothic"/>
              </a:rPr>
              <a:t>th</a:t>
            </a:r>
            <a:r>
              <a:rPr lang="en-US" sz="6600" dirty="0" err="1" smtClean="0">
                <a:solidFill>
                  <a:srgbClr val="FF0000"/>
                </a:solidFill>
                <a:latin typeface="Century Gothic"/>
                <a:cs typeface="Century Gothic"/>
              </a:rPr>
              <a:t>e</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18000643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5170646"/>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f</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     th</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65390680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5170646"/>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f</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     th</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St</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76488392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5170646"/>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f</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     th</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err="1" smtClean="0">
                <a:latin typeface="Century Gothic"/>
                <a:cs typeface="Century Gothic"/>
              </a:rPr>
              <a:t>St</a:t>
            </a:r>
            <a:r>
              <a:rPr lang="en-US" sz="6600" dirty="0" err="1" smtClean="0">
                <a:solidFill>
                  <a:srgbClr val="FF0000"/>
                </a:solidFill>
                <a:latin typeface="Century Gothic"/>
                <a:cs typeface="Century Gothic"/>
              </a:rPr>
              <a:t>e</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91664825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82" y="765387"/>
            <a:ext cx="8914822" cy="5170646"/>
          </a:xfrm>
          <a:prstGeom prst="rect">
            <a:avLst/>
          </a:prstGeom>
          <a:noFill/>
        </p:spPr>
        <p:txBody>
          <a:bodyPr wrap="square" rtlCol="0">
            <a:spAutoFit/>
          </a:bodyPr>
          <a:lstStyle/>
          <a:p>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f</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     th</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v</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85502747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l</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u to o.</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8461841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h</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412926152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l</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m to s.</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763698732"/>
      </p:ext>
    </p:extLst>
  </p:cSld>
  <p:clrMapOvr>
    <a:masterClrMapping/>
  </p:clrMapOvr>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s</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l</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s to h.</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457712702"/>
      </p:ext>
    </p:extLst>
  </p:cSld>
  <p:clrMapOvr>
    <a:masterClrMapping/>
  </p:clrMapOvr>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l</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l to p.</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607345513"/>
      </p:ext>
    </p:extLst>
  </p:cSld>
  <p:clrMapOvr>
    <a:masterClrMapping/>
  </p:clrMapOvr>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p</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h to m.</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495676613"/>
      </p:ext>
    </p:extLst>
  </p:cSld>
  <p:clrMapOvr>
    <a:masterClrMapping/>
  </p:clrMapOvr>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p</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p to l.</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341658484"/>
      </p:ext>
    </p:extLst>
  </p:cSld>
  <p:clrMapOvr>
    <a:masterClrMapping/>
  </p:clrMapOvr>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l</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m to p.</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716124634"/>
      </p:ext>
    </p:extLst>
  </p:cSld>
  <p:clrMapOvr>
    <a:masterClrMapping/>
  </p:clrMapOvr>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l</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l to s.</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4084089119"/>
      </p:ext>
    </p:extLst>
  </p:cSld>
  <p:clrMapOvr>
    <a:masterClrMapping/>
  </p:clrMapOvr>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s</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p to n.</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482083138"/>
      </p:ext>
    </p:extLst>
  </p:cSld>
  <p:clrMapOvr>
    <a:masterClrMapping/>
  </p:clrMapOvr>
  <p:timing>
    <p:tnLst>
      <p:par>
        <p:cTn xmlns:p14="http://schemas.microsoft.com/office/powerpoint/2010/mai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n</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s</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n to r.</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969002456"/>
      </p:ext>
    </p:extLst>
  </p:cSld>
  <p:clrMapOvr>
    <a:masterClrMapping/>
  </p:clrMapOvr>
  <p:timing>
    <p:tnLst>
      <p:par>
        <p:cTn xmlns:p14="http://schemas.microsoft.com/office/powerpoint/2010/mai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r</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s</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r to </a:t>
            </a:r>
            <a:r>
              <a:rPr lang="en-US" dirty="0" err="1" smtClean="0">
                <a:solidFill>
                  <a:srgbClr val="FF0000"/>
                </a:solidFill>
                <a:latin typeface="Century Gothic"/>
                <a:cs typeface="Century Gothic"/>
              </a:rPr>
              <a:t>ch.</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85054329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h</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chemeClr val="tx1"/>
                </a:solidFill>
                <a:latin typeface="Century Gothic"/>
                <a:cs typeface="Century Gothic"/>
              </a:rPr>
              <a:t>s</a:t>
            </a:r>
            <a:endParaRPr lang="en-US" sz="12000" u="sng"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82250549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ch</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s</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ch</a:t>
            </a:r>
            <a:r>
              <a:rPr lang="en-US" dirty="0" smtClean="0">
                <a:solidFill>
                  <a:srgbClr val="FF0000"/>
                </a:solidFill>
                <a:latin typeface="Century Gothic"/>
                <a:cs typeface="Century Gothic"/>
              </a:rPr>
              <a:t> to </a:t>
            </a:r>
            <a:r>
              <a:rPr lang="en-US" dirty="0" err="1" smtClean="0">
                <a:solidFill>
                  <a:srgbClr val="FF0000"/>
                </a:solidFill>
                <a:latin typeface="Century Gothic"/>
                <a:cs typeface="Century Gothic"/>
              </a:rPr>
              <a:t>th.</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4226053798"/>
      </p:ext>
    </p:extLst>
  </p:cSld>
  <p:clrMapOvr>
    <a:masterClrMapping/>
  </p:clrMapOvr>
  <p:timing>
    <p:tnLst>
      <p:par>
        <p:cTn xmlns:p14="http://schemas.microsoft.com/office/powerpoint/2010/mai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th</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s</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o to e.</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623970297"/>
      </p:ext>
    </p:extLst>
  </p:cSld>
  <p:clrMapOvr>
    <a:masterClrMapping/>
  </p:clrMapOvr>
  <p:timing>
    <p:tnLst>
      <p:par>
        <p:cTn xmlns:p14="http://schemas.microsoft.com/office/powerpoint/2010/mai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3408"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th</a:t>
            </a:r>
            <a:endParaRPr lang="en-US" sz="12000" dirty="0">
              <a:latin typeface="Century Gothic"/>
              <a:cs typeface="Century Gothic"/>
            </a:endParaRPr>
          </a:p>
        </p:txBody>
      </p:sp>
      <p:sp>
        <p:nvSpPr>
          <p:cNvPr id="4" name="Rectangle 3"/>
          <p:cNvSpPr/>
          <p:nvPr/>
        </p:nvSpPr>
        <p:spPr>
          <a:xfrm>
            <a:off x="253585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5" name="Rectangle 4"/>
          <p:cNvSpPr/>
          <p:nvPr/>
        </p:nvSpPr>
        <p:spPr>
          <a:xfrm>
            <a:off x="4658304"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latin typeface="Century Gothic"/>
                <a:cs typeface="Century Gothic"/>
              </a:rPr>
              <a:t>s</a:t>
            </a:r>
            <a:endParaRPr lang="en-US" sz="12000" u="sng"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o to e.</a:t>
            </a:r>
            <a:endParaRPr lang="en-US" dirty="0">
              <a:solidFill>
                <a:srgbClr val="FF0000"/>
              </a:solidFill>
              <a:latin typeface="Century Gothic"/>
              <a:cs typeface="Century Gothic"/>
            </a:endParaRPr>
          </a:p>
        </p:txBody>
      </p:sp>
      <p:sp>
        <p:nvSpPr>
          <p:cNvPr id="7" name="Rectangle 6"/>
          <p:cNvSpPr/>
          <p:nvPr/>
        </p:nvSpPr>
        <p:spPr>
          <a:xfrm>
            <a:off x="6789276" y="2008746"/>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59192697"/>
      </p:ext>
    </p:extLst>
  </p:cSld>
  <p:clrMapOvr>
    <a:masterClrMapping/>
  </p:clrMapOvr>
  <p:timing>
    <p:tnLst>
      <p:par>
        <p:cTn xmlns:p14="http://schemas.microsoft.com/office/powerpoint/2010/mai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p:txBody>
      </p:sp>
      <p:sp>
        <p:nvSpPr>
          <p:cNvPr id="3" name="TextBox 2"/>
          <p:cNvSpPr txBox="1"/>
          <p:nvPr/>
        </p:nvSpPr>
        <p:spPr>
          <a:xfrm>
            <a:off x="162327" y="733714"/>
            <a:ext cx="8889768" cy="2062103"/>
          </a:xfrm>
          <a:prstGeom prst="rect">
            <a:avLst/>
          </a:prstGeom>
          <a:noFill/>
        </p:spPr>
        <p:txBody>
          <a:bodyPr wrap="square" rtlCol="0">
            <a:spAutoFit/>
          </a:bodyPr>
          <a:lstStyle/>
          <a:p>
            <a:pPr algn="ctr"/>
            <a:r>
              <a:rPr lang="en-US" sz="2000" b="1" dirty="0" err="1" smtClean="0">
                <a:solidFill>
                  <a:srgbClr val="FF0000"/>
                </a:solidFill>
                <a:latin typeface="Century Gothic"/>
                <a:cs typeface="Century Gothic"/>
              </a:rPr>
              <a:t>CVCe</a:t>
            </a:r>
            <a:r>
              <a:rPr lang="en-US" sz="2000" b="1" dirty="0" smtClean="0">
                <a:solidFill>
                  <a:srgbClr val="FF0000"/>
                </a:solidFill>
                <a:latin typeface="Century Gothic"/>
                <a:cs typeface="Century Gothic"/>
              </a:rPr>
              <a:t> Syllables</a:t>
            </a:r>
          </a:p>
          <a:p>
            <a:pPr algn="ctr"/>
            <a:r>
              <a:rPr lang="en-US" dirty="0" smtClean="0">
                <a:solidFill>
                  <a:srgbClr val="FF0000"/>
                </a:solidFill>
                <a:latin typeface="Century Gothic"/>
                <a:cs typeface="Century Gothic"/>
              </a:rPr>
              <a:t>Say the word awake and ask children how many syllables you hear.</a:t>
            </a:r>
          </a:p>
          <a:p>
            <a:pPr algn="ctr"/>
            <a:r>
              <a:rPr lang="en-US" dirty="0" smtClean="0">
                <a:solidFill>
                  <a:srgbClr val="FF0000"/>
                </a:solidFill>
                <a:latin typeface="Century Gothic"/>
                <a:cs typeface="Century Gothic"/>
              </a:rPr>
              <a:t>Draw a line between the syllables.</a:t>
            </a:r>
          </a:p>
          <a:p>
            <a:pPr algn="ctr"/>
            <a:r>
              <a:rPr lang="en-US" dirty="0" smtClean="0">
                <a:solidFill>
                  <a:srgbClr val="FF0000"/>
                </a:solidFill>
                <a:latin typeface="Century Gothic"/>
                <a:cs typeface="Century Gothic"/>
              </a:rPr>
              <a:t>Underline the a and e in wake and remind children </a:t>
            </a:r>
          </a:p>
          <a:p>
            <a:pPr algn="ctr"/>
            <a:r>
              <a:rPr lang="en-US" dirty="0" smtClean="0">
                <a:solidFill>
                  <a:srgbClr val="FF0000"/>
                </a:solidFill>
                <a:latin typeface="Century Gothic"/>
                <a:cs typeface="Century Gothic"/>
              </a:rPr>
              <a:t>that the letters </a:t>
            </a:r>
            <a:r>
              <a:rPr lang="en-US" dirty="0" err="1" smtClean="0">
                <a:solidFill>
                  <a:srgbClr val="FF0000"/>
                </a:solidFill>
                <a:latin typeface="Century Gothic"/>
                <a:cs typeface="Century Gothic"/>
              </a:rPr>
              <a:t>a_e</a:t>
            </a:r>
            <a:r>
              <a:rPr lang="en-US" dirty="0" smtClean="0">
                <a:solidFill>
                  <a:srgbClr val="FF0000"/>
                </a:solidFill>
                <a:latin typeface="Century Gothic"/>
                <a:cs typeface="Century Gothic"/>
              </a:rPr>
              <a:t> work together to make the long a sound. </a:t>
            </a:r>
          </a:p>
          <a:p>
            <a:pPr algn="ctr"/>
            <a:r>
              <a:rPr lang="en-US" dirty="0" smtClean="0">
                <a:solidFill>
                  <a:srgbClr val="FF0000"/>
                </a:solidFill>
                <a:latin typeface="Century Gothic"/>
                <a:cs typeface="Century Gothic"/>
              </a:rPr>
              <a:t>When they see the letter a with a silent e, they should remember that the letters make only one vowel sound, so they are apart of the same syllable. </a:t>
            </a:r>
            <a:endParaRPr lang="en-US" dirty="0" smtClean="0">
              <a:solidFill>
                <a:srgbClr val="FF0000"/>
              </a:solidFill>
              <a:latin typeface="Century Gothic"/>
              <a:cs typeface="Century Gothic"/>
            </a:endParaRPr>
          </a:p>
        </p:txBody>
      </p:sp>
      <p:sp>
        <p:nvSpPr>
          <p:cNvPr id="4" name="Rectangle 3"/>
          <p:cNvSpPr/>
          <p:nvPr/>
        </p:nvSpPr>
        <p:spPr>
          <a:xfrm>
            <a:off x="1295291" y="3104056"/>
            <a:ext cx="6830126" cy="3345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6600" dirty="0" smtClean="0">
                <a:latin typeface="Century Gothic"/>
                <a:cs typeface="Century Gothic"/>
              </a:rPr>
              <a:t>				</a:t>
            </a:r>
            <a:endParaRPr lang="en-US" sz="6600" dirty="0" smtClean="0">
              <a:latin typeface="Century Gothic"/>
              <a:cs typeface="Century Gothic"/>
            </a:endParaRPr>
          </a:p>
          <a:p>
            <a:r>
              <a:rPr lang="en-US" sz="6600" dirty="0">
                <a:latin typeface="Century Gothic"/>
                <a:cs typeface="Century Gothic"/>
              </a:rPr>
              <a:t>	</a:t>
            </a:r>
            <a:r>
              <a:rPr lang="en-US" sz="6600" dirty="0" smtClean="0">
                <a:latin typeface="Century Gothic"/>
                <a:cs typeface="Century Gothic"/>
              </a:rPr>
              <a:t>			</a:t>
            </a:r>
            <a:r>
              <a:rPr lang="en-US" sz="6600" dirty="0" smtClean="0">
                <a:latin typeface="Century Gothic"/>
                <a:cs typeface="Century Gothic"/>
              </a:rPr>
              <a:t>awake</a:t>
            </a:r>
          </a:p>
          <a:p>
            <a:pPr algn="ctr"/>
            <a:endParaRPr lang="en-US" sz="4400" dirty="0">
              <a:latin typeface="Century Gothic"/>
              <a:cs typeface="Century Gothic"/>
            </a:endParaRPr>
          </a:p>
          <a:p>
            <a:pPr algn="ctr"/>
            <a:r>
              <a:rPr lang="en-US" sz="6600" dirty="0" smtClean="0">
                <a:latin typeface="Century Gothic"/>
                <a:cs typeface="Century Gothic"/>
              </a:rPr>
              <a:t>a/w</a:t>
            </a:r>
            <a:r>
              <a:rPr lang="en-US" sz="6600" dirty="0" smtClean="0">
                <a:solidFill>
                  <a:srgbClr val="FF0000"/>
                </a:solidFill>
                <a:latin typeface="Century Gothic"/>
                <a:cs typeface="Century Gothic"/>
              </a:rPr>
              <a:t>a</a:t>
            </a:r>
            <a:r>
              <a:rPr lang="en-US" sz="6600" u="sng" dirty="0" smtClean="0">
                <a:latin typeface="Century Gothic"/>
                <a:cs typeface="Century Gothic"/>
              </a:rPr>
              <a:t>k</a:t>
            </a:r>
            <a:r>
              <a:rPr lang="en-US" sz="6600" dirty="0" smtClean="0">
                <a:solidFill>
                  <a:srgbClr val="FF0000"/>
                </a:solidFill>
                <a:latin typeface="Century Gothic"/>
                <a:cs typeface="Century Gothic"/>
              </a:rPr>
              <a:t>e</a:t>
            </a:r>
            <a:endParaRPr lang="en-US" sz="6600" dirty="0" smtClean="0">
              <a:solidFill>
                <a:srgbClr val="FF0000"/>
              </a:solidFill>
              <a:latin typeface="Century Gothic"/>
              <a:cs typeface="Century Gothic"/>
            </a:endParaRPr>
          </a:p>
          <a:p>
            <a:pPr algn="ctr"/>
            <a:r>
              <a:rPr lang="en-US" sz="6600" dirty="0" smtClean="0">
                <a:latin typeface="Century Gothic"/>
                <a:cs typeface="Century Gothic"/>
              </a:rPr>
              <a:t>					</a:t>
            </a:r>
            <a:r>
              <a:rPr lang="en-US" sz="2000" dirty="0" smtClean="0">
                <a:latin typeface="Century Gothic"/>
                <a:cs typeface="Century Gothic"/>
              </a:rPr>
              <a:t>					</a:t>
            </a:r>
            <a:endParaRPr lang="en-US" sz="2400" dirty="0" smtClean="0">
              <a:latin typeface="Century Gothic"/>
              <a:cs typeface="Century Gothic"/>
            </a:endParaRPr>
          </a:p>
        </p:txBody>
      </p:sp>
    </p:spTree>
    <p:extLst>
      <p:ext uri="{BB962C8B-B14F-4D97-AF65-F5344CB8AC3E}">
        <p14:creationId xmlns:p14="http://schemas.microsoft.com/office/powerpoint/2010/main" val="1596569167"/>
      </p:ext>
    </p:extLst>
  </p:cSld>
  <p:clrMapOvr>
    <a:masterClrMapping/>
  </p:clrMapOvr>
  <p:timing>
    <p:tnLst>
      <p:par>
        <p:cTn xmlns:p14="http://schemas.microsoft.com/office/powerpoint/2010/mai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p:txBody>
      </p:sp>
      <p:sp>
        <p:nvSpPr>
          <p:cNvPr id="3" name="TextBox 2"/>
          <p:cNvSpPr txBox="1"/>
          <p:nvPr/>
        </p:nvSpPr>
        <p:spPr>
          <a:xfrm>
            <a:off x="162327" y="733714"/>
            <a:ext cx="8889768" cy="2062103"/>
          </a:xfrm>
          <a:prstGeom prst="rect">
            <a:avLst/>
          </a:prstGeom>
          <a:noFill/>
        </p:spPr>
        <p:txBody>
          <a:bodyPr wrap="square" rtlCol="0">
            <a:spAutoFit/>
          </a:bodyPr>
          <a:lstStyle/>
          <a:p>
            <a:pPr algn="ctr"/>
            <a:r>
              <a:rPr lang="en-US" sz="2000" b="1" dirty="0" err="1" smtClean="0">
                <a:solidFill>
                  <a:srgbClr val="FF0000"/>
                </a:solidFill>
                <a:latin typeface="Century Gothic"/>
                <a:cs typeface="Century Gothic"/>
              </a:rPr>
              <a:t>CVCe</a:t>
            </a:r>
            <a:r>
              <a:rPr lang="en-US" sz="2000" b="1" dirty="0" smtClean="0">
                <a:solidFill>
                  <a:srgbClr val="FF0000"/>
                </a:solidFill>
                <a:latin typeface="Century Gothic"/>
                <a:cs typeface="Century Gothic"/>
              </a:rPr>
              <a:t> Syllables</a:t>
            </a:r>
          </a:p>
          <a:p>
            <a:pPr algn="ctr"/>
            <a:r>
              <a:rPr lang="en-US" dirty="0" smtClean="0">
                <a:solidFill>
                  <a:srgbClr val="FF0000"/>
                </a:solidFill>
                <a:latin typeface="Century Gothic"/>
                <a:cs typeface="Century Gothic"/>
              </a:rPr>
              <a:t>Say the word awake and ask children how many syllables you hear.</a:t>
            </a:r>
          </a:p>
          <a:p>
            <a:pPr algn="ctr"/>
            <a:r>
              <a:rPr lang="en-US" dirty="0" smtClean="0">
                <a:solidFill>
                  <a:srgbClr val="FF0000"/>
                </a:solidFill>
                <a:latin typeface="Century Gothic"/>
                <a:cs typeface="Century Gothic"/>
              </a:rPr>
              <a:t>Draw a line between the syllables.</a:t>
            </a:r>
          </a:p>
          <a:p>
            <a:pPr algn="ctr"/>
            <a:r>
              <a:rPr lang="en-US" dirty="0" smtClean="0">
                <a:solidFill>
                  <a:srgbClr val="FF0000"/>
                </a:solidFill>
                <a:latin typeface="Century Gothic"/>
                <a:cs typeface="Century Gothic"/>
              </a:rPr>
              <a:t>Underline the a and e in wake and remind children </a:t>
            </a:r>
          </a:p>
          <a:p>
            <a:pPr algn="ctr"/>
            <a:r>
              <a:rPr lang="en-US" dirty="0" smtClean="0">
                <a:solidFill>
                  <a:srgbClr val="FF0000"/>
                </a:solidFill>
                <a:latin typeface="Century Gothic"/>
                <a:cs typeface="Century Gothic"/>
              </a:rPr>
              <a:t>that the letters </a:t>
            </a:r>
            <a:r>
              <a:rPr lang="en-US" dirty="0" err="1" smtClean="0">
                <a:solidFill>
                  <a:srgbClr val="FF0000"/>
                </a:solidFill>
                <a:latin typeface="Century Gothic"/>
                <a:cs typeface="Century Gothic"/>
              </a:rPr>
              <a:t>a_e</a:t>
            </a:r>
            <a:r>
              <a:rPr lang="en-US" dirty="0" smtClean="0">
                <a:solidFill>
                  <a:srgbClr val="FF0000"/>
                </a:solidFill>
                <a:latin typeface="Century Gothic"/>
                <a:cs typeface="Century Gothic"/>
              </a:rPr>
              <a:t> work together to make the long a sound. </a:t>
            </a:r>
          </a:p>
          <a:p>
            <a:pPr algn="ctr"/>
            <a:r>
              <a:rPr lang="en-US" dirty="0" smtClean="0">
                <a:solidFill>
                  <a:srgbClr val="FF0000"/>
                </a:solidFill>
                <a:latin typeface="Century Gothic"/>
                <a:cs typeface="Century Gothic"/>
              </a:rPr>
              <a:t>When they see the letter a with a silent e, they should remember that the letters make only one vowel sound, so they are apart of the same syllable. </a:t>
            </a:r>
            <a:endParaRPr lang="en-US" dirty="0" smtClean="0">
              <a:solidFill>
                <a:srgbClr val="FF0000"/>
              </a:solidFill>
              <a:latin typeface="Century Gothic"/>
              <a:cs typeface="Century Gothic"/>
            </a:endParaRPr>
          </a:p>
        </p:txBody>
      </p:sp>
      <p:sp>
        <p:nvSpPr>
          <p:cNvPr id="4" name="Rectangle 3"/>
          <p:cNvSpPr/>
          <p:nvPr/>
        </p:nvSpPr>
        <p:spPr>
          <a:xfrm>
            <a:off x="1295291" y="3104056"/>
            <a:ext cx="6830126" cy="3345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6600" dirty="0" smtClean="0">
                <a:latin typeface="Century Gothic"/>
                <a:cs typeface="Century Gothic"/>
              </a:rPr>
              <a:t>				</a:t>
            </a:r>
            <a:endParaRPr lang="en-US" sz="6600" dirty="0" smtClean="0">
              <a:latin typeface="Century Gothic"/>
              <a:cs typeface="Century Gothic"/>
            </a:endParaRPr>
          </a:p>
          <a:p>
            <a:r>
              <a:rPr lang="en-US" sz="6600" dirty="0">
                <a:latin typeface="Century Gothic"/>
                <a:cs typeface="Century Gothic"/>
              </a:rPr>
              <a:t>	</a:t>
            </a:r>
            <a:r>
              <a:rPr lang="en-US" sz="6600" dirty="0" smtClean="0">
                <a:latin typeface="Century Gothic"/>
                <a:cs typeface="Century Gothic"/>
              </a:rPr>
              <a:t>			</a:t>
            </a:r>
            <a:r>
              <a:rPr lang="en-US" sz="6600" dirty="0" smtClean="0">
                <a:latin typeface="Century Gothic"/>
                <a:cs typeface="Century Gothic"/>
              </a:rPr>
              <a:t>explode</a:t>
            </a:r>
          </a:p>
          <a:p>
            <a:pPr algn="ctr"/>
            <a:endParaRPr lang="en-US" sz="4400" dirty="0">
              <a:latin typeface="Century Gothic"/>
              <a:cs typeface="Century Gothic"/>
            </a:endParaRPr>
          </a:p>
          <a:p>
            <a:pPr algn="ctr"/>
            <a:r>
              <a:rPr lang="en-US" sz="6600" dirty="0" smtClean="0">
                <a:latin typeface="Century Gothic"/>
                <a:cs typeface="Century Gothic"/>
              </a:rPr>
              <a:t>ex/</a:t>
            </a:r>
            <a:r>
              <a:rPr lang="en-US" sz="6600" dirty="0" err="1" smtClean="0">
                <a:latin typeface="Century Gothic"/>
                <a:cs typeface="Century Gothic"/>
              </a:rPr>
              <a:t>pl</a:t>
            </a:r>
            <a:r>
              <a:rPr lang="en-US" sz="6600" dirty="0" err="1" smtClean="0">
                <a:solidFill>
                  <a:srgbClr val="FF0000"/>
                </a:solidFill>
                <a:latin typeface="Century Gothic"/>
                <a:cs typeface="Century Gothic"/>
              </a:rPr>
              <a:t>o</a:t>
            </a:r>
            <a:r>
              <a:rPr lang="en-US" sz="6600" u="sng" dirty="0" err="1" smtClean="0">
                <a:latin typeface="Century Gothic"/>
                <a:cs typeface="Century Gothic"/>
              </a:rPr>
              <a:t>d</a:t>
            </a:r>
            <a:r>
              <a:rPr lang="en-US" sz="6600" dirty="0" err="1" smtClean="0">
                <a:solidFill>
                  <a:srgbClr val="FF0000"/>
                </a:solidFill>
                <a:latin typeface="Century Gothic"/>
                <a:cs typeface="Century Gothic"/>
              </a:rPr>
              <a:t>e</a:t>
            </a:r>
            <a:endParaRPr lang="en-US" sz="6600" dirty="0" smtClean="0">
              <a:solidFill>
                <a:srgbClr val="FF0000"/>
              </a:solidFill>
              <a:latin typeface="Century Gothic"/>
              <a:cs typeface="Century Gothic"/>
            </a:endParaRPr>
          </a:p>
          <a:p>
            <a:pPr algn="ctr"/>
            <a:r>
              <a:rPr lang="en-US" sz="6600" dirty="0" smtClean="0">
                <a:latin typeface="Century Gothic"/>
                <a:cs typeface="Century Gothic"/>
              </a:rPr>
              <a:t>					</a:t>
            </a:r>
            <a:r>
              <a:rPr lang="en-US" sz="2000" dirty="0" smtClean="0">
                <a:latin typeface="Century Gothic"/>
                <a:cs typeface="Century Gothic"/>
              </a:rPr>
              <a:t>					</a:t>
            </a:r>
            <a:endParaRPr lang="en-US" sz="2400" dirty="0" smtClean="0">
              <a:latin typeface="Century Gothic"/>
              <a:cs typeface="Century Gothic"/>
            </a:endParaRPr>
          </a:p>
        </p:txBody>
      </p:sp>
    </p:spTree>
    <p:extLst>
      <p:ext uri="{BB962C8B-B14F-4D97-AF65-F5344CB8AC3E}">
        <p14:creationId xmlns:p14="http://schemas.microsoft.com/office/powerpoint/2010/main" val="3246018501"/>
      </p:ext>
    </p:extLst>
  </p:cSld>
  <p:clrMapOvr>
    <a:masterClrMapping/>
  </p:clrMapOvr>
  <p:timing>
    <p:tnLst>
      <p:par>
        <p:cTn xmlns:p14="http://schemas.microsoft.com/office/powerpoint/2010/mai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p:txBody>
      </p:sp>
      <p:sp>
        <p:nvSpPr>
          <p:cNvPr id="4" name="Rectangle 3"/>
          <p:cNvSpPr/>
          <p:nvPr/>
        </p:nvSpPr>
        <p:spPr>
          <a:xfrm>
            <a:off x="1295291" y="1444018"/>
            <a:ext cx="6830126" cy="5210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6600" dirty="0" smtClean="0">
                <a:latin typeface="Century Gothic"/>
                <a:cs typeface="Century Gothic"/>
              </a:rPr>
              <a:t>				</a:t>
            </a:r>
            <a:endParaRPr lang="en-US" sz="6600" dirty="0" smtClean="0">
              <a:latin typeface="Century Gothic"/>
              <a:cs typeface="Century Gothic"/>
            </a:endParaRPr>
          </a:p>
          <a:p>
            <a:pPr algn="ctr"/>
            <a:endParaRPr lang="en-US" sz="4400" dirty="0" smtClean="0">
              <a:latin typeface="Century Gothic"/>
              <a:cs typeface="Century Gothic"/>
            </a:endParaRPr>
          </a:p>
          <a:p>
            <a:pPr algn="ctr"/>
            <a:r>
              <a:rPr lang="en-US" sz="6600" dirty="0" smtClean="0">
                <a:latin typeface="Century Gothic"/>
                <a:cs typeface="Century Gothic"/>
              </a:rPr>
              <a:t>bathrobe</a:t>
            </a:r>
          </a:p>
          <a:p>
            <a:pPr algn="ctr"/>
            <a:r>
              <a:rPr lang="en-US" sz="6600" dirty="0" smtClean="0">
                <a:latin typeface="Century Gothic"/>
                <a:cs typeface="Century Gothic"/>
              </a:rPr>
              <a:t>inside</a:t>
            </a:r>
          </a:p>
          <a:p>
            <a:pPr algn="ctr"/>
            <a:r>
              <a:rPr lang="en-US" sz="6600" dirty="0" smtClean="0">
                <a:latin typeface="Century Gothic"/>
                <a:cs typeface="Century Gothic"/>
              </a:rPr>
              <a:t>cupcake</a:t>
            </a:r>
          </a:p>
          <a:p>
            <a:pPr algn="ctr"/>
            <a:r>
              <a:rPr lang="en-US" sz="6600" dirty="0" smtClean="0">
                <a:latin typeface="Century Gothic"/>
                <a:cs typeface="Century Gothic"/>
              </a:rPr>
              <a:t>awoke</a:t>
            </a:r>
          </a:p>
          <a:p>
            <a:pPr algn="ctr"/>
            <a:r>
              <a:rPr lang="en-US" sz="6600" dirty="0" smtClean="0">
                <a:latin typeface="Century Gothic"/>
                <a:cs typeface="Century Gothic"/>
              </a:rPr>
              <a:t>compete</a:t>
            </a:r>
          </a:p>
          <a:p>
            <a:pPr algn="ctr"/>
            <a:endParaRPr lang="en-US" sz="4400" dirty="0">
              <a:latin typeface="Century Gothic"/>
              <a:cs typeface="Century Gothic"/>
            </a:endParaRPr>
          </a:p>
          <a:p>
            <a:pPr algn="ctr"/>
            <a:r>
              <a:rPr lang="en-US" sz="6600" dirty="0" smtClean="0">
                <a:latin typeface="Century Gothic"/>
                <a:cs typeface="Century Gothic"/>
              </a:rPr>
              <a:t>					</a:t>
            </a:r>
            <a:r>
              <a:rPr lang="en-US" sz="2000" dirty="0" smtClean="0">
                <a:latin typeface="Century Gothic"/>
                <a:cs typeface="Century Gothic"/>
              </a:rPr>
              <a:t>					</a:t>
            </a:r>
            <a:endParaRPr lang="en-US" sz="2400" dirty="0" smtClean="0">
              <a:latin typeface="Century Gothic"/>
              <a:cs typeface="Century Gothic"/>
            </a:endParaRPr>
          </a:p>
        </p:txBody>
      </p:sp>
      <p:sp>
        <p:nvSpPr>
          <p:cNvPr id="5" name="TextBox 4"/>
          <p:cNvSpPr txBox="1"/>
          <p:nvPr/>
        </p:nvSpPr>
        <p:spPr>
          <a:xfrm>
            <a:off x="408816" y="730708"/>
            <a:ext cx="8541649"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Have children read each word and draw a line to divide it into syllables. Then use each word in a sentence.</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1171673346"/>
      </p:ext>
    </p:extLst>
  </p:cSld>
  <p:clrMapOvr>
    <a:masterClrMapping/>
  </p:clrMapOvr>
  <p:timing>
    <p:tnLst>
      <p:par>
        <p:cTn xmlns:p14="http://schemas.microsoft.com/office/powerpoint/2010/mai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Spelling</a:t>
            </a:r>
          </a:p>
        </p:txBody>
      </p:sp>
      <p:cxnSp>
        <p:nvCxnSpPr>
          <p:cNvPr id="4" name="Straight Connector 3"/>
          <p:cNvCxnSpPr/>
          <p:nvPr/>
        </p:nvCxnSpPr>
        <p:spPr>
          <a:xfrm flipV="1">
            <a:off x="289812" y="1960342"/>
            <a:ext cx="8694365" cy="852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4658851" y="1150635"/>
            <a:ext cx="34096" cy="5420772"/>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674943" y="1160870"/>
            <a:ext cx="2344069" cy="6648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latin typeface="Century Gothic"/>
                <a:cs typeface="Century Gothic"/>
              </a:rPr>
              <a:t>home</a:t>
            </a:r>
            <a:endParaRPr lang="en-US" sz="4800" dirty="0">
              <a:latin typeface="Century Gothic"/>
              <a:cs typeface="Century Gothic"/>
            </a:endParaRPr>
          </a:p>
        </p:txBody>
      </p:sp>
      <p:sp>
        <p:nvSpPr>
          <p:cNvPr id="9" name="Rectangle 8"/>
          <p:cNvSpPr/>
          <p:nvPr/>
        </p:nvSpPr>
        <p:spPr>
          <a:xfrm>
            <a:off x="5260026" y="1160870"/>
            <a:ext cx="2344069" cy="6648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800" dirty="0" smtClean="0">
                <a:latin typeface="Century Gothic"/>
                <a:cs typeface="Century Gothic"/>
              </a:rPr>
              <a:t>fume</a:t>
            </a:r>
            <a:endParaRPr lang="en-US" sz="4800" dirty="0">
              <a:latin typeface="Century Gothic"/>
              <a:cs typeface="Century Gothic"/>
            </a:endParaRPr>
          </a:p>
        </p:txBody>
      </p:sp>
    </p:spTree>
    <p:extLst>
      <p:ext uri="{BB962C8B-B14F-4D97-AF65-F5344CB8AC3E}">
        <p14:creationId xmlns:p14="http://schemas.microsoft.com/office/powerpoint/2010/main" val="2139173641"/>
      </p:ext>
    </p:extLst>
  </p:cSld>
  <p:clrMapOvr>
    <a:masterClrMapping/>
  </p:clrMapOvr>
  <p:timing>
    <p:tnLst>
      <p:par>
        <p:cTn xmlns:p14="http://schemas.microsoft.com/office/powerpoint/2010/mai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485" y="51560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hope</a:t>
            </a:r>
            <a:endParaRPr lang="en-US" sz="4400" dirty="0">
              <a:latin typeface="Century Gothic"/>
              <a:cs typeface="Century Gothic"/>
            </a:endParaRPr>
          </a:p>
        </p:txBody>
      </p:sp>
      <p:sp>
        <p:nvSpPr>
          <p:cNvPr id="5" name="Rectangle 4"/>
          <p:cNvSpPr/>
          <p:nvPr/>
        </p:nvSpPr>
        <p:spPr>
          <a:xfrm>
            <a:off x="321485" y="1594179"/>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cute</a:t>
            </a:r>
            <a:endParaRPr lang="en-US" sz="4400" dirty="0">
              <a:latin typeface="Century Gothic"/>
              <a:cs typeface="Century Gothic"/>
            </a:endParaRPr>
          </a:p>
        </p:txBody>
      </p:sp>
      <p:sp>
        <p:nvSpPr>
          <p:cNvPr id="6" name="Rectangle 5"/>
          <p:cNvSpPr/>
          <p:nvPr/>
        </p:nvSpPr>
        <p:spPr>
          <a:xfrm>
            <a:off x="5726005" y="1594179"/>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rope</a:t>
            </a:r>
            <a:endParaRPr lang="en-US" sz="4400" dirty="0">
              <a:latin typeface="Century Gothic"/>
              <a:cs typeface="Century Gothic"/>
            </a:endParaRPr>
          </a:p>
        </p:txBody>
      </p:sp>
      <p:sp>
        <p:nvSpPr>
          <p:cNvPr id="7" name="Rectangle 6"/>
          <p:cNvSpPr/>
          <p:nvPr/>
        </p:nvSpPr>
        <p:spPr>
          <a:xfrm>
            <a:off x="3004270" y="1594179"/>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nose</a:t>
            </a:r>
            <a:endParaRPr lang="en-US" sz="4400" dirty="0">
              <a:latin typeface="Century Gothic"/>
              <a:cs typeface="Century Gothic"/>
            </a:endParaRPr>
          </a:p>
        </p:txBody>
      </p:sp>
      <p:sp>
        <p:nvSpPr>
          <p:cNvPr id="8" name="Rectangle 7"/>
          <p:cNvSpPr/>
          <p:nvPr/>
        </p:nvSpPr>
        <p:spPr>
          <a:xfrm>
            <a:off x="5726005" y="51560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note</a:t>
            </a:r>
            <a:endParaRPr lang="en-US" sz="4400" dirty="0">
              <a:latin typeface="Century Gothic"/>
              <a:cs typeface="Century Gothic"/>
            </a:endParaRPr>
          </a:p>
        </p:txBody>
      </p:sp>
      <p:sp>
        <p:nvSpPr>
          <p:cNvPr id="9" name="Rectangle 8"/>
          <p:cNvSpPr/>
          <p:nvPr/>
        </p:nvSpPr>
        <p:spPr>
          <a:xfrm>
            <a:off x="3004270" y="51560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cube</a:t>
            </a:r>
            <a:endParaRPr lang="en-US" sz="4400" dirty="0">
              <a:latin typeface="Century Gothic"/>
              <a:cs typeface="Century Gothic"/>
            </a:endParaRPr>
          </a:p>
        </p:txBody>
      </p:sp>
      <p:sp>
        <p:nvSpPr>
          <p:cNvPr id="10" name="Rectangle 9"/>
          <p:cNvSpPr/>
          <p:nvPr/>
        </p:nvSpPr>
        <p:spPr>
          <a:xfrm>
            <a:off x="321485" y="378979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hope</a:t>
            </a:r>
            <a:endParaRPr lang="en-US" sz="4400" dirty="0">
              <a:latin typeface="Century Gothic"/>
              <a:cs typeface="Century Gothic"/>
            </a:endParaRPr>
          </a:p>
        </p:txBody>
      </p:sp>
      <p:sp>
        <p:nvSpPr>
          <p:cNvPr id="11" name="Rectangle 10"/>
          <p:cNvSpPr/>
          <p:nvPr/>
        </p:nvSpPr>
        <p:spPr>
          <a:xfrm>
            <a:off x="321485" y="4926539"/>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cute</a:t>
            </a:r>
            <a:endParaRPr lang="en-US" sz="4400" dirty="0">
              <a:latin typeface="Century Gothic"/>
              <a:cs typeface="Century Gothic"/>
            </a:endParaRPr>
          </a:p>
        </p:txBody>
      </p:sp>
      <p:sp>
        <p:nvSpPr>
          <p:cNvPr id="12" name="Rectangle 11"/>
          <p:cNvSpPr/>
          <p:nvPr/>
        </p:nvSpPr>
        <p:spPr>
          <a:xfrm>
            <a:off x="3004270" y="378979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cube</a:t>
            </a:r>
            <a:endParaRPr lang="en-US" sz="4400" dirty="0">
              <a:latin typeface="Century Gothic"/>
              <a:cs typeface="Century Gothic"/>
            </a:endParaRPr>
          </a:p>
        </p:txBody>
      </p:sp>
      <p:sp>
        <p:nvSpPr>
          <p:cNvPr id="13" name="Rectangle 12"/>
          <p:cNvSpPr/>
          <p:nvPr/>
        </p:nvSpPr>
        <p:spPr>
          <a:xfrm>
            <a:off x="3004270" y="4926539"/>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nose</a:t>
            </a:r>
            <a:endParaRPr lang="en-US" sz="4400" dirty="0">
              <a:latin typeface="Century Gothic"/>
              <a:cs typeface="Century Gothic"/>
            </a:endParaRPr>
          </a:p>
        </p:txBody>
      </p:sp>
      <p:sp>
        <p:nvSpPr>
          <p:cNvPr id="14" name="Rectangle 13"/>
          <p:cNvSpPr/>
          <p:nvPr/>
        </p:nvSpPr>
        <p:spPr>
          <a:xfrm>
            <a:off x="5726005" y="3789793"/>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note</a:t>
            </a:r>
            <a:endParaRPr lang="en-US" sz="4400" dirty="0">
              <a:latin typeface="Century Gothic"/>
              <a:cs typeface="Century Gothic"/>
            </a:endParaRPr>
          </a:p>
        </p:txBody>
      </p:sp>
      <p:sp>
        <p:nvSpPr>
          <p:cNvPr id="15" name="Rectangle 14"/>
          <p:cNvSpPr/>
          <p:nvPr/>
        </p:nvSpPr>
        <p:spPr>
          <a:xfrm>
            <a:off x="5726005" y="4926539"/>
            <a:ext cx="2444448" cy="8306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400" dirty="0" smtClean="0">
                <a:latin typeface="Century Gothic"/>
                <a:cs typeface="Century Gothic"/>
              </a:rPr>
              <a:t>rope</a:t>
            </a:r>
            <a:endParaRPr lang="en-US" sz="4400" dirty="0">
              <a:latin typeface="Century Gothic"/>
              <a:cs typeface="Century Gothic"/>
            </a:endParaRPr>
          </a:p>
        </p:txBody>
      </p:sp>
    </p:spTree>
    <p:extLst>
      <p:ext uri="{BB962C8B-B14F-4D97-AF65-F5344CB8AC3E}">
        <p14:creationId xmlns:p14="http://schemas.microsoft.com/office/powerpoint/2010/main" val="87710133"/>
      </p:ext>
    </p:extLst>
  </p:cSld>
  <p:clrMapOvr>
    <a:masterClrMapping/>
  </p:clrMapOvr>
  <p:timing>
    <p:tnLst>
      <p:par>
        <p:cTn xmlns:p14="http://schemas.microsoft.com/office/powerpoint/2010/mai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464097962"/>
      </p:ext>
    </p:extLst>
  </p:cSld>
  <p:clrMapOvr>
    <a:masterClrMapping/>
  </p:clrMapOvr>
  <p:timing>
    <p:tnLst>
      <p:par>
        <p:cTn xmlns:p14="http://schemas.microsoft.com/office/powerpoint/2010/mai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ago</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727061" y="5736130"/>
            <a:ext cx="7745620" cy="523220"/>
          </a:xfrm>
          <a:prstGeom prst="rect">
            <a:avLst/>
          </a:prstGeom>
          <a:noFill/>
        </p:spPr>
        <p:txBody>
          <a:bodyPr wrap="square" rtlCol="0">
            <a:spAutoFit/>
          </a:bodyPr>
          <a:lstStyle/>
          <a:p>
            <a:pPr algn="ctr"/>
            <a:r>
              <a:rPr lang="en-US" sz="2800" dirty="0" smtClean="0">
                <a:latin typeface="Century Gothic"/>
                <a:cs typeface="Century Gothic"/>
              </a:rPr>
              <a:t>The lake froze five days </a:t>
            </a:r>
            <a:r>
              <a:rPr lang="en-US" sz="2800" b="1" dirty="0" smtClean="0">
                <a:latin typeface="Century Gothic"/>
                <a:cs typeface="Century Gothic"/>
              </a:rPr>
              <a:t>ago</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159267209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m</a:t>
            </a:r>
            <a:endParaRPr lang="en-US" sz="12000" dirty="0">
              <a:solidFill>
                <a:srgbClr val="000000"/>
              </a:solidFill>
              <a:latin typeface="Century Gothic"/>
              <a:cs typeface="Century Gothic"/>
            </a:endParaRPr>
          </a:p>
        </p:txBody>
      </p:sp>
      <p:sp>
        <p:nvSpPr>
          <p:cNvPr id="5" name="Rectangle 4"/>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14057699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boy</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250545" y="5742516"/>
            <a:ext cx="6186808" cy="523220"/>
          </a:xfrm>
          <a:prstGeom prst="rect">
            <a:avLst/>
          </a:prstGeom>
          <a:noFill/>
        </p:spPr>
        <p:txBody>
          <a:bodyPr wrap="square" rtlCol="0">
            <a:spAutoFit/>
          </a:bodyPr>
          <a:lstStyle/>
          <a:p>
            <a:pPr algn="ctr"/>
            <a:r>
              <a:rPr lang="en-US" sz="2800" dirty="0" smtClean="0">
                <a:latin typeface="Century Gothic"/>
                <a:cs typeface="Century Gothic"/>
              </a:rPr>
              <a:t>Pete is a nice </a:t>
            </a:r>
            <a:r>
              <a:rPr lang="en-US" sz="2800" b="1" dirty="0" smtClean="0">
                <a:latin typeface="Century Gothic"/>
                <a:cs typeface="Century Gothic"/>
              </a:rPr>
              <a:t>boy</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1481073668"/>
      </p:ext>
    </p:extLst>
  </p:cSld>
  <p:clrMapOvr>
    <a:masterClrMapping/>
  </p:clrMapOvr>
  <p:timing>
    <p:tnLst>
      <p:par>
        <p:cTn xmlns:p14="http://schemas.microsoft.com/office/powerpoint/2010/mai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girl</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901555" y="5736130"/>
            <a:ext cx="7270607" cy="523220"/>
          </a:xfrm>
          <a:prstGeom prst="rect">
            <a:avLst/>
          </a:prstGeom>
          <a:noFill/>
        </p:spPr>
        <p:txBody>
          <a:bodyPr wrap="square" rtlCol="0">
            <a:spAutoFit/>
          </a:bodyPr>
          <a:lstStyle/>
          <a:p>
            <a:pPr algn="ctr"/>
            <a:r>
              <a:rPr lang="en-US" sz="2800" dirty="0" smtClean="0">
                <a:latin typeface="Century Gothic"/>
                <a:cs typeface="Century Gothic"/>
              </a:rPr>
              <a:t>A new </a:t>
            </a:r>
            <a:r>
              <a:rPr lang="en-US" sz="2800" b="1" dirty="0" smtClean="0">
                <a:latin typeface="Century Gothic"/>
                <a:cs typeface="Century Gothic"/>
              </a:rPr>
              <a:t>girl </a:t>
            </a:r>
            <a:r>
              <a:rPr lang="en-US" sz="2800" dirty="0" smtClean="0">
                <a:latin typeface="Century Gothic"/>
                <a:cs typeface="Century Gothic"/>
              </a:rPr>
              <a:t>is in the class.</a:t>
            </a:r>
            <a:endParaRPr lang="en-US" sz="2800" dirty="0">
              <a:latin typeface="Century Gothic"/>
              <a:cs typeface="Century Gothic"/>
            </a:endParaRPr>
          </a:p>
        </p:txBody>
      </p:sp>
    </p:spTree>
    <p:extLst>
      <p:ext uri="{BB962C8B-B14F-4D97-AF65-F5344CB8AC3E}">
        <p14:creationId xmlns:p14="http://schemas.microsoft.com/office/powerpoint/2010/main" val="1986689202"/>
      </p:ext>
    </p:extLst>
  </p:cSld>
  <p:clrMapOvr>
    <a:masterClrMapping/>
  </p:clrMapOvr>
  <p:timing>
    <p:tnLst>
      <p:par>
        <p:cTn xmlns:p14="http://schemas.microsoft.com/office/powerpoint/2010/mai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how</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457568" y="5736130"/>
            <a:ext cx="6675817" cy="523220"/>
          </a:xfrm>
          <a:prstGeom prst="rect">
            <a:avLst/>
          </a:prstGeom>
          <a:noFill/>
        </p:spPr>
        <p:txBody>
          <a:bodyPr wrap="square" rtlCol="0">
            <a:spAutoFit/>
          </a:bodyPr>
          <a:lstStyle/>
          <a:p>
            <a:pPr algn="ctr"/>
            <a:r>
              <a:rPr lang="en-US" sz="2800" b="1" dirty="0" smtClean="0">
                <a:latin typeface="Century Gothic"/>
                <a:cs typeface="Century Gothic"/>
              </a:rPr>
              <a:t>How </a:t>
            </a:r>
            <a:r>
              <a:rPr lang="en-US" sz="2800" dirty="0" smtClean="0">
                <a:latin typeface="Century Gothic"/>
                <a:cs typeface="Century Gothic"/>
              </a:rPr>
              <a:t>will you get home?</a:t>
            </a:r>
            <a:endParaRPr lang="en-US" sz="2800" dirty="0">
              <a:latin typeface="Century Gothic"/>
              <a:cs typeface="Century Gothic"/>
            </a:endParaRPr>
          </a:p>
        </p:txBody>
      </p:sp>
    </p:spTree>
    <p:extLst>
      <p:ext uri="{BB962C8B-B14F-4D97-AF65-F5344CB8AC3E}">
        <p14:creationId xmlns:p14="http://schemas.microsoft.com/office/powerpoint/2010/main" val="3567872590"/>
      </p:ext>
    </p:extLst>
  </p:cSld>
  <p:clrMapOvr>
    <a:masterClrMapping/>
  </p:clrMapOvr>
  <p:timing>
    <p:tnLst>
      <p:par>
        <p:cTn xmlns:p14="http://schemas.microsoft.com/office/powerpoint/2010/mai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old</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951970" y="5736130"/>
            <a:ext cx="5165476" cy="523220"/>
          </a:xfrm>
          <a:prstGeom prst="rect">
            <a:avLst/>
          </a:prstGeom>
          <a:noFill/>
        </p:spPr>
        <p:txBody>
          <a:bodyPr wrap="square" rtlCol="0">
            <a:spAutoFit/>
          </a:bodyPr>
          <a:lstStyle/>
          <a:p>
            <a:pPr algn="ctr"/>
            <a:r>
              <a:rPr lang="en-US" sz="2800" dirty="0" smtClean="0">
                <a:latin typeface="Century Gothic"/>
                <a:cs typeface="Century Gothic"/>
              </a:rPr>
              <a:t>The bridge is </a:t>
            </a:r>
            <a:r>
              <a:rPr lang="en-US" sz="2800" b="1" dirty="0" smtClean="0">
                <a:latin typeface="Century Gothic"/>
                <a:cs typeface="Century Gothic"/>
              </a:rPr>
              <a:t>old</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2433076427"/>
      </p:ext>
    </p:extLst>
  </p:cSld>
  <p:clrMapOvr>
    <a:masterClrMapping/>
  </p:clrMapOvr>
  <p:timing>
    <p:tnLst>
      <p:par>
        <p:cTn xmlns:p14="http://schemas.microsoft.com/office/powerpoint/2010/mai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people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066356" y="5736130"/>
            <a:ext cx="6795594" cy="523220"/>
          </a:xfrm>
          <a:prstGeom prst="rect">
            <a:avLst/>
          </a:prstGeom>
          <a:noFill/>
        </p:spPr>
        <p:txBody>
          <a:bodyPr wrap="square" rtlCol="0">
            <a:spAutoFit/>
          </a:bodyPr>
          <a:lstStyle/>
          <a:p>
            <a:pPr algn="ctr"/>
            <a:r>
              <a:rPr lang="en-US" sz="2800" b="1" dirty="0" smtClean="0">
                <a:latin typeface="Century Gothic"/>
                <a:cs typeface="Century Gothic"/>
              </a:rPr>
              <a:t>People</a:t>
            </a:r>
            <a:r>
              <a:rPr lang="en-US" sz="2800" dirty="0" smtClean="0">
                <a:latin typeface="Century Gothic"/>
                <a:cs typeface="Century Gothic"/>
              </a:rPr>
              <a:t> like those games.</a:t>
            </a:r>
            <a:endParaRPr lang="en-US" sz="2800" dirty="0">
              <a:latin typeface="Century Gothic"/>
              <a:cs typeface="Century Gothic"/>
            </a:endParaRPr>
          </a:p>
        </p:txBody>
      </p:sp>
    </p:spTree>
    <p:extLst>
      <p:ext uri="{BB962C8B-B14F-4D97-AF65-F5344CB8AC3E}">
        <p14:creationId xmlns:p14="http://schemas.microsoft.com/office/powerpoint/2010/main" val="4239812364"/>
      </p:ext>
    </p:extLst>
  </p:cSld>
  <p:clrMapOvr>
    <a:masterClrMapping/>
  </p:clrMapOvr>
  <p:timing>
    <p:tnLst>
      <p:par>
        <p:cTn xmlns:p14="http://schemas.microsoft.com/office/powerpoint/2010/mai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8680" y="13294"/>
            <a:ext cx="3709822" cy="9346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400" b="1" dirty="0" smtClean="0">
                <a:latin typeface="Century Gothic"/>
                <a:cs typeface="Century Gothic"/>
              </a:rPr>
              <a:t>Is and Are</a:t>
            </a:r>
            <a:endParaRPr lang="en-US" sz="2400" b="1" dirty="0">
              <a:latin typeface="Century Gothic"/>
              <a:cs typeface="Century Gothic"/>
            </a:endParaRPr>
          </a:p>
        </p:txBody>
      </p:sp>
      <p:sp>
        <p:nvSpPr>
          <p:cNvPr id="3" name="Rectangle 2"/>
          <p:cNvSpPr/>
          <p:nvPr/>
        </p:nvSpPr>
        <p:spPr>
          <a:xfrm>
            <a:off x="195615" y="2157330"/>
            <a:ext cx="8948385" cy="35752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4000" dirty="0" smtClean="0">
                <a:latin typeface="Century Gothic"/>
                <a:cs typeface="Century Gothic"/>
              </a:rPr>
              <a:t>My name is Steve.</a:t>
            </a:r>
            <a:endParaRPr lang="en-US" sz="4000" dirty="0" smtClean="0">
              <a:latin typeface="Century Gothic"/>
              <a:cs typeface="Century Gothic"/>
            </a:endParaRPr>
          </a:p>
          <a:p>
            <a:endParaRPr lang="en-US" sz="4000" dirty="0" smtClean="0">
              <a:solidFill>
                <a:schemeClr val="tx1"/>
              </a:solidFill>
              <a:latin typeface="Century Gothic"/>
              <a:cs typeface="Century Gothic"/>
            </a:endParaRPr>
          </a:p>
          <a:p>
            <a:r>
              <a:rPr lang="en-US" sz="4000" dirty="0" smtClean="0">
                <a:solidFill>
                  <a:schemeClr val="tx1"/>
                </a:solidFill>
                <a:latin typeface="Century Gothic"/>
                <a:cs typeface="Century Gothic"/>
              </a:rPr>
              <a:t>People are standing on the bridge.</a:t>
            </a:r>
          </a:p>
          <a:p>
            <a:endParaRPr lang="en-US" sz="4000" dirty="0">
              <a:solidFill>
                <a:schemeClr val="tx1"/>
              </a:solidFill>
              <a:latin typeface="Century Gothic"/>
              <a:cs typeface="Century Gothic"/>
            </a:endParaRPr>
          </a:p>
          <a:p>
            <a:r>
              <a:rPr lang="en-US" sz="4000" dirty="0" smtClean="0">
                <a:solidFill>
                  <a:schemeClr val="tx1"/>
                </a:solidFill>
                <a:latin typeface="Century Gothic"/>
                <a:cs typeface="Century Gothic"/>
              </a:rPr>
              <a:t>The girl is placing plants in the pots.</a:t>
            </a:r>
            <a:endParaRPr lang="en-US" sz="4000" dirty="0" smtClean="0">
              <a:solidFill>
                <a:schemeClr val="tx1"/>
              </a:solidFill>
              <a:latin typeface="Century Gothic"/>
              <a:cs typeface="Century Gothic"/>
            </a:endParaRPr>
          </a:p>
        </p:txBody>
      </p:sp>
      <p:sp>
        <p:nvSpPr>
          <p:cNvPr id="4" name="TextBox 3"/>
          <p:cNvSpPr txBox="1"/>
          <p:nvPr/>
        </p:nvSpPr>
        <p:spPr>
          <a:xfrm>
            <a:off x="0" y="973806"/>
            <a:ext cx="9144000"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Is and are are present-tense verbs.</a:t>
            </a:r>
          </a:p>
          <a:p>
            <a:pPr algn="ctr"/>
            <a:r>
              <a:rPr lang="en-US" dirty="0" smtClean="0">
                <a:solidFill>
                  <a:srgbClr val="FF0000"/>
                </a:solidFill>
                <a:latin typeface="Century Gothic"/>
                <a:cs typeface="Century Gothic"/>
              </a:rPr>
              <a:t>Remember when we talk about the present,</a:t>
            </a:r>
          </a:p>
          <a:p>
            <a:pPr algn="ctr"/>
            <a:r>
              <a:rPr lang="en-US" dirty="0" smtClean="0">
                <a:solidFill>
                  <a:srgbClr val="FF0000"/>
                </a:solidFill>
                <a:latin typeface="Century Gothic"/>
                <a:cs typeface="Century Gothic"/>
              </a:rPr>
              <a:t>we are talking about what is going on right now.</a:t>
            </a:r>
            <a:endParaRPr lang="en-US" dirty="0">
              <a:solidFill>
                <a:srgbClr val="FF0000"/>
              </a:solidFill>
              <a:latin typeface="Century Gothic"/>
              <a:cs typeface="Century Gothic"/>
            </a:endParaRPr>
          </a:p>
        </p:txBody>
      </p:sp>
      <p:sp>
        <p:nvSpPr>
          <p:cNvPr id="5" name="TextBox 4"/>
          <p:cNvSpPr txBox="1"/>
          <p:nvPr/>
        </p:nvSpPr>
        <p:spPr>
          <a:xfrm>
            <a:off x="0" y="5934670"/>
            <a:ext cx="9144000"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The verb </a:t>
            </a:r>
            <a:r>
              <a:rPr lang="en-US" b="1" dirty="0" smtClean="0">
                <a:solidFill>
                  <a:srgbClr val="FF0000"/>
                </a:solidFill>
                <a:latin typeface="Century Gothic"/>
                <a:cs typeface="Century Gothic"/>
              </a:rPr>
              <a:t>is</a:t>
            </a:r>
            <a:r>
              <a:rPr lang="en-US" dirty="0" smtClean="0">
                <a:solidFill>
                  <a:srgbClr val="FF0000"/>
                </a:solidFill>
                <a:latin typeface="Century Gothic"/>
                <a:cs typeface="Century Gothic"/>
              </a:rPr>
              <a:t> is used when telling about one noun in one sentence.</a:t>
            </a:r>
          </a:p>
          <a:p>
            <a:pPr algn="ctr"/>
            <a:r>
              <a:rPr lang="en-US" dirty="0" smtClean="0">
                <a:solidFill>
                  <a:srgbClr val="FF0000"/>
                </a:solidFill>
                <a:latin typeface="Century Gothic"/>
                <a:cs typeface="Century Gothic"/>
              </a:rPr>
              <a:t>The verb </a:t>
            </a:r>
            <a:r>
              <a:rPr lang="en-US" b="1" dirty="0" smtClean="0">
                <a:solidFill>
                  <a:srgbClr val="FF0000"/>
                </a:solidFill>
                <a:latin typeface="Century Gothic"/>
                <a:cs typeface="Century Gothic"/>
              </a:rPr>
              <a:t>are</a:t>
            </a:r>
            <a:r>
              <a:rPr lang="en-US" dirty="0" smtClean="0">
                <a:solidFill>
                  <a:srgbClr val="FF0000"/>
                </a:solidFill>
                <a:latin typeface="Century Gothic"/>
                <a:cs typeface="Century Gothic"/>
              </a:rPr>
              <a:t> is used when telling about more than one noun in one sentence.</a:t>
            </a:r>
            <a:endParaRPr lang="en-US" dirty="0">
              <a:solidFill>
                <a:srgbClr val="FF0000"/>
              </a:solidFill>
              <a:latin typeface="Century Gothic"/>
              <a:cs typeface="Century Gothic"/>
            </a:endParaRPr>
          </a:p>
        </p:txBody>
      </p:sp>
      <p:sp>
        <p:nvSpPr>
          <p:cNvPr id="6" name="Rectangle 5"/>
          <p:cNvSpPr/>
          <p:nvPr/>
        </p:nvSpPr>
        <p:spPr>
          <a:xfrm>
            <a:off x="5940882" y="2279114"/>
            <a:ext cx="3096565" cy="68721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solidFill>
                  <a:srgbClr val="FF0000"/>
                </a:solidFill>
                <a:latin typeface="Century Gothic"/>
                <a:cs typeface="Century Gothic"/>
              </a:rPr>
              <a:t>Have children work in pairs to identify each verb.</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1642400906"/>
      </p:ext>
    </p:extLst>
  </p:cSld>
  <p:clrMapOvr>
    <a:masterClrMapping/>
  </p:clrMapOvr>
  <p:timing>
    <p:tnLst>
      <p:par>
        <p:cTn xmlns:p14="http://schemas.microsoft.com/office/powerpoint/2010/mai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1 – Day 3</a:t>
            </a:r>
            <a:endParaRPr lang="en-US" sz="4800" dirty="0">
              <a:latin typeface="Century Gothic"/>
              <a:cs typeface="Century Gothic"/>
            </a:endParaRPr>
          </a:p>
        </p:txBody>
      </p:sp>
    </p:spTree>
    <p:extLst>
      <p:ext uri="{BB962C8B-B14F-4D97-AF65-F5344CB8AC3E}">
        <p14:creationId xmlns:p14="http://schemas.microsoft.com/office/powerpoint/2010/main" val="3700636964"/>
      </p:ext>
    </p:extLst>
  </p:cSld>
  <p:clrMapOvr>
    <a:masterClrMapping/>
  </p:clrMapOvr>
  <p:timing>
    <p:tnLst>
      <p:par>
        <p:cTn xmlns:p14="http://schemas.microsoft.com/office/powerpoint/2010/mai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Segmentation</a:t>
            </a:r>
            <a:endParaRPr lang="en-US" sz="2000" dirty="0">
              <a:latin typeface="Century Gothic"/>
              <a:cs typeface="Century Gothic"/>
            </a:endParaRPr>
          </a:p>
        </p:txBody>
      </p:sp>
      <p:sp>
        <p:nvSpPr>
          <p:cNvPr id="24" name="TextBox 23"/>
          <p:cNvSpPr txBox="1"/>
          <p:nvPr/>
        </p:nvSpPr>
        <p:spPr>
          <a:xfrm>
            <a:off x="143562" y="1190853"/>
            <a:ext cx="8899223" cy="1754327"/>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I am going to say a word. Then I will say it sound by sound.</a:t>
            </a:r>
          </a:p>
          <a:p>
            <a:pPr algn="ctr"/>
            <a:r>
              <a:rPr lang="en-US" dirty="0" smtClean="0">
                <a:solidFill>
                  <a:schemeClr val="bg1">
                    <a:lumMod val="85000"/>
                  </a:schemeClr>
                </a:solidFill>
                <a:latin typeface="Century Gothic"/>
                <a:cs typeface="Century Gothic"/>
              </a:rPr>
              <a:t>I want you to listen carefully.</a:t>
            </a:r>
          </a:p>
          <a:p>
            <a:pPr algn="ctr"/>
            <a:r>
              <a:rPr lang="en-US" dirty="0" smtClean="0">
                <a:solidFill>
                  <a:schemeClr val="bg1">
                    <a:lumMod val="85000"/>
                  </a:schemeClr>
                </a:solidFill>
                <a:latin typeface="Century Gothic"/>
                <a:cs typeface="Century Gothic"/>
              </a:rPr>
              <a:t>The word is cube. Listen as I stretch the sounds: /</a:t>
            </a:r>
            <a:r>
              <a:rPr lang="en-US" dirty="0" err="1" smtClean="0">
                <a:solidFill>
                  <a:schemeClr val="bg1">
                    <a:lumMod val="85000"/>
                  </a:schemeClr>
                </a:solidFill>
                <a:latin typeface="Century Gothic"/>
                <a:cs typeface="Century Gothic"/>
              </a:rPr>
              <a:t>kuuub</a:t>
            </a:r>
            <a:r>
              <a:rPr lang="en-US" dirty="0" smtClean="0">
                <a:solidFill>
                  <a:schemeClr val="bg1">
                    <a:lumMod val="85000"/>
                  </a:schemeClr>
                </a:solidFill>
                <a:latin typeface="Century Gothic"/>
                <a:cs typeface="Century Gothic"/>
              </a:rPr>
              <a:t>/.</a:t>
            </a:r>
          </a:p>
          <a:p>
            <a:pPr algn="ctr"/>
            <a:r>
              <a:rPr lang="en-US" dirty="0" smtClean="0">
                <a:solidFill>
                  <a:schemeClr val="bg1">
                    <a:lumMod val="85000"/>
                  </a:schemeClr>
                </a:solidFill>
                <a:latin typeface="Century Gothic"/>
                <a:cs typeface="Century Gothic"/>
              </a:rPr>
              <a:t>Now I will say the sounds in the word cube one at a time.</a:t>
            </a:r>
          </a:p>
          <a:p>
            <a:pPr algn="ctr"/>
            <a:r>
              <a:rPr lang="en-US" dirty="0" smtClean="0">
                <a:solidFill>
                  <a:schemeClr val="bg1">
                    <a:lumMod val="85000"/>
                  </a:schemeClr>
                </a:solidFill>
                <a:latin typeface="Century Gothic"/>
                <a:cs typeface="Century Gothic"/>
              </a:rPr>
              <a:t>I will place one counter on the Response Board as I say each sound.</a:t>
            </a:r>
          </a:p>
          <a:p>
            <a:pPr algn="ctr"/>
            <a:r>
              <a:rPr lang="en-US" dirty="0" smtClean="0">
                <a:solidFill>
                  <a:schemeClr val="bg1">
                    <a:lumMod val="85000"/>
                  </a:schemeClr>
                </a:solidFill>
                <a:latin typeface="Century Gothic"/>
                <a:cs typeface="Century Gothic"/>
              </a:rPr>
              <a:t>Repeat with words robe and cheese.</a:t>
            </a:r>
            <a:endParaRPr lang="en-US" dirty="0" smtClean="0">
              <a:solidFill>
                <a:schemeClr val="bg1">
                  <a:lumMod val="85000"/>
                </a:schemeClr>
              </a:solidFill>
              <a:latin typeface="Century Gothic"/>
              <a:cs typeface="Century Gothic"/>
            </a:endParaRPr>
          </a:p>
        </p:txBody>
      </p:sp>
      <p:cxnSp>
        <p:nvCxnSpPr>
          <p:cNvPr id="4" name="Straight Connector 3"/>
          <p:cNvCxnSpPr/>
          <p:nvPr/>
        </p:nvCxnSpPr>
        <p:spPr>
          <a:xfrm>
            <a:off x="6958573" y="1844168"/>
            <a:ext cx="104379"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110973" y="1844168"/>
            <a:ext cx="104379"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215352" y="1844168"/>
            <a:ext cx="178132"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grpSp>
        <p:nvGrpSpPr>
          <p:cNvPr id="27" name="Group 26"/>
          <p:cNvGrpSpPr/>
          <p:nvPr/>
        </p:nvGrpSpPr>
        <p:grpSpPr>
          <a:xfrm>
            <a:off x="2076478" y="3004868"/>
            <a:ext cx="4986474" cy="3154464"/>
            <a:chOff x="1232997" y="2952379"/>
            <a:chExt cx="4986474" cy="3154464"/>
          </a:xfrm>
        </p:grpSpPr>
        <p:sp>
          <p:nvSpPr>
            <p:cNvPr id="29" name="Rectangle 28"/>
            <p:cNvSpPr/>
            <p:nvPr/>
          </p:nvSpPr>
          <p:spPr>
            <a:xfrm>
              <a:off x="1232997" y="3464644"/>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2895155" y="3464644"/>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p:cNvSpPr/>
            <p:nvPr/>
          </p:nvSpPr>
          <p:spPr>
            <a:xfrm>
              <a:off x="4557313" y="3464644"/>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a:off x="1471666" y="5169288"/>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43605" y="5169288"/>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4999525" y="5169288"/>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rot="16200000">
              <a:off x="1608038" y="4547094"/>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35"/>
            <p:cNvSpPr/>
            <p:nvPr/>
          </p:nvSpPr>
          <p:spPr>
            <a:xfrm rot="16200000">
              <a:off x="3371453" y="4606756"/>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p:cNvSpPr/>
            <p:nvPr/>
          </p:nvSpPr>
          <p:spPr>
            <a:xfrm rot="16200000">
              <a:off x="5144421" y="4606756"/>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1706595" y="2952379"/>
              <a:ext cx="808684" cy="461665"/>
            </a:xfrm>
            <a:prstGeom prst="rect">
              <a:avLst/>
            </a:prstGeom>
            <a:noFill/>
          </p:spPr>
          <p:txBody>
            <a:bodyPr wrap="square" rtlCol="0">
              <a:spAutoFit/>
            </a:bodyPr>
            <a:lstStyle/>
            <a:p>
              <a:r>
                <a:rPr lang="en-US" sz="2400" dirty="0" smtClean="0">
                  <a:solidFill>
                    <a:schemeClr val="bg1">
                      <a:lumMod val="85000"/>
                    </a:schemeClr>
                  </a:solidFill>
                  <a:latin typeface="Century Gothic"/>
                  <a:cs typeface="Century Gothic"/>
                </a:rPr>
                <a:t>/k/</a:t>
              </a:r>
              <a:endParaRPr lang="en-US" sz="2400" dirty="0">
                <a:solidFill>
                  <a:schemeClr val="bg1">
                    <a:lumMod val="85000"/>
                  </a:schemeClr>
                </a:solidFill>
                <a:latin typeface="Century Gothic"/>
                <a:cs typeface="Century Gothic"/>
              </a:endParaRPr>
            </a:p>
          </p:txBody>
        </p:sp>
        <p:sp>
          <p:nvSpPr>
            <p:cNvPr id="39" name="TextBox 38"/>
            <p:cNvSpPr txBox="1"/>
            <p:nvPr/>
          </p:nvSpPr>
          <p:spPr>
            <a:xfrm>
              <a:off x="3470010" y="2952379"/>
              <a:ext cx="808684" cy="461665"/>
            </a:xfrm>
            <a:prstGeom prst="rect">
              <a:avLst/>
            </a:prstGeom>
            <a:noFill/>
          </p:spPr>
          <p:txBody>
            <a:bodyPr wrap="square" rtlCol="0">
              <a:spAutoFit/>
            </a:bodyPr>
            <a:lstStyle/>
            <a:p>
              <a:r>
                <a:rPr lang="en-US" sz="2400" dirty="0" smtClean="0">
                  <a:solidFill>
                    <a:schemeClr val="bg1">
                      <a:lumMod val="85000"/>
                    </a:schemeClr>
                  </a:solidFill>
                  <a:latin typeface="Century Gothic"/>
                  <a:cs typeface="Century Gothic"/>
                </a:rPr>
                <a:t>/u/</a:t>
              </a:r>
              <a:endParaRPr lang="en-US" sz="2400" dirty="0">
                <a:solidFill>
                  <a:schemeClr val="bg1">
                    <a:lumMod val="85000"/>
                  </a:schemeClr>
                </a:solidFill>
                <a:latin typeface="Century Gothic"/>
                <a:cs typeface="Century Gothic"/>
              </a:endParaRPr>
            </a:p>
          </p:txBody>
        </p:sp>
        <p:sp>
          <p:nvSpPr>
            <p:cNvPr id="40" name="TextBox 39"/>
            <p:cNvSpPr txBox="1"/>
            <p:nvPr/>
          </p:nvSpPr>
          <p:spPr>
            <a:xfrm>
              <a:off x="5158199" y="2952379"/>
              <a:ext cx="808684" cy="461665"/>
            </a:xfrm>
            <a:prstGeom prst="rect">
              <a:avLst/>
            </a:prstGeom>
            <a:noFill/>
          </p:spPr>
          <p:txBody>
            <a:bodyPr wrap="square" rtlCol="0">
              <a:spAutoFit/>
            </a:bodyPr>
            <a:lstStyle/>
            <a:p>
              <a:r>
                <a:rPr lang="en-US" sz="2400" dirty="0" smtClean="0">
                  <a:solidFill>
                    <a:schemeClr val="bg1">
                      <a:lumMod val="85000"/>
                    </a:schemeClr>
                  </a:solidFill>
                  <a:latin typeface="Century Gothic"/>
                  <a:cs typeface="Century Gothic"/>
                </a:rPr>
                <a:t>/b/</a:t>
              </a:r>
              <a:endParaRPr lang="en-US" sz="2400" dirty="0">
                <a:solidFill>
                  <a:schemeClr val="bg1">
                    <a:lumMod val="85000"/>
                  </a:schemeClr>
                </a:solidFill>
                <a:latin typeface="Century Gothic"/>
                <a:cs typeface="Century Gothic"/>
              </a:endParaRPr>
            </a:p>
          </p:txBody>
        </p:sp>
      </p:grpSp>
      <p:cxnSp>
        <p:nvCxnSpPr>
          <p:cNvPr id="41" name="Straight Connector 40"/>
          <p:cNvCxnSpPr/>
          <p:nvPr/>
        </p:nvCxnSpPr>
        <p:spPr>
          <a:xfrm>
            <a:off x="4539701" y="3079752"/>
            <a:ext cx="178132"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7475598"/>
      </p:ext>
    </p:extLst>
  </p:cSld>
  <p:clrMapOvr>
    <a:masterClrMapping/>
  </p:clrMapOvr>
  <p:timing>
    <p:tnLst>
      <p:par>
        <p:cTn xmlns:p14="http://schemas.microsoft.com/office/powerpoint/2010/mai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Segmentation</a:t>
            </a:r>
            <a:endParaRPr lang="en-US" sz="2000" dirty="0">
              <a:latin typeface="Century Gothic"/>
              <a:cs typeface="Century Gothic"/>
            </a:endParaRPr>
          </a:p>
        </p:txBody>
      </p:sp>
      <p:sp>
        <p:nvSpPr>
          <p:cNvPr id="24" name="TextBox 23"/>
          <p:cNvSpPr txBox="1"/>
          <p:nvPr/>
        </p:nvSpPr>
        <p:spPr>
          <a:xfrm>
            <a:off x="143562" y="1190853"/>
            <a:ext cx="8899223" cy="646331"/>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Now it’s your turn. I will say a word.</a:t>
            </a:r>
          </a:p>
          <a:p>
            <a:pPr algn="ctr"/>
            <a:r>
              <a:rPr lang="en-US" dirty="0" smtClean="0">
                <a:solidFill>
                  <a:schemeClr val="bg1">
                    <a:lumMod val="85000"/>
                  </a:schemeClr>
                </a:solidFill>
                <a:latin typeface="Century Gothic"/>
                <a:cs typeface="Century Gothic"/>
              </a:rPr>
              <a:t>Place a counter in each box for each sound you hear.</a:t>
            </a:r>
            <a:r>
              <a:rPr lang="en-US" dirty="0" smtClean="0">
                <a:solidFill>
                  <a:schemeClr val="bg1">
                    <a:lumMod val="85000"/>
                  </a:schemeClr>
                </a:solidFill>
                <a:latin typeface="Century Gothic"/>
                <a:cs typeface="Century Gothic"/>
              </a:rPr>
              <a:t> </a:t>
            </a:r>
            <a:endParaRPr lang="en-US" dirty="0" smtClean="0">
              <a:solidFill>
                <a:schemeClr val="bg1">
                  <a:lumMod val="85000"/>
                </a:schemeClr>
              </a:solidFill>
              <a:latin typeface="Century Gothic"/>
              <a:cs typeface="Century Gothic"/>
            </a:endParaRPr>
          </a:p>
        </p:txBody>
      </p:sp>
      <p:sp>
        <p:nvSpPr>
          <p:cNvPr id="29" name="Rectangle 28"/>
          <p:cNvSpPr/>
          <p:nvPr/>
        </p:nvSpPr>
        <p:spPr>
          <a:xfrm>
            <a:off x="1248631" y="2716834"/>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0" name="Rectangle 29"/>
          <p:cNvSpPr/>
          <p:nvPr/>
        </p:nvSpPr>
        <p:spPr>
          <a:xfrm>
            <a:off x="2910789" y="2716834"/>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1" name="Rectangle 30"/>
          <p:cNvSpPr/>
          <p:nvPr/>
        </p:nvSpPr>
        <p:spPr>
          <a:xfrm>
            <a:off x="4572947" y="2716834"/>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a:off x="1487300" y="4421478"/>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3259239" y="4421478"/>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15159" y="4421478"/>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ight Arrow 34"/>
          <p:cNvSpPr/>
          <p:nvPr/>
        </p:nvSpPr>
        <p:spPr>
          <a:xfrm rot="16200000">
            <a:off x="1623672" y="3799284"/>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ight Arrow 35"/>
          <p:cNvSpPr/>
          <p:nvPr/>
        </p:nvSpPr>
        <p:spPr>
          <a:xfrm rot="16200000">
            <a:off x="3387087" y="3858946"/>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ight Arrow 36"/>
          <p:cNvSpPr/>
          <p:nvPr/>
        </p:nvSpPr>
        <p:spPr>
          <a:xfrm rot="16200000">
            <a:off x="5160055" y="3858946"/>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1722229" y="2204569"/>
            <a:ext cx="808684" cy="461665"/>
          </a:xfrm>
          <a:prstGeom prst="rect">
            <a:avLst/>
          </a:prstGeom>
          <a:noFill/>
        </p:spPr>
        <p:txBody>
          <a:bodyPr wrap="square" rtlCol="0">
            <a:spAutoFit/>
          </a:bodyPr>
          <a:lstStyle/>
          <a:p>
            <a:r>
              <a:rPr lang="en-US" sz="2400" dirty="0" smtClean="0">
                <a:solidFill>
                  <a:schemeClr val="bg1">
                    <a:lumMod val="85000"/>
                  </a:schemeClr>
                </a:solidFill>
                <a:latin typeface="Century Gothic"/>
                <a:cs typeface="Century Gothic"/>
              </a:rPr>
              <a:t>/k/</a:t>
            </a:r>
            <a:endParaRPr lang="en-US" sz="2400" dirty="0">
              <a:solidFill>
                <a:schemeClr val="bg1">
                  <a:lumMod val="85000"/>
                </a:schemeClr>
              </a:solidFill>
              <a:latin typeface="Century Gothic"/>
              <a:cs typeface="Century Gothic"/>
            </a:endParaRPr>
          </a:p>
        </p:txBody>
      </p:sp>
      <p:sp>
        <p:nvSpPr>
          <p:cNvPr id="39" name="TextBox 38"/>
          <p:cNvSpPr txBox="1"/>
          <p:nvPr/>
        </p:nvSpPr>
        <p:spPr>
          <a:xfrm>
            <a:off x="3485644" y="2204569"/>
            <a:ext cx="808684" cy="461665"/>
          </a:xfrm>
          <a:prstGeom prst="rect">
            <a:avLst/>
          </a:prstGeom>
          <a:noFill/>
        </p:spPr>
        <p:txBody>
          <a:bodyPr wrap="square" rtlCol="0">
            <a:spAutoFit/>
          </a:bodyPr>
          <a:lstStyle/>
          <a:p>
            <a:r>
              <a:rPr lang="en-US" sz="2400" dirty="0" smtClean="0">
                <a:solidFill>
                  <a:schemeClr val="bg1">
                    <a:lumMod val="85000"/>
                  </a:schemeClr>
                </a:solidFill>
                <a:latin typeface="Century Gothic"/>
                <a:cs typeface="Century Gothic"/>
              </a:rPr>
              <a:t>/u/</a:t>
            </a:r>
            <a:endParaRPr lang="en-US" sz="2400" dirty="0">
              <a:solidFill>
                <a:schemeClr val="bg1">
                  <a:lumMod val="85000"/>
                </a:schemeClr>
              </a:solidFill>
              <a:latin typeface="Century Gothic"/>
              <a:cs typeface="Century Gothic"/>
            </a:endParaRPr>
          </a:p>
        </p:txBody>
      </p:sp>
      <p:sp>
        <p:nvSpPr>
          <p:cNvPr id="40" name="TextBox 39"/>
          <p:cNvSpPr txBox="1"/>
          <p:nvPr/>
        </p:nvSpPr>
        <p:spPr>
          <a:xfrm>
            <a:off x="5173833" y="2204569"/>
            <a:ext cx="808684" cy="461665"/>
          </a:xfrm>
          <a:prstGeom prst="rect">
            <a:avLst/>
          </a:prstGeom>
          <a:noFill/>
        </p:spPr>
        <p:txBody>
          <a:bodyPr wrap="square" rtlCol="0">
            <a:spAutoFit/>
          </a:bodyPr>
          <a:lstStyle/>
          <a:p>
            <a:r>
              <a:rPr lang="en-US" sz="2400" dirty="0" smtClean="0">
                <a:solidFill>
                  <a:schemeClr val="bg1">
                    <a:lumMod val="85000"/>
                  </a:schemeClr>
                </a:solidFill>
                <a:latin typeface="Century Gothic"/>
                <a:cs typeface="Century Gothic"/>
              </a:rPr>
              <a:t>/b/</a:t>
            </a:r>
            <a:endParaRPr lang="en-US" sz="2400" dirty="0">
              <a:solidFill>
                <a:schemeClr val="bg1">
                  <a:lumMod val="85000"/>
                </a:schemeClr>
              </a:solidFill>
              <a:latin typeface="Century Gothic"/>
              <a:cs typeface="Century Gothic"/>
            </a:endParaRPr>
          </a:p>
        </p:txBody>
      </p:sp>
      <p:cxnSp>
        <p:nvCxnSpPr>
          <p:cNvPr id="41" name="Straight Connector 40"/>
          <p:cNvCxnSpPr/>
          <p:nvPr/>
        </p:nvCxnSpPr>
        <p:spPr>
          <a:xfrm>
            <a:off x="3711854" y="2242202"/>
            <a:ext cx="178132"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36112" y="5831888"/>
            <a:ext cx="8899223" cy="1015663"/>
          </a:xfrm>
          <a:prstGeom prst="rect">
            <a:avLst/>
          </a:prstGeom>
          <a:noFill/>
        </p:spPr>
        <p:txBody>
          <a:bodyPr wrap="square" rtlCol="0">
            <a:spAutoFit/>
          </a:bodyPr>
          <a:lstStyle/>
          <a:p>
            <a:r>
              <a:rPr lang="en-US" sz="2000" dirty="0" smtClean="0">
                <a:solidFill>
                  <a:schemeClr val="bg1">
                    <a:lumMod val="85000"/>
                  </a:schemeClr>
                </a:solidFill>
                <a:latin typeface="Century Gothic"/>
                <a:cs typeface="Century Gothic"/>
              </a:rPr>
              <a:t>				hose	   joke		  cute		 Eve</a:t>
            </a:r>
          </a:p>
          <a:p>
            <a:r>
              <a:rPr lang="en-US" sz="2000" dirty="0" smtClean="0">
                <a:solidFill>
                  <a:schemeClr val="bg1">
                    <a:lumMod val="85000"/>
                  </a:schemeClr>
                </a:solidFill>
                <a:latin typeface="Century Gothic"/>
                <a:cs typeface="Century Gothic"/>
              </a:rPr>
              <a:t>				use		  pole		smoke		fume</a:t>
            </a:r>
          </a:p>
          <a:p>
            <a:r>
              <a:rPr lang="en-US" sz="2000" dirty="0" smtClean="0">
                <a:solidFill>
                  <a:schemeClr val="bg1">
                    <a:lumMod val="85000"/>
                  </a:schemeClr>
                </a:solidFill>
                <a:latin typeface="Century Gothic"/>
                <a:cs typeface="Century Gothic"/>
              </a:rPr>
              <a:t>				spoke	  these	 	 huge		globe </a:t>
            </a:r>
            <a:endParaRPr lang="en-US" sz="2000" dirty="0" smtClean="0">
              <a:solidFill>
                <a:schemeClr val="bg1">
                  <a:lumMod val="85000"/>
                </a:schemeClr>
              </a:solidFill>
              <a:latin typeface="Century Gothic"/>
              <a:cs typeface="Century Gothic"/>
            </a:endParaRPr>
          </a:p>
        </p:txBody>
      </p:sp>
      <p:sp>
        <p:nvSpPr>
          <p:cNvPr id="25" name="Rectangle 24"/>
          <p:cNvSpPr/>
          <p:nvPr/>
        </p:nvSpPr>
        <p:spPr>
          <a:xfrm>
            <a:off x="6235105" y="2716834"/>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6" name="Right Arrow 25"/>
          <p:cNvSpPr/>
          <p:nvPr/>
        </p:nvSpPr>
        <p:spPr>
          <a:xfrm rot="16200000">
            <a:off x="6712867" y="3858946"/>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6637557" y="4421478"/>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8557321"/>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w</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2815945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39"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m</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538369584"/>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39"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w</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61400701"/>
      </p:ext>
    </p:extLst>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w</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220735527"/>
      </p:ext>
    </p:extLst>
  </p:cSld>
  <p:clrMapOvr>
    <a:masterClrMapping/>
  </p:clrMapOvr>
  <p:timing>
    <p:tnLst>
      <p:par>
        <p:cTn xmlns:p14="http://schemas.microsoft.com/office/powerpoint/2010/mai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w</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chemeClr val="tx1"/>
                </a:solidFill>
                <a:latin typeface="Century Gothic"/>
                <a:cs typeface="Century Gothic"/>
              </a:rPr>
              <a:t>k</a:t>
            </a:r>
            <a:endParaRPr lang="en-US" sz="12000" u="sng"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982106305"/>
      </p:ext>
    </p:extLst>
  </p:cSld>
  <p:clrMapOvr>
    <a:masterClrMapping/>
  </p:clrMapOvr>
  <p:timing>
    <p:tnLst>
      <p:par>
        <p:cTn xmlns:p14="http://schemas.microsoft.com/office/powerpoint/2010/mai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c</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164362508"/>
      </p:ext>
    </p:extLst>
  </p:cSld>
  <p:clrMapOvr>
    <a:masterClrMapping/>
  </p:clrMapOvr>
  <p:timing>
    <p:tnLst>
      <p:par>
        <p:cTn xmlns:p14="http://schemas.microsoft.com/office/powerpoint/2010/mai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39"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c</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631262467"/>
      </p:ext>
    </p:extLst>
  </p:cSld>
  <p:clrMapOvr>
    <a:masterClrMapping/>
  </p:clrMapOvr>
  <p:timing>
    <p:tnLst>
      <p:par>
        <p:cTn xmlns:p14="http://schemas.microsoft.com/office/powerpoint/2010/mai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c</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985397291"/>
      </p:ext>
    </p:extLst>
  </p:cSld>
  <p:clrMapOvr>
    <a:masterClrMapping/>
  </p:clrMapOvr>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c</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chemeClr val="tx1"/>
                </a:solidFill>
                <a:latin typeface="Century Gothic"/>
                <a:cs typeface="Century Gothic"/>
              </a:rPr>
              <a:t>b</a:t>
            </a:r>
            <a:endParaRPr lang="en-US" sz="12000" u="sng"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765054992"/>
      </p:ext>
    </p:extLst>
  </p:cSld>
  <p:clrMapOvr>
    <a:masterClrMapping/>
  </p:clrMapOvr>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g</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1826625"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l</a:t>
            </a:r>
            <a:endParaRPr lang="en-US" sz="12000" dirty="0">
              <a:solidFill>
                <a:srgbClr val="000000"/>
              </a:solidFill>
              <a:latin typeface="Century Gothic"/>
              <a:cs typeface="Century Gothic"/>
            </a:endParaRPr>
          </a:p>
        </p:txBody>
      </p:sp>
    </p:spTree>
    <p:extLst>
      <p:ext uri="{BB962C8B-B14F-4D97-AF65-F5344CB8AC3E}">
        <p14:creationId xmlns:p14="http://schemas.microsoft.com/office/powerpoint/2010/main" val="3691383015"/>
      </p:ext>
    </p:extLst>
  </p:cSld>
  <p:clrMapOvr>
    <a:masterClrMapping/>
  </p:clrMapOvr>
  <p:timing>
    <p:tnLst>
      <p:par>
        <p:cTn xmlns:p14="http://schemas.microsoft.com/office/powerpoint/2010/mai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g</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1826625"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l</a:t>
            </a:r>
            <a:endParaRPr lang="en-US" sz="12000" dirty="0">
              <a:solidFill>
                <a:srgbClr val="000000"/>
              </a:solidFill>
              <a:latin typeface="Century Gothic"/>
              <a:cs typeface="Century Gothic"/>
            </a:endParaRPr>
          </a:p>
        </p:txBody>
      </p:sp>
      <p:sp>
        <p:nvSpPr>
          <p:cNvPr id="6" name="Rectangle 5"/>
          <p:cNvSpPr/>
          <p:nvPr/>
        </p:nvSpPr>
        <p:spPr>
          <a:xfrm>
            <a:off x="3668552"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7" name="Rectangle 6"/>
          <p:cNvSpPr/>
          <p:nvPr/>
        </p:nvSpPr>
        <p:spPr>
          <a:xfrm>
            <a:off x="5358079"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_</a:t>
            </a:r>
            <a:endParaRPr lang="en-US" sz="12000" dirty="0">
              <a:solidFill>
                <a:srgbClr val="000000"/>
              </a:solidFill>
              <a:latin typeface="Century Gothic"/>
              <a:cs typeface="Century Gothic"/>
            </a:endParaRPr>
          </a:p>
        </p:txBody>
      </p:sp>
      <p:sp>
        <p:nvSpPr>
          <p:cNvPr id="8" name="Rectangle 7"/>
          <p:cNvSpPr/>
          <p:nvPr/>
        </p:nvSpPr>
        <p:spPr>
          <a:xfrm>
            <a:off x="7047606"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2411172100"/>
      </p:ext>
    </p:extLst>
  </p:cSld>
  <p:clrMapOvr>
    <a:masterClrMapping/>
  </p:clrMapOvr>
  <p:timing>
    <p:tnLst>
      <p:par>
        <p:cTn xmlns:p14="http://schemas.microsoft.com/office/powerpoint/2010/mai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498"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g</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1979025"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l</a:t>
            </a:r>
            <a:endParaRPr lang="en-US" sz="12000" dirty="0">
              <a:solidFill>
                <a:srgbClr val="000000"/>
              </a:solidFill>
              <a:latin typeface="Century Gothic"/>
              <a:cs typeface="Century Gothic"/>
            </a:endParaRPr>
          </a:p>
        </p:txBody>
      </p:sp>
      <p:sp>
        <p:nvSpPr>
          <p:cNvPr id="6" name="Rectangle 5"/>
          <p:cNvSpPr/>
          <p:nvPr/>
        </p:nvSpPr>
        <p:spPr>
          <a:xfrm>
            <a:off x="3668552"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7" name="Rectangle 6"/>
          <p:cNvSpPr/>
          <p:nvPr/>
        </p:nvSpPr>
        <p:spPr>
          <a:xfrm>
            <a:off x="5358079"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_</a:t>
            </a:r>
            <a:endParaRPr lang="en-US" sz="12000" dirty="0">
              <a:solidFill>
                <a:srgbClr val="000000"/>
              </a:solidFill>
              <a:latin typeface="Century Gothic"/>
              <a:cs typeface="Century Gothic"/>
            </a:endParaRPr>
          </a:p>
        </p:txBody>
      </p:sp>
      <p:sp>
        <p:nvSpPr>
          <p:cNvPr id="8" name="Rectangle 7"/>
          <p:cNvSpPr/>
          <p:nvPr/>
        </p:nvSpPr>
        <p:spPr>
          <a:xfrm>
            <a:off x="7047606"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06392987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 </a:t>
            </a:r>
          </a:p>
          <a:p>
            <a:pPr algn="ctr"/>
            <a:r>
              <a:rPr lang="en-US" sz="2000" dirty="0" smtClean="0">
                <a:latin typeface="Century Gothic"/>
                <a:cs typeface="Century Gothic"/>
              </a:rPr>
              <a:t>Phoneme Segmentation</a:t>
            </a:r>
            <a:endParaRPr lang="en-US" sz="2000" dirty="0">
              <a:latin typeface="Century Gothic"/>
              <a:cs typeface="Century Gothic"/>
            </a:endParaRPr>
          </a:p>
        </p:txBody>
      </p:sp>
      <p:sp>
        <p:nvSpPr>
          <p:cNvPr id="6" name="TextBox 5"/>
          <p:cNvSpPr txBox="1"/>
          <p:nvPr/>
        </p:nvSpPr>
        <p:spPr>
          <a:xfrm>
            <a:off x="116329" y="1260420"/>
            <a:ext cx="8899223" cy="1200329"/>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Listen carefully as I say a word: rose.</a:t>
            </a:r>
            <a:endParaRPr lang="en-US" dirty="0">
              <a:solidFill>
                <a:schemeClr val="bg1">
                  <a:lumMod val="85000"/>
                </a:schemeClr>
              </a:solidFill>
              <a:latin typeface="Century Gothic"/>
              <a:cs typeface="Century Gothic"/>
            </a:endParaRPr>
          </a:p>
          <a:p>
            <a:pPr algn="ctr"/>
            <a:r>
              <a:rPr lang="en-US" dirty="0" smtClean="0">
                <a:solidFill>
                  <a:schemeClr val="bg1">
                    <a:lumMod val="85000"/>
                  </a:schemeClr>
                </a:solidFill>
                <a:latin typeface="Century Gothic"/>
                <a:cs typeface="Century Gothic"/>
              </a:rPr>
              <a:t>How many sounds are in the word rose?</a:t>
            </a:r>
          </a:p>
          <a:p>
            <a:pPr algn="ctr"/>
            <a:r>
              <a:rPr lang="en-US" dirty="0" smtClean="0">
                <a:solidFill>
                  <a:schemeClr val="bg1">
                    <a:lumMod val="85000"/>
                  </a:schemeClr>
                </a:solidFill>
                <a:latin typeface="Century Gothic"/>
                <a:cs typeface="Century Gothic"/>
              </a:rPr>
              <a:t>I will place a marker in a box for each sound I hear: /r/ /o/ /z/.</a:t>
            </a:r>
          </a:p>
          <a:p>
            <a:pPr algn="ctr"/>
            <a:r>
              <a:rPr lang="en-US" dirty="0" smtClean="0">
                <a:solidFill>
                  <a:schemeClr val="bg1">
                    <a:lumMod val="85000"/>
                  </a:schemeClr>
                </a:solidFill>
                <a:latin typeface="Century Gothic"/>
                <a:cs typeface="Century Gothic"/>
              </a:rPr>
              <a:t>I will place three markers because I hear three sounds in the word rose.</a:t>
            </a:r>
          </a:p>
        </p:txBody>
      </p:sp>
      <p:cxnSp>
        <p:nvCxnSpPr>
          <p:cNvPr id="4" name="Straight Connector 3"/>
          <p:cNvCxnSpPr/>
          <p:nvPr/>
        </p:nvCxnSpPr>
        <p:spPr>
          <a:xfrm>
            <a:off x="7315200" y="1880203"/>
            <a:ext cx="2144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083235" y="2874337"/>
            <a:ext cx="4986474" cy="2642199"/>
            <a:chOff x="1205295" y="3372671"/>
            <a:chExt cx="4986474" cy="2642199"/>
          </a:xfrm>
        </p:grpSpPr>
        <p:sp>
          <p:nvSpPr>
            <p:cNvPr id="8" name="Rectangle 7"/>
            <p:cNvSpPr/>
            <p:nvPr/>
          </p:nvSpPr>
          <p:spPr>
            <a:xfrm>
              <a:off x="1205295" y="3372671"/>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ectangle 8"/>
            <p:cNvSpPr/>
            <p:nvPr/>
          </p:nvSpPr>
          <p:spPr>
            <a:xfrm>
              <a:off x="2867453" y="3372671"/>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ectangle 9"/>
            <p:cNvSpPr/>
            <p:nvPr/>
          </p:nvSpPr>
          <p:spPr>
            <a:xfrm>
              <a:off x="4529611" y="3372671"/>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Oval 10"/>
            <p:cNvSpPr/>
            <p:nvPr/>
          </p:nvSpPr>
          <p:spPr>
            <a:xfrm>
              <a:off x="1443964" y="5077315"/>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3215903" y="5077315"/>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4971823" y="5077315"/>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Arrow 13"/>
            <p:cNvSpPr/>
            <p:nvPr/>
          </p:nvSpPr>
          <p:spPr>
            <a:xfrm rot="16200000">
              <a:off x="1580336" y="4455121"/>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ight Arrow 14"/>
            <p:cNvSpPr/>
            <p:nvPr/>
          </p:nvSpPr>
          <p:spPr>
            <a:xfrm rot="16200000">
              <a:off x="3343751" y="4514783"/>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ight Arrow 15"/>
            <p:cNvSpPr/>
            <p:nvPr/>
          </p:nvSpPr>
          <p:spPr>
            <a:xfrm rot="16200000">
              <a:off x="5116719" y="4514783"/>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p:nvSpPr>
        <p:spPr>
          <a:xfrm>
            <a:off x="2766233" y="2510503"/>
            <a:ext cx="527394" cy="400110"/>
          </a:xfrm>
          <a:prstGeom prst="rect">
            <a:avLst/>
          </a:prstGeom>
          <a:noFill/>
        </p:spPr>
        <p:txBody>
          <a:bodyPr wrap="square" rtlCol="0">
            <a:spAutoFit/>
          </a:bodyPr>
          <a:lstStyle/>
          <a:p>
            <a:r>
              <a:rPr lang="en-US" sz="2000" dirty="0" smtClean="0">
                <a:solidFill>
                  <a:srgbClr val="D9D9D9"/>
                </a:solidFill>
                <a:latin typeface="Century Gothic"/>
                <a:cs typeface="Century Gothic"/>
              </a:rPr>
              <a:t>/r/</a:t>
            </a:r>
            <a:endParaRPr lang="en-US" sz="2000" dirty="0">
              <a:solidFill>
                <a:srgbClr val="D9D9D9"/>
              </a:solidFill>
              <a:latin typeface="Century Gothic"/>
              <a:cs typeface="Century Gothic"/>
            </a:endParaRPr>
          </a:p>
        </p:txBody>
      </p:sp>
      <p:sp>
        <p:nvSpPr>
          <p:cNvPr id="18" name="TextBox 17"/>
          <p:cNvSpPr txBox="1"/>
          <p:nvPr/>
        </p:nvSpPr>
        <p:spPr>
          <a:xfrm>
            <a:off x="4325868" y="2497698"/>
            <a:ext cx="878068" cy="400110"/>
          </a:xfrm>
          <a:prstGeom prst="rect">
            <a:avLst/>
          </a:prstGeom>
          <a:noFill/>
        </p:spPr>
        <p:txBody>
          <a:bodyPr wrap="square" rtlCol="0">
            <a:spAutoFit/>
          </a:bodyPr>
          <a:lstStyle/>
          <a:p>
            <a:r>
              <a:rPr lang="en-US" sz="2000" dirty="0" smtClean="0">
                <a:solidFill>
                  <a:srgbClr val="D9D9D9"/>
                </a:solidFill>
                <a:latin typeface="Century Gothic"/>
                <a:cs typeface="Century Gothic"/>
              </a:rPr>
              <a:t>/o/</a:t>
            </a:r>
            <a:endParaRPr lang="en-US" sz="2000" dirty="0">
              <a:solidFill>
                <a:srgbClr val="D9D9D9"/>
              </a:solidFill>
              <a:latin typeface="Century Gothic"/>
              <a:cs typeface="Century Gothic"/>
            </a:endParaRPr>
          </a:p>
        </p:txBody>
      </p:sp>
      <p:sp>
        <p:nvSpPr>
          <p:cNvPr id="19" name="TextBox 18"/>
          <p:cNvSpPr txBox="1"/>
          <p:nvPr/>
        </p:nvSpPr>
        <p:spPr>
          <a:xfrm>
            <a:off x="6140234" y="2489451"/>
            <a:ext cx="527394" cy="400110"/>
          </a:xfrm>
          <a:prstGeom prst="rect">
            <a:avLst/>
          </a:prstGeom>
          <a:noFill/>
        </p:spPr>
        <p:txBody>
          <a:bodyPr wrap="square" rtlCol="0">
            <a:spAutoFit/>
          </a:bodyPr>
          <a:lstStyle/>
          <a:p>
            <a:r>
              <a:rPr lang="en-US" sz="2000" dirty="0" smtClean="0">
                <a:solidFill>
                  <a:srgbClr val="D9D9D9"/>
                </a:solidFill>
                <a:latin typeface="Century Gothic"/>
                <a:cs typeface="Century Gothic"/>
              </a:rPr>
              <a:t>/z/</a:t>
            </a:r>
            <a:endParaRPr lang="en-US" sz="2000" dirty="0">
              <a:solidFill>
                <a:srgbClr val="D9D9D9"/>
              </a:solidFill>
              <a:latin typeface="Century Gothic"/>
              <a:cs typeface="Century Gothic"/>
            </a:endParaRPr>
          </a:p>
        </p:txBody>
      </p:sp>
      <p:cxnSp>
        <p:nvCxnSpPr>
          <p:cNvPr id="20" name="Straight Connector 19"/>
          <p:cNvCxnSpPr/>
          <p:nvPr/>
        </p:nvCxnSpPr>
        <p:spPr>
          <a:xfrm>
            <a:off x="4510165" y="2596931"/>
            <a:ext cx="2144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9720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m</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4129261525"/>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498"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g</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1979025"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l</a:t>
            </a:r>
            <a:endParaRPr lang="en-US" sz="12000" dirty="0">
              <a:solidFill>
                <a:srgbClr val="000000"/>
              </a:solidFill>
              <a:latin typeface="Century Gothic"/>
              <a:cs typeface="Century Gothic"/>
            </a:endParaRPr>
          </a:p>
        </p:txBody>
      </p:sp>
      <p:sp>
        <p:nvSpPr>
          <p:cNvPr id="6" name="Rectangle 5"/>
          <p:cNvSpPr/>
          <p:nvPr/>
        </p:nvSpPr>
        <p:spPr>
          <a:xfrm>
            <a:off x="3668552"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7" name="Rectangle 6"/>
          <p:cNvSpPr/>
          <p:nvPr/>
        </p:nvSpPr>
        <p:spPr>
          <a:xfrm>
            <a:off x="5358079"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rgbClr val="000000"/>
                </a:solidFill>
                <a:latin typeface="Century Gothic"/>
                <a:cs typeface="Century Gothic"/>
              </a:rPr>
              <a:t>b</a:t>
            </a:r>
            <a:endParaRPr lang="en-US" sz="12000" u="sng" dirty="0">
              <a:solidFill>
                <a:srgbClr val="000000"/>
              </a:solidFill>
              <a:latin typeface="Century Gothic"/>
              <a:cs typeface="Century Gothic"/>
            </a:endParaRPr>
          </a:p>
        </p:txBody>
      </p:sp>
      <p:sp>
        <p:nvSpPr>
          <p:cNvPr id="8" name="Rectangle 7"/>
          <p:cNvSpPr/>
          <p:nvPr/>
        </p:nvSpPr>
        <p:spPr>
          <a:xfrm>
            <a:off x="7047606"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854781317"/>
      </p:ext>
    </p:extLst>
  </p:cSld>
  <p:clrMapOvr>
    <a:masterClrMapping/>
  </p:clrMapOvr>
  <p:timing>
    <p:tnLst>
      <p:par>
        <p:cTn xmlns:p14="http://schemas.microsoft.com/office/powerpoint/2010/mai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s</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1826625"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m</a:t>
            </a:r>
            <a:endParaRPr lang="en-US" sz="12000" dirty="0">
              <a:solidFill>
                <a:srgbClr val="000000"/>
              </a:solidFill>
              <a:latin typeface="Century Gothic"/>
              <a:cs typeface="Century Gothic"/>
            </a:endParaRPr>
          </a:p>
        </p:txBody>
      </p:sp>
    </p:spTree>
    <p:extLst>
      <p:ext uri="{BB962C8B-B14F-4D97-AF65-F5344CB8AC3E}">
        <p14:creationId xmlns:p14="http://schemas.microsoft.com/office/powerpoint/2010/main" val="2498516007"/>
      </p:ext>
    </p:extLst>
  </p:cSld>
  <p:clrMapOvr>
    <a:masterClrMapping/>
  </p:clrMapOvr>
  <p:timing>
    <p:tnLst>
      <p:par>
        <p:cTn xmlns:p14="http://schemas.microsoft.com/office/powerpoint/2010/mai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s</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1826625"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m</a:t>
            </a:r>
            <a:endParaRPr lang="en-US" sz="12000" dirty="0">
              <a:solidFill>
                <a:srgbClr val="000000"/>
              </a:solidFill>
              <a:latin typeface="Century Gothic"/>
              <a:cs typeface="Century Gothic"/>
            </a:endParaRPr>
          </a:p>
        </p:txBody>
      </p:sp>
      <p:sp>
        <p:nvSpPr>
          <p:cNvPr id="6" name="Rectangle 5"/>
          <p:cNvSpPr/>
          <p:nvPr/>
        </p:nvSpPr>
        <p:spPr>
          <a:xfrm>
            <a:off x="3668552"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7" name="Rectangle 6"/>
          <p:cNvSpPr/>
          <p:nvPr/>
        </p:nvSpPr>
        <p:spPr>
          <a:xfrm>
            <a:off x="5358079"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_</a:t>
            </a:r>
            <a:endParaRPr lang="en-US" sz="12000" dirty="0">
              <a:solidFill>
                <a:srgbClr val="000000"/>
              </a:solidFill>
              <a:latin typeface="Century Gothic"/>
              <a:cs typeface="Century Gothic"/>
            </a:endParaRPr>
          </a:p>
        </p:txBody>
      </p:sp>
      <p:sp>
        <p:nvSpPr>
          <p:cNvPr id="8" name="Rectangle 7"/>
          <p:cNvSpPr/>
          <p:nvPr/>
        </p:nvSpPr>
        <p:spPr>
          <a:xfrm>
            <a:off x="7047606"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688235370"/>
      </p:ext>
    </p:extLst>
  </p:cSld>
  <p:clrMapOvr>
    <a:masterClrMapping/>
  </p:clrMapOvr>
  <p:timing>
    <p:tnLst>
      <p:par>
        <p:cTn xmlns:p14="http://schemas.microsoft.com/office/powerpoint/2010/mai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498"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s</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1979025"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m</a:t>
            </a:r>
            <a:endParaRPr lang="en-US" sz="12000" dirty="0">
              <a:solidFill>
                <a:srgbClr val="000000"/>
              </a:solidFill>
              <a:latin typeface="Century Gothic"/>
              <a:cs typeface="Century Gothic"/>
            </a:endParaRPr>
          </a:p>
        </p:txBody>
      </p:sp>
      <p:sp>
        <p:nvSpPr>
          <p:cNvPr id="6" name="Rectangle 5"/>
          <p:cNvSpPr/>
          <p:nvPr/>
        </p:nvSpPr>
        <p:spPr>
          <a:xfrm>
            <a:off x="3668552"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7" name="Rectangle 6"/>
          <p:cNvSpPr/>
          <p:nvPr/>
        </p:nvSpPr>
        <p:spPr>
          <a:xfrm>
            <a:off x="5358079"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_</a:t>
            </a:r>
            <a:endParaRPr lang="en-US" sz="12000" dirty="0">
              <a:solidFill>
                <a:srgbClr val="000000"/>
              </a:solidFill>
              <a:latin typeface="Century Gothic"/>
              <a:cs typeface="Century Gothic"/>
            </a:endParaRPr>
          </a:p>
        </p:txBody>
      </p:sp>
      <p:sp>
        <p:nvSpPr>
          <p:cNvPr id="8" name="Rectangle 7"/>
          <p:cNvSpPr/>
          <p:nvPr/>
        </p:nvSpPr>
        <p:spPr>
          <a:xfrm>
            <a:off x="7047606"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997038167"/>
      </p:ext>
    </p:extLst>
  </p:cSld>
  <p:clrMapOvr>
    <a:masterClrMapping/>
  </p:clrMapOvr>
  <p:timing>
    <p:tnLst>
      <p:par>
        <p:cTn xmlns:p14="http://schemas.microsoft.com/office/powerpoint/2010/mai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498"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s</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1979025"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m</a:t>
            </a:r>
            <a:endParaRPr lang="en-US" sz="12000" dirty="0">
              <a:solidFill>
                <a:srgbClr val="000000"/>
              </a:solidFill>
              <a:latin typeface="Century Gothic"/>
              <a:cs typeface="Century Gothic"/>
            </a:endParaRPr>
          </a:p>
        </p:txBody>
      </p:sp>
      <p:sp>
        <p:nvSpPr>
          <p:cNvPr id="6" name="Rectangle 5"/>
          <p:cNvSpPr/>
          <p:nvPr/>
        </p:nvSpPr>
        <p:spPr>
          <a:xfrm>
            <a:off x="3668552"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7" name="Rectangle 6"/>
          <p:cNvSpPr/>
          <p:nvPr/>
        </p:nvSpPr>
        <p:spPr>
          <a:xfrm>
            <a:off x="5358079"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rgbClr val="000000"/>
                </a:solidFill>
                <a:latin typeface="Century Gothic"/>
                <a:cs typeface="Century Gothic"/>
              </a:rPr>
              <a:t>k</a:t>
            </a:r>
            <a:endParaRPr lang="en-US" sz="12000" u="sng" dirty="0">
              <a:solidFill>
                <a:srgbClr val="000000"/>
              </a:solidFill>
              <a:latin typeface="Century Gothic"/>
              <a:cs typeface="Century Gothic"/>
            </a:endParaRPr>
          </a:p>
        </p:txBody>
      </p:sp>
      <p:sp>
        <p:nvSpPr>
          <p:cNvPr id="8" name="Rectangle 7"/>
          <p:cNvSpPr/>
          <p:nvPr/>
        </p:nvSpPr>
        <p:spPr>
          <a:xfrm>
            <a:off x="7047606"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536135485"/>
      </p:ext>
    </p:extLst>
  </p:cSld>
  <p:clrMapOvr>
    <a:masterClrMapping/>
  </p:clrMapOvr>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S</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1826625"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t</a:t>
            </a:r>
            <a:endParaRPr lang="en-US" sz="12000" dirty="0">
              <a:solidFill>
                <a:srgbClr val="000000"/>
              </a:solidFill>
              <a:latin typeface="Century Gothic"/>
              <a:cs typeface="Century Gothic"/>
            </a:endParaRPr>
          </a:p>
        </p:txBody>
      </p:sp>
    </p:spTree>
    <p:extLst>
      <p:ext uri="{BB962C8B-B14F-4D97-AF65-F5344CB8AC3E}">
        <p14:creationId xmlns:p14="http://schemas.microsoft.com/office/powerpoint/2010/main" val="2498516007"/>
      </p:ext>
    </p:extLst>
  </p:cSld>
  <p:clrMapOvr>
    <a:masterClrMapping/>
  </p:clrMapOvr>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S</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1826625"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t</a:t>
            </a:r>
            <a:endParaRPr lang="en-US" sz="12000" dirty="0">
              <a:solidFill>
                <a:srgbClr val="000000"/>
              </a:solidFill>
              <a:latin typeface="Century Gothic"/>
              <a:cs typeface="Century Gothic"/>
            </a:endParaRPr>
          </a:p>
        </p:txBody>
      </p:sp>
      <p:sp>
        <p:nvSpPr>
          <p:cNvPr id="6" name="Rectangle 5"/>
          <p:cNvSpPr/>
          <p:nvPr/>
        </p:nvSpPr>
        <p:spPr>
          <a:xfrm>
            <a:off x="3668552"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7" name="Rectangle 6"/>
          <p:cNvSpPr/>
          <p:nvPr/>
        </p:nvSpPr>
        <p:spPr>
          <a:xfrm>
            <a:off x="5358079"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_</a:t>
            </a:r>
            <a:endParaRPr lang="en-US" sz="12000" dirty="0">
              <a:solidFill>
                <a:srgbClr val="000000"/>
              </a:solidFill>
              <a:latin typeface="Century Gothic"/>
              <a:cs typeface="Century Gothic"/>
            </a:endParaRPr>
          </a:p>
        </p:txBody>
      </p:sp>
      <p:sp>
        <p:nvSpPr>
          <p:cNvPr id="8" name="Rectangle 7"/>
          <p:cNvSpPr/>
          <p:nvPr/>
        </p:nvSpPr>
        <p:spPr>
          <a:xfrm>
            <a:off x="7047606"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688235370"/>
      </p:ext>
    </p:extLst>
  </p:cSld>
  <p:clrMapOvr>
    <a:masterClrMapping/>
  </p:clrMapOvr>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498"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S</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1979025"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t</a:t>
            </a:r>
            <a:endParaRPr lang="en-US" sz="12000" dirty="0">
              <a:solidFill>
                <a:srgbClr val="000000"/>
              </a:solidFill>
              <a:latin typeface="Century Gothic"/>
              <a:cs typeface="Century Gothic"/>
            </a:endParaRPr>
          </a:p>
        </p:txBody>
      </p:sp>
      <p:sp>
        <p:nvSpPr>
          <p:cNvPr id="6" name="Rectangle 5"/>
          <p:cNvSpPr/>
          <p:nvPr/>
        </p:nvSpPr>
        <p:spPr>
          <a:xfrm>
            <a:off x="3668552"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7" name="Rectangle 6"/>
          <p:cNvSpPr/>
          <p:nvPr/>
        </p:nvSpPr>
        <p:spPr>
          <a:xfrm>
            <a:off x="5358079"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_</a:t>
            </a:r>
            <a:endParaRPr lang="en-US" sz="12000" dirty="0">
              <a:solidFill>
                <a:srgbClr val="000000"/>
              </a:solidFill>
              <a:latin typeface="Century Gothic"/>
              <a:cs typeface="Century Gothic"/>
            </a:endParaRPr>
          </a:p>
        </p:txBody>
      </p:sp>
      <p:sp>
        <p:nvSpPr>
          <p:cNvPr id="8" name="Rectangle 7"/>
          <p:cNvSpPr/>
          <p:nvPr/>
        </p:nvSpPr>
        <p:spPr>
          <a:xfrm>
            <a:off x="7047606"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997038167"/>
      </p:ext>
    </p:extLst>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498"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S</a:t>
            </a:r>
            <a:endParaRPr lang="en-US" sz="12000" dirty="0">
              <a:solidFill>
                <a:srgbClr val="000000"/>
              </a:solidFill>
              <a:latin typeface="Century Gothic"/>
              <a:cs typeface="Century Gothic"/>
            </a:endParaRPr>
          </a:p>
        </p:txBody>
      </p:sp>
      <p:sp>
        <p:nvSpPr>
          <p:cNvPr id="4" name="Rectangle 3"/>
          <p:cNvSpPr/>
          <p:nvPr/>
        </p:nvSpPr>
        <p:spPr>
          <a:xfrm>
            <a:off x="1447756" y="245820"/>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5" name="Rectangle 4"/>
          <p:cNvSpPr/>
          <p:nvPr/>
        </p:nvSpPr>
        <p:spPr>
          <a:xfrm>
            <a:off x="1979025"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t</a:t>
            </a:r>
            <a:endParaRPr lang="en-US" sz="12000" dirty="0">
              <a:solidFill>
                <a:srgbClr val="000000"/>
              </a:solidFill>
              <a:latin typeface="Century Gothic"/>
              <a:cs typeface="Century Gothic"/>
            </a:endParaRPr>
          </a:p>
        </p:txBody>
      </p:sp>
      <p:sp>
        <p:nvSpPr>
          <p:cNvPr id="6" name="Rectangle 5"/>
          <p:cNvSpPr/>
          <p:nvPr/>
        </p:nvSpPr>
        <p:spPr>
          <a:xfrm>
            <a:off x="3668552"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7" name="Rectangle 6"/>
          <p:cNvSpPr/>
          <p:nvPr/>
        </p:nvSpPr>
        <p:spPr>
          <a:xfrm>
            <a:off x="5358079"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rgbClr val="000000"/>
                </a:solidFill>
                <a:latin typeface="Century Gothic"/>
                <a:cs typeface="Century Gothic"/>
              </a:rPr>
              <a:t>v</a:t>
            </a:r>
            <a:endParaRPr lang="en-US" sz="12000" u="sng" dirty="0">
              <a:solidFill>
                <a:srgbClr val="000000"/>
              </a:solidFill>
              <a:latin typeface="Century Gothic"/>
              <a:cs typeface="Century Gothic"/>
            </a:endParaRPr>
          </a:p>
        </p:txBody>
      </p:sp>
      <p:sp>
        <p:nvSpPr>
          <p:cNvPr id="8" name="Rectangle 7"/>
          <p:cNvSpPr/>
          <p:nvPr/>
        </p:nvSpPr>
        <p:spPr>
          <a:xfrm>
            <a:off x="7047606" y="2022203"/>
            <a:ext cx="1689527"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3536135485"/>
      </p:ext>
    </p:extLst>
  </p:cSld>
  <p:clrMapOvr>
    <a:masterClrMapping/>
  </p:clrMapOvr>
  <p:timing>
    <p:tnLst>
      <p:par>
        <p:cTn xmlns:p14="http://schemas.microsoft.com/office/powerpoint/2010/mai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8284" y="678515"/>
            <a:ext cx="8933069" cy="5170646"/>
          </a:xfrm>
          <a:prstGeom prst="rect">
            <a:avLst/>
          </a:prstGeom>
          <a:noFill/>
        </p:spPr>
        <p:txBody>
          <a:bodyPr wrap="square" rtlCol="0">
            <a:spAutoFit/>
          </a:bodyPr>
          <a:lstStyle/>
          <a:p>
            <a:r>
              <a:rPr lang="en-US" sz="6600" dirty="0" smtClean="0">
                <a:latin typeface="Century Gothic"/>
                <a:cs typeface="Century Gothic"/>
              </a:rPr>
              <a:t> </a:t>
            </a:r>
            <a:r>
              <a:rPr lang="en-US" sz="6600" dirty="0" err="1" smtClean="0">
                <a:latin typeface="Century Gothic"/>
                <a:cs typeface="Century Gothic"/>
              </a:rPr>
              <a:t>th</a:t>
            </a:r>
            <a:r>
              <a:rPr lang="en-US" sz="6600" dirty="0" smtClean="0">
                <a:latin typeface="Century Gothic"/>
                <a:cs typeface="Century Gothic"/>
              </a:rPr>
              <a:t>     </a:t>
            </a:r>
            <a:r>
              <a:rPr lang="en-US" sz="6600" dirty="0" err="1" smtClean="0">
                <a:solidFill>
                  <a:srgbClr val="FF0000"/>
                </a:solidFill>
                <a:latin typeface="Century Gothic"/>
                <a:cs typeface="Century Gothic"/>
              </a:rPr>
              <a:t>e_e</a:t>
            </a:r>
            <a:r>
              <a:rPr lang="en-US" sz="6600" dirty="0" smtClean="0">
                <a:solidFill>
                  <a:srgbClr val="FF0000"/>
                </a:solidFill>
                <a:latin typeface="Century Gothic"/>
                <a:cs typeface="Century Gothic"/>
              </a:rPr>
              <a:t>     </a:t>
            </a:r>
            <a:r>
              <a:rPr lang="en-US" sz="6600" dirty="0" err="1" smtClean="0">
                <a:latin typeface="Century Gothic"/>
                <a:cs typeface="Century Gothic"/>
              </a:rPr>
              <a:t>wh</a:t>
            </a:r>
            <a:r>
              <a:rPr lang="en-US" sz="6600" dirty="0" smtClean="0">
                <a:latin typeface="Century Gothic"/>
                <a:cs typeface="Century Gothic"/>
              </a:rPr>
              <a:t>     </a:t>
            </a:r>
            <a:r>
              <a:rPr lang="en-US" sz="6600" dirty="0" err="1" smtClean="0">
                <a:solidFill>
                  <a:srgbClr val="FF0000"/>
                </a:solidFill>
                <a:latin typeface="Century Gothic"/>
                <a:cs typeface="Century Gothic"/>
              </a:rPr>
              <a:t>o_e</a:t>
            </a:r>
            <a:endParaRPr lang="en-US" sz="6600" dirty="0" smtClean="0">
              <a:solidFill>
                <a:srgbClr val="FF0000"/>
              </a:solidFill>
              <a:latin typeface="Century Gothic"/>
              <a:cs typeface="Century Gothic"/>
            </a:endParaRPr>
          </a:p>
          <a:p>
            <a:endParaRPr lang="en-US" sz="6600" dirty="0">
              <a:solidFill>
                <a:srgbClr val="FF0000"/>
              </a:solidFill>
              <a:latin typeface="Century Gothic"/>
              <a:cs typeface="Century Gothic"/>
            </a:endParaRPr>
          </a:p>
          <a:p>
            <a:r>
              <a:rPr lang="en-US" sz="6600" dirty="0" err="1" smtClean="0">
                <a:solidFill>
                  <a:srgbClr val="FF0000"/>
                </a:solidFill>
                <a:latin typeface="Century Gothic"/>
                <a:cs typeface="Century Gothic"/>
              </a:rPr>
              <a:t>u_e</a:t>
            </a:r>
            <a:r>
              <a:rPr lang="en-US" sz="6600" dirty="0" smtClean="0">
                <a:solidFill>
                  <a:srgbClr val="FF0000"/>
                </a:solidFill>
                <a:latin typeface="Century Gothic"/>
                <a:cs typeface="Century Gothic"/>
              </a:rPr>
              <a:t>     </a:t>
            </a:r>
            <a:r>
              <a:rPr lang="en-US" sz="6600" dirty="0" err="1" smtClean="0">
                <a:latin typeface="Century Gothic"/>
                <a:cs typeface="Century Gothic"/>
              </a:rPr>
              <a:t>st</a:t>
            </a:r>
            <a:r>
              <a:rPr lang="en-US" sz="6600" dirty="0" smtClean="0">
                <a:latin typeface="Century Gothic"/>
                <a:cs typeface="Century Gothic"/>
              </a:rPr>
              <a:t>        </a:t>
            </a:r>
            <a:r>
              <a:rPr lang="en-US" sz="6600" dirty="0" smtClean="0">
                <a:solidFill>
                  <a:srgbClr val="FF0000"/>
                </a:solidFill>
                <a:latin typeface="Century Gothic"/>
                <a:cs typeface="Century Gothic"/>
              </a:rPr>
              <a:t>a        </a:t>
            </a:r>
            <a:r>
              <a:rPr lang="en-US" sz="6600" dirty="0" err="1" smtClean="0">
                <a:latin typeface="Century Gothic"/>
                <a:cs typeface="Century Gothic"/>
              </a:rPr>
              <a:t>ch</a:t>
            </a:r>
            <a:endParaRPr lang="en-US" sz="6600" dirty="0" smtClean="0">
              <a:latin typeface="Century Gothic"/>
              <a:cs typeface="Century Gothic"/>
            </a:endParaRPr>
          </a:p>
          <a:p>
            <a:endParaRPr lang="en-US" sz="6600" dirty="0">
              <a:latin typeface="Century Gothic"/>
              <a:cs typeface="Century Gothic"/>
            </a:endParaRPr>
          </a:p>
          <a:p>
            <a:r>
              <a:rPr lang="en-US" sz="6600" dirty="0" smtClean="0">
                <a:latin typeface="Century Gothic"/>
                <a:cs typeface="Century Gothic"/>
              </a:rPr>
              <a:t>  </a:t>
            </a:r>
            <a:r>
              <a:rPr lang="en-US" sz="6600" dirty="0" err="1" smtClean="0">
                <a:solidFill>
                  <a:srgbClr val="FF0000"/>
                </a:solidFill>
                <a:latin typeface="Century Gothic"/>
                <a:cs typeface="Century Gothic"/>
              </a:rPr>
              <a:t>i</a:t>
            </a:r>
            <a:r>
              <a:rPr lang="en-US" sz="6600" dirty="0" smtClean="0">
                <a:solidFill>
                  <a:srgbClr val="FF0000"/>
                </a:solidFill>
                <a:latin typeface="Century Gothic"/>
                <a:cs typeface="Century Gothic"/>
              </a:rPr>
              <a:t>        </a:t>
            </a:r>
            <a:r>
              <a:rPr lang="en-US" sz="6600" dirty="0" err="1" smtClean="0">
                <a:latin typeface="Century Gothic"/>
                <a:cs typeface="Century Gothic"/>
              </a:rPr>
              <a:t>pl</a:t>
            </a:r>
            <a:r>
              <a:rPr lang="en-US" sz="6600" dirty="0" smtClean="0">
                <a:latin typeface="Century Gothic"/>
                <a:cs typeface="Century Gothic"/>
              </a:rPr>
              <a:t>        </a:t>
            </a:r>
            <a:r>
              <a:rPr lang="en-US" sz="6600" dirty="0" smtClean="0">
                <a:solidFill>
                  <a:srgbClr val="FF0000"/>
                </a:solidFill>
                <a:latin typeface="Century Gothic"/>
                <a:cs typeface="Century Gothic"/>
              </a:rPr>
              <a:t>e        </a:t>
            </a:r>
            <a:r>
              <a:rPr lang="en-US" sz="6600" dirty="0" err="1" smtClean="0">
                <a:solidFill>
                  <a:srgbClr val="FF0000"/>
                </a:solidFill>
                <a:latin typeface="Century Gothic"/>
                <a:cs typeface="Century Gothic"/>
              </a:rPr>
              <a:t>i_e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10338699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m</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chemeClr val="tx1"/>
                </a:solidFill>
                <a:latin typeface="Century Gothic"/>
                <a:cs typeface="Century Gothic"/>
              </a:rPr>
              <a:t>l</a:t>
            </a:r>
            <a:endParaRPr lang="en-US" sz="12000" u="sng"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82250549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1107996"/>
          </a:xfrm>
          <a:prstGeom prst="rect">
            <a:avLst/>
          </a:prstGeom>
          <a:noFill/>
        </p:spPr>
        <p:txBody>
          <a:bodyPr wrap="square" rtlCol="0">
            <a:spAutoFit/>
          </a:bodyPr>
          <a:lstStyle/>
          <a:p>
            <a:r>
              <a:rPr lang="en-US" sz="6600" dirty="0" err="1" smtClean="0">
                <a:latin typeface="Century Gothic"/>
                <a:cs typeface="Century Gothic"/>
              </a:rPr>
              <a:t>th</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141255322"/>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1107996"/>
          </a:xfrm>
          <a:prstGeom prst="rect">
            <a:avLst/>
          </a:prstGeom>
          <a:noFill/>
        </p:spPr>
        <p:txBody>
          <a:bodyPr wrap="square" rtlCol="0">
            <a:spAutoFit/>
          </a:bodyPr>
          <a:lstStyle/>
          <a:p>
            <a:r>
              <a:rPr lang="en-US" sz="6600" dirty="0" err="1" smtClean="0">
                <a:latin typeface="Century Gothic"/>
                <a:cs typeface="Century Gothic"/>
              </a:rPr>
              <a:t>th</a:t>
            </a:r>
            <a:r>
              <a:rPr lang="en-US" sz="6600" dirty="0" err="1" smtClean="0">
                <a:solidFill>
                  <a:srgbClr val="FF0000"/>
                </a:solidFill>
                <a:latin typeface="Century Gothic"/>
                <a:cs typeface="Century Gothic"/>
              </a:rPr>
              <a:t>e</a:t>
            </a:r>
            <a:r>
              <a:rPr lang="en-US" sz="6600" dirty="0" err="1" smtClean="0">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27708604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1107996"/>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812380956"/>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1107996"/>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70620386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1107996"/>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err="1" smtClean="0">
                <a:latin typeface="Century Gothic"/>
                <a:cs typeface="Century Gothic"/>
              </a:rPr>
              <a:t>h</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87040685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1107996"/>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18434068"/>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1107996"/>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75017922"/>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1785104"/>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err="1" smtClean="0">
                <a:solidFill>
                  <a:srgbClr val="FF0000"/>
                </a:solidFill>
                <a:latin typeface="Century Gothic"/>
                <a:cs typeface="Century Gothic"/>
              </a:rPr>
              <a:t>u</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smtClean="0">
              <a:solidFill>
                <a:srgbClr val="000000"/>
              </a:solidFill>
              <a:latin typeface="Century Gothic"/>
              <a:cs typeface="Century Gothic"/>
            </a:endParaRP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174581417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1785104"/>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endParaRPr lang="en-US" sz="6600" dirty="0" smtClean="0">
              <a:solidFill>
                <a:srgbClr val="000000"/>
              </a:solidFill>
              <a:latin typeface="Century Gothic"/>
              <a:cs typeface="Century Gothic"/>
            </a:endParaRP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61423138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1785104"/>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p:txBody>
      </p:sp>
    </p:spTree>
    <p:extLst>
      <p:ext uri="{BB962C8B-B14F-4D97-AF65-F5344CB8AC3E}">
        <p14:creationId xmlns:p14="http://schemas.microsoft.com/office/powerpoint/2010/main" val="1878153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098"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f</a:t>
            </a:r>
            <a:endParaRPr lang="en-US" sz="12000" dirty="0">
              <a:solidFill>
                <a:srgbClr val="000000"/>
              </a:solidFill>
              <a:latin typeface="Century Gothic"/>
              <a:cs typeface="Century Gothic"/>
            </a:endParaRPr>
          </a:p>
        </p:txBody>
      </p:sp>
      <p:sp>
        <p:nvSpPr>
          <p:cNvPr id="5" name="Rectangle 4"/>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14057699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2800767"/>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528903224"/>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2800767"/>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err="1" smtClean="0">
                <a:solidFill>
                  <a:srgbClr val="000000"/>
                </a:solidFill>
                <a:latin typeface="Century Gothic"/>
                <a:cs typeface="Century Gothic"/>
              </a:rPr>
              <a:t>b</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80847733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2800767"/>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96331310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2800767"/>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err="1" smtClean="0">
                <a:latin typeface="Century Gothic"/>
                <a:cs typeface="Century Gothic"/>
              </a:rPr>
              <a:t>st</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74027904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2800767"/>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err="1" smtClean="0">
                <a:latin typeface="Century Gothic"/>
                <a:cs typeface="Century Gothic"/>
              </a:rPr>
              <a:t>st</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r>
              <a:rPr lang="en-US" sz="6600" dirty="0" smtClean="0">
                <a:solidFill>
                  <a:srgbClr val="FF0000"/>
                </a:solidFill>
                <a:latin typeface="Century Gothic"/>
                <a:cs typeface="Century Gothic"/>
              </a:rPr>
              <a:t>    </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316752712"/>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2800767"/>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1385580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3477875"/>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wh</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3549346567"/>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3477875"/>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wh</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2610368202"/>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3477875"/>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110339786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4493538"/>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75590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039"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f</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53836958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4493538"/>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45360369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4493538"/>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549901387"/>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4493538"/>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661009773"/>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4493538"/>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a:t>
            </a:r>
            <a:r>
              <a:rPr lang="en-US" sz="6600" dirty="0" err="1" smtClean="0">
                <a:solidFill>
                  <a:srgbClr val="000000"/>
                </a:solidFill>
                <a:latin typeface="Century Gothic"/>
                <a:cs typeface="Century Gothic"/>
              </a:rPr>
              <a:t>c</a:t>
            </a:r>
            <a:r>
              <a:rPr lang="en-US" sz="6600" dirty="0" err="1" smtClean="0">
                <a:solidFill>
                  <a:srgbClr val="FF0000"/>
                </a:solidFill>
                <a:latin typeface="Century Gothic"/>
                <a:cs typeface="Century Gothic"/>
              </a:rPr>
              <a:t>u</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635119349"/>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4493538"/>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611198990"/>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4493538"/>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r</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592226386"/>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4493538"/>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err="1" smtClean="0">
                <a:latin typeface="Century Gothic"/>
                <a:cs typeface="Century Gothic"/>
              </a:rPr>
              <a:t>r</a:t>
            </a:r>
            <a:r>
              <a:rPr lang="en-US" sz="6600" dirty="0" err="1" smtClean="0">
                <a:solidFill>
                  <a:srgbClr val="FF0000"/>
                </a:solidFill>
                <a:latin typeface="Century Gothic"/>
                <a:cs typeface="Century Gothic"/>
              </a:rPr>
              <a:t>o</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29179755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4493538"/>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d</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981913290"/>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6186309"/>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d   r</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smtClean="0">
                <a:latin typeface="Century Gothic"/>
                <a:cs typeface="Century Gothic"/>
              </a:rPr>
              <a:t>			</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912047257"/>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6186309"/>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d   </a:t>
            </a:r>
            <a:r>
              <a:rPr lang="en-US" sz="6600" dirty="0" err="1" smtClean="0">
                <a:solidFill>
                  <a:srgbClr val="000000"/>
                </a:solidFill>
                <a:latin typeface="Century Gothic"/>
                <a:cs typeface="Century Gothic"/>
              </a:rPr>
              <a:t>r</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smtClean="0">
                <a:latin typeface="Century Gothic"/>
                <a:cs typeface="Century Gothic"/>
              </a:rPr>
              <a:t>			</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7223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f</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chemeClr val="tx1"/>
                </a:solidFill>
                <a:latin typeface="Century Gothic"/>
                <a:cs typeface="Century Gothic"/>
              </a:rPr>
              <a:t>_</a:t>
            </a:r>
            <a:endParaRPr lang="en-US" sz="12000"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4129261525"/>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6186309"/>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d   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			</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912452255"/>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6186309"/>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d   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			</a:t>
            </a:r>
            <a:r>
              <a:rPr lang="en-US" sz="6600" dirty="0" err="1" smtClean="0">
                <a:latin typeface="Century Gothic"/>
                <a:cs typeface="Century Gothic"/>
              </a:rPr>
              <a:t>ch</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784551931"/>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6186309"/>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d   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			</a:t>
            </a:r>
            <a:r>
              <a:rPr lang="en-US" sz="6600" dirty="0" err="1" smtClean="0">
                <a:latin typeface="Century Gothic"/>
                <a:cs typeface="Century Gothic"/>
              </a:rPr>
              <a:t>ch</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29040495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6186309"/>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d   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			ch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063832873"/>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6186309"/>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d   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			ch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ch</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8854948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6186309"/>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d   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			ch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ch</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80639375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680" y="226172"/>
            <a:ext cx="8950465" cy="6186309"/>
          </a:xfrm>
          <a:prstGeom prst="rect">
            <a:avLst/>
          </a:prstGeom>
          <a:noFill/>
        </p:spPr>
        <p:txBody>
          <a:bodyPr wrap="square" rtlCol="0">
            <a:spAutoFit/>
          </a:bodyPr>
          <a:lstStyle/>
          <a:p>
            <a:r>
              <a:rPr lang="en-US" sz="6600" dirty="0" smtClean="0">
                <a:latin typeface="Century Gothic"/>
                <a:cs typeface="Century Gothic"/>
              </a:rPr>
              <a:t>th</a:t>
            </a:r>
            <a:r>
              <a:rPr lang="en-US" sz="6600" dirty="0" smtClean="0">
                <a:solidFill>
                  <a:srgbClr val="FF0000"/>
                </a:solidFill>
                <a:latin typeface="Century Gothic"/>
                <a:cs typeface="Century Gothic"/>
              </a:rPr>
              <a:t>e</a:t>
            </a:r>
            <a:r>
              <a:rPr lang="en-US" sz="6600" u="sng" dirty="0" smtClean="0">
                <a:latin typeface="Century Gothic"/>
                <a:cs typeface="Century Gothic"/>
              </a:rPr>
              <a:t>s</a:t>
            </a:r>
            <a:r>
              <a:rPr lang="en-US" sz="6600" dirty="0" smtClean="0">
                <a:solidFill>
                  <a:srgbClr val="FF0000"/>
                </a:solidFill>
                <a:latin typeface="Century Gothic"/>
                <a:cs typeface="Century Gothic"/>
              </a:rPr>
              <a:t>e   </a:t>
            </a:r>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    </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000000"/>
              </a:solidFill>
              <a:latin typeface="Century Gothic"/>
              <a:cs typeface="Century Gothic"/>
            </a:endParaRPr>
          </a:p>
          <a:p>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wh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dirty="0" smtClean="0">
                <a:solidFill>
                  <a:srgbClr val="000000"/>
                </a:solidFill>
                <a:latin typeface="Century Gothic"/>
                <a:cs typeface="Century Gothic"/>
              </a:rPr>
              <a:t>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r</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d   r</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latin typeface="Century Gothic"/>
                <a:cs typeface="Century Gothic"/>
              </a:rPr>
              <a:t>			ch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69742745"/>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347956"/>
            <a:ext cx="8741708" cy="2123658"/>
          </a:xfrm>
          <a:prstGeom prst="rect">
            <a:avLst/>
          </a:prstGeom>
          <a:noFill/>
        </p:spPr>
        <p:txBody>
          <a:bodyPr wrap="square" rtlCol="0">
            <a:spAutoFit/>
          </a:bodyPr>
          <a:lstStyle/>
          <a:p>
            <a:r>
              <a:rPr lang="en-US" sz="6600" dirty="0" smtClean="0">
                <a:solidFill>
                  <a:srgbClr val="FF0000"/>
                </a:solidFill>
                <a:latin typeface="Century Gothic"/>
                <a:cs typeface="Century Gothic"/>
              </a:rPr>
              <a:t>	</a:t>
            </a:r>
          </a:p>
          <a:p>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w</a:t>
            </a:r>
            <a:r>
              <a:rPr lang="en-US" sz="6600" dirty="0" smtClean="0">
                <a:solidFill>
                  <a:srgbClr val="FF0000"/>
                </a:solidFill>
                <a:latin typeface="Century Gothic"/>
                <a:cs typeface="Century Gothic"/>
              </a:rPr>
              <a:t>a</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     		</a:t>
            </a:r>
            <a:endParaRPr lang="en-US" sz="6600" dirty="0">
              <a:solidFill>
                <a:srgbClr val="FF0000"/>
              </a:solidFill>
              <a:latin typeface="Century Gothic"/>
              <a:cs typeface="Century Gothic"/>
            </a:endParaRPr>
          </a:p>
        </p:txBody>
      </p:sp>
      <p:sp>
        <p:nvSpPr>
          <p:cNvPr id="3" name="TextBox 2"/>
          <p:cNvSpPr txBox="1"/>
          <p:nvPr/>
        </p:nvSpPr>
        <p:spPr>
          <a:xfrm>
            <a:off x="304438" y="490454"/>
            <a:ext cx="2522482"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2500097254"/>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347956"/>
            <a:ext cx="8741708" cy="3139321"/>
          </a:xfrm>
          <a:prstGeom prst="rect">
            <a:avLst/>
          </a:prstGeom>
          <a:noFill/>
        </p:spPr>
        <p:txBody>
          <a:bodyPr wrap="square" rtlCol="0">
            <a:spAutoFit/>
          </a:bodyPr>
          <a:lstStyle/>
          <a:p>
            <a:r>
              <a:rPr lang="en-US" sz="6600" dirty="0" smtClean="0">
                <a:solidFill>
                  <a:srgbClr val="FF0000"/>
                </a:solidFill>
                <a:latin typeface="Century Gothic"/>
                <a:cs typeface="Century Gothic"/>
              </a:rPr>
              <a:t>	</a:t>
            </a:r>
          </a:p>
          <a:p>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w</a:t>
            </a:r>
            <a:r>
              <a:rPr lang="en-US" sz="6600" dirty="0" smtClean="0">
                <a:solidFill>
                  <a:srgbClr val="FF0000"/>
                </a:solidFill>
                <a:latin typeface="Century Gothic"/>
                <a:cs typeface="Century Gothic"/>
              </a:rPr>
              <a:t>a</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     		</a:t>
            </a:r>
            <a:r>
              <a:rPr lang="en-US" sz="6600" dirty="0" smtClean="0">
                <a:latin typeface="Century Gothic"/>
                <a:cs typeface="Century Gothic"/>
              </a:rPr>
              <a:t>p</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nc</a:t>
            </a:r>
            <a:r>
              <a:rPr lang="en-US" sz="6600" dirty="0" smtClean="0">
                <a:solidFill>
                  <a:srgbClr val="FF0000"/>
                </a:solidFill>
                <a:latin typeface="Century Gothic"/>
                <a:cs typeface="Century Gothic"/>
              </a:rPr>
              <a:t>a</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p:txBody>
      </p:sp>
      <p:sp>
        <p:nvSpPr>
          <p:cNvPr id="3" name="TextBox 2"/>
          <p:cNvSpPr txBox="1"/>
          <p:nvPr/>
        </p:nvSpPr>
        <p:spPr>
          <a:xfrm>
            <a:off x="304438" y="490454"/>
            <a:ext cx="2522482"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4291139849"/>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347956"/>
            <a:ext cx="8741708" cy="4154983"/>
          </a:xfrm>
          <a:prstGeom prst="rect">
            <a:avLst/>
          </a:prstGeom>
          <a:noFill/>
        </p:spPr>
        <p:txBody>
          <a:bodyPr wrap="square" rtlCol="0">
            <a:spAutoFit/>
          </a:bodyPr>
          <a:lstStyle/>
          <a:p>
            <a:r>
              <a:rPr lang="en-US" sz="6600" dirty="0" smtClean="0">
                <a:solidFill>
                  <a:srgbClr val="FF0000"/>
                </a:solidFill>
                <a:latin typeface="Century Gothic"/>
                <a:cs typeface="Century Gothic"/>
              </a:rPr>
              <a:t>	</a:t>
            </a:r>
          </a:p>
          <a:p>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w</a:t>
            </a:r>
            <a:r>
              <a:rPr lang="en-US" sz="6600" dirty="0" smtClean="0">
                <a:solidFill>
                  <a:srgbClr val="FF0000"/>
                </a:solidFill>
                <a:latin typeface="Century Gothic"/>
                <a:cs typeface="Century Gothic"/>
              </a:rPr>
              <a:t>a</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     		</a:t>
            </a:r>
            <a:r>
              <a:rPr lang="en-US" sz="6600" dirty="0" smtClean="0">
                <a:latin typeface="Century Gothic"/>
                <a:cs typeface="Century Gothic"/>
              </a:rPr>
              <a:t>p</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nc</a:t>
            </a:r>
            <a:r>
              <a:rPr lang="en-US" sz="6600" dirty="0" smtClean="0">
                <a:solidFill>
                  <a:srgbClr val="FF0000"/>
                </a:solidFill>
                <a:latin typeface="Century Gothic"/>
                <a:cs typeface="Century Gothic"/>
              </a:rPr>
              <a:t>a</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xpl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			</a:t>
            </a:r>
            <a:endParaRPr lang="en-US" sz="6600" dirty="0">
              <a:solidFill>
                <a:srgbClr val="FF0000"/>
              </a:solidFill>
              <a:latin typeface="Century Gothic"/>
              <a:cs typeface="Century Gothic"/>
            </a:endParaRPr>
          </a:p>
        </p:txBody>
      </p:sp>
      <p:sp>
        <p:nvSpPr>
          <p:cNvPr id="3" name="TextBox 2"/>
          <p:cNvSpPr txBox="1"/>
          <p:nvPr/>
        </p:nvSpPr>
        <p:spPr>
          <a:xfrm>
            <a:off x="304438" y="490454"/>
            <a:ext cx="2522482"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2205949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64"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000000"/>
                </a:solidFill>
                <a:latin typeface="Century Gothic"/>
                <a:cs typeface="Century Gothic"/>
              </a:rPr>
              <a:t>f</a:t>
            </a:r>
            <a:endParaRPr lang="en-US" sz="12000" dirty="0">
              <a:solidFill>
                <a:srgbClr val="000000"/>
              </a:solidFill>
              <a:latin typeface="Century Gothic"/>
              <a:cs typeface="Century Gothic"/>
            </a:endParaRPr>
          </a:p>
        </p:txBody>
      </p:sp>
      <p:sp>
        <p:nvSpPr>
          <p:cNvPr id="4" name="Rectangle 3"/>
          <p:cNvSpPr/>
          <p:nvPr/>
        </p:nvSpPr>
        <p:spPr>
          <a:xfrm>
            <a:off x="2482512"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604960"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chemeClr val="tx1"/>
                </a:solidFill>
                <a:latin typeface="Century Gothic"/>
                <a:cs typeface="Century Gothic"/>
              </a:rPr>
              <a:t>m</a:t>
            </a:r>
            <a:endParaRPr lang="en-US" sz="12000" u="sng" dirty="0">
              <a:solidFill>
                <a:schemeClr val="tx1"/>
              </a:solidFill>
              <a:latin typeface="Century Gothic"/>
              <a:cs typeface="Century Gothic"/>
            </a:endParaRPr>
          </a:p>
        </p:txBody>
      </p:sp>
      <p:sp>
        <p:nvSpPr>
          <p:cNvPr id="7" name="Rectangle 6"/>
          <p:cNvSpPr/>
          <p:nvPr/>
        </p:nvSpPr>
        <p:spPr>
          <a:xfrm>
            <a:off x="6727408" y="2030017"/>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9" name="Rectangle 8"/>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822505494"/>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347956"/>
            <a:ext cx="8741708" cy="5170646"/>
          </a:xfrm>
          <a:prstGeom prst="rect">
            <a:avLst/>
          </a:prstGeom>
          <a:noFill/>
        </p:spPr>
        <p:txBody>
          <a:bodyPr wrap="square" rtlCol="0">
            <a:spAutoFit/>
          </a:bodyPr>
          <a:lstStyle/>
          <a:p>
            <a:r>
              <a:rPr lang="en-US" sz="6600" dirty="0" smtClean="0">
                <a:solidFill>
                  <a:srgbClr val="FF0000"/>
                </a:solidFill>
                <a:latin typeface="Century Gothic"/>
                <a:cs typeface="Century Gothic"/>
              </a:rPr>
              <a:t>	</a:t>
            </a:r>
          </a:p>
          <a:p>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w</a:t>
            </a:r>
            <a:r>
              <a:rPr lang="en-US" sz="6600" dirty="0" smtClean="0">
                <a:solidFill>
                  <a:srgbClr val="FF0000"/>
                </a:solidFill>
                <a:latin typeface="Century Gothic"/>
                <a:cs typeface="Century Gothic"/>
              </a:rPr>
              <a:t>a</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     		</a:t>
            </a:r>
            <a:r>
              <a:rPr lang="en-US" sz="6600" dirty="0" smtClean="0">
                <a:latin typeface="Century Gothic"/>
                <a:cs typeface="Century Gothic"/>
              </a:rPr>
              <a:t>p</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nc</a:t>
            </a:r>
            <a:r>
              <a:rPr lang="en-US" sz="6600" dirty="0" smtClean="0">
                <a:solidFill>
                  <a:srgbClr val="FF0000"/>
                </a:solidFill>
                <a:latin typeface="Century Gothic"/>
                <a:cs typeface="Century Gothic"/>
              </a:rPr>
              <a:t>a</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xpl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			i</a:t>
            </a:r>
            <a:r>
              <a:rPr lang="en-US" sz="6600" dirty="0" smtClean="0">
                <a:solidFill>
                  <a:srgbClr val="000000"/>
                </a:solidFill>
                <a:latin typeface="Century Gothic"/>
                <a:cs typeface="Century Gothic"/>
              </a:rPr>
              <a:t>ns</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p:txBody>
      </p:sp>
      <p:sp>
        <p:nvSpPr>
          <p:cNvPr id="3" name="TextBox 2"/>
          <p:cNvSpPr txBox="1"/>
          <p:nvPr/>
        </p:nvSpPr>
        <p:spPr>
          <a:xfrm>
            <a:off x="304438" y="490454"/>
            <a:ext cx="2522482"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2385644494"/>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347956"/>
            <a:ext cx="8741708" cy="6186309"/>
          </a:xfrm>
          <a:prstGeom prst="rect">
            <a:avLst/>
          </a:prstGeom>
          <a:noFill/>
        </p:spPr>
        <p:txBody>
          <a:bodyPr wrap="square" rtlCol="0">
            <a:spAutoFit/>
          </a:bodyPr>
          <a:lstStyle/>
          <a:p>
            <a:r>
              <a:rPr lang="en-US" sz="6600" dirty="0" smtClean="0">
                <a:solidFill>
                  <a:srgbClr val="FF0000"/>
                </a:solidFill>
                <a:latin typeface="Century Gothic"/>
                <a:cs typeface="Century Gothic"/>
              </a:rPr>
              <a:t>	</a:t>
            </a:r>
          </a:p>
          <a:p>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w</a:t>
            </a:r>
            <a:r>
              <a:rPr lang="en-US" sz="6600" dirty="0" smtClean="0">
                <a:solidFill>
                  <a:srgbClr val="FF0000"/>
                </a:solidFill>
                <a:latin typeface="Century Gothic"/>
                <a:cs typeface="Century Gothic"/>
              </a:rPr>
              <a:t>a</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     		</a:t>
            </a:r>
            <a:r>
              <a:rPr lang="en-US" sz="6600" dirty="0" smtClean="0">
                <a:latin typeface="Century Gothic"/>
                <a:cs typeface="Century Gothic"/>
              </a:rPr>
              <a:t>p</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nc</a:t>
            </a:r>
            <a:r>
              <a:rPr lang="en-US" sz="6600" dirty="0" smtClean="0">
                <a:solidFill>
                  <a:srgbClr val="FF0000"/>
                </a:solidFill>
                <a:latin typeface="Century Gothic"/>
                <a:cs typeface="Century Gothic"/>
              </a:rPr>
              <a:t>a</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xpl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			i</a:t>
            </a:r>
            <a:r>
              <a:rPr lang="en-US" sz="6600" dirty="0" smtClean="0">
                <a:solidFill>
                  <a:srgbClr val="000000"/>
                </a:solidFill>
                <a:latin typeface="Century Gothic"/>
                <a:cs typeface="Century Gothic"/>
              </a:rPr>
              <a:t>ns</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mpl</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endParaRPr lang="en-US" sz="6600" dirty="0">
              <a:solidFill>
                <a:srgbClr val="FF0000"/>
              </a:solidFill>
              <a:latin typeface="Century Gothic"/>
              <a:cs typeface="Century Gothic"/>
            </a:endParaRPr>
          </a:p>
        </p:txBody>
      </p:sp>
      <p:sp>
        <p:nvSpPr>
          <p:cNvPr id="3" name="TextBox 2"/>
          <p:cNvSpPr txBox="1"/>
          <p:nvPr/>
        </p:nvSpPr>
        <p:spPr>
          <a:xfrm>
            <a:off x="304438" y="490454"/>
            <a:ext cx="2522482"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1540272671"/>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347956"/>
            <a:ext cx="8741708" cy="6186309"/>
          </a:xfrm>
          <a:prstGeom prst="rect">
            <a:avLst/>
          </a:prstGeom>
          <a:noFill/>
        </p:spPr>
        <p:txBody>
          <a:bodyPr wrap="square" rtlCol="0">
            <a:spAutoFit/>
          </a:bodyPr>
          <a:lstStyle/>
          <a:p>
            <a:r>
              <a:rPr lang="en-US" sz="6600" dirty="0" smtClean="0">
                <a:solidFill>
                  <a:srgbClr val="FF0000"/>
                </a:solidFill>
                <a:latin typeface="Century Gothic"/>
                <a:cs typeface="Century Gothic"/>
              </a:rPr>
              <a:t>	</a:t>
            </a:r>
          </a:p>
          <a:p>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w</a:t>
            </a:r>
            <a:r>
              <a:rPr lang="en-US" sz="6600" dirty="0" smtClean="0">
                <a:solidFill>
                  <a:srgbClr val="FF0000"/>
                </a:solidFill>
                <a:latin typeface="Century Gothic"/>
                <a:cs typeface="Century Gothic"/>
              </a:rPr>
              <a:t>a</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     		</a:t>
            </a:r>
            <a:r>
              <a:rPr lang="en-US" sz="6600" dirty="0" smtClean="0">
                <a:latin typeface="Century Gothic"/>
                <a:cs typeface="Century Gothic"/>
              </a:rPr>
              <a:t>p</a:t>
            </a:r>
            <a:r>
              <a:rPr lang="en-US" sz="6600" dirty="0" smtClean="0">
                <a:solidFill>
                  <a:srgbClr val="FF0000"/>
                </a:solidFill>
                <a:latin typeface="Century Gothic"/>
                <a:cs typeface="Century Gothic"/>
              </a:rPr>
              <a:t>a</a:t>
            </a:r>
            <a:r>
              <a:rPr lang="en-US" sz="6600" dirty="0" smtClean="0">
                <a:solidFill>
                  <a:srgbClr val="000000"/>
                </a:solidFill>
                <a:latin typeface="Century Gothic"/>
                <a:cs typeface="Century Gothic"/>
              </a:rPr>
              <a:t>nc</a:t>
            </a:r>
            <a:r>
              <a:rPr lang="en-US" sz="6600" dirty="0" smtClean="0">
                <a:solidFill>
                  <a:srgbClr val="FF0000"/>
                </a:solidFill>
                <a:latin typeface="Century Gothic"/>
                <a:cs typeface="Century Gothic"/>
              </a:rPr>
              <a:t>a</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xpl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			i</a:t>
            </a:r>
            <a:r>
              <a:rPr lang="en-US" sz="6600" dirty="0" smtClean="0">
                <a:solidFill>
                  <a:srgbClr val="000000"/>
                </a:solidFill>
                <a:latin typeface="Century Gothic"/>
                <a:cs typeface="Century Gothic"/>
              </a:rPr>
              <a:t>ns</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d</a:t>
            </a:r>
            <a:r>
              <a:rPr lang="en-US" sz="6600" dirty="0" smtClean="0">
                <a:solidFill>
                  <a:srgbClr val="FF0000"/>
                </a:solidFill>
                <a:latin typeface="Century Gothic"/>
                <a:cs typeface="Century Gothic"/>
              </a:rPr>
              <a:t>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mpl</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b</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dt</a:t>
            </a:r>
            <a:r>
              <a:rPr lang="en-US" sz="6600" dirty="0" smtClean="0">
                <a:solidFill>
                  <a:srgbClr val="FF0000"/>
                </a:solidFill>
                <a:latin typeface="Century Gothic"/>
                <a:cs typeface="Century Gothic"/>
              </a:rPr>
              <a:t>i</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
        <p:nvSpPr>
          <p:cNvPr id="3" name="TextBox 2"/>
          <p:cNvSpPr txBox="1"/>
          <p:nvPr/>
        </p:nvSpPr>
        <p:spPr>
          <a:xfrm>
            <a:off x="304438" y="490454"/>
            <a:ext cx="2522482" cy="307777"/>
          </a:xfrm>
          <a:prstGeom prst="rect">
            <a:avLst/>
          </a:prstGeom>
          <a:noFill/>
        </p:spPr>
        <p:txBody>
          <a:bodyPr wrap="square" rtlCol="0">
            <a:spAutoFit/>
          </a:bodyPr>
          <a:lstStyle/>
          <a:p>
            <a:r>
              <a:rPr lang="en-US" sz="1400" dirty="0" smtClean="0">
                <a:solidFill>
                  <a:srgbClr val="FF0000"/>
                </a:solidFill>
                <a:latin typeface="Century Gothic"/>
                <a:cs typeface="Century Gothic"/>
              </a:rPr>
              <a:t>Internal Sounding Out</a:t>
            </a:r>
            <a:endParaRPr lang="en-US" sz="1400" dirty="0">
              <a:solidFill>
                <a:srgbClr val="FF0000"/>
              </a:solidFill>
              <a:latin typeface="Century Gothic"/>
              <a:cs typeface="Century Gothic"/>
            </a:endParaRPr>
          </a:p>
        </p:txBody>
      </p:sp>
    </p:spTree>
    <p:extLst>
      <p:ext uri="{BB962C8B-B14F-4D97-AF65-F5344CB8AC3E}">
        <p14:creationId xmlns:p14="http://schemas.microsoft.com/office/powerpoint/2010/main" val="96839330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1107996"/>
          </a:xfrm>
          <a:prstGeom prst="rect">
            <a:avLst/>
          </a:prstGeom>
          <a:noFill/>
        </p:spPr>
        <p:txBody>
          <a:bodyPr wrap="square" rtlCol="0">
            <a:spAutoFit/>
          </a:bodyPr>
          <a:lstStyle/>
          <a:p>
            <a:r>
              <a:rPr lang="en-US" sz="6600" dirty="0" smtClean="0">
                <a:latin typeface="Century Gothic"/>
                <a:cs typeface="Century Gothic"/>
              </a:rPr>
              <a:t>Steve</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616648987"/>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1107996"/>
          </a:xfrm>
          <a:prstGeom prst="rect">
            <a:avLst/>
          </a:prstGeom>
          <a:noFill/>
        </p:spPr>
        <p:txBody>
          <a:bodyPr wrap="square" rtlCol="0">
            <a:spAutoFit/>
          </a:bodyPr>
          <a:lstStyle/>
          <a:p>
            <a:r>
              <a:rPr lang="en-US" sz="6600" dirty="0" smtClean="0">
                <a:latin typeface="Century Gothic"/>
                <a:cs typeface="Century Gothic"/>
              </a:rPr>
              <a:t>Steve smells</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73120352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1107996"/>
          </a:xfrm>
          <a:prstGeom prst="rect">
            <a:avLst/>
          </a:prstGeom>
          <a:noFill/>
        </p:spPr>
        <p:txBody>
          <a:bodyPr wrap="square" rtlCol="0">
            <a:spAutoFit/>
          </a:bodyPr>
          <a:lstStyle/>
          <a:p>
            <a:r>
              <a:rPr lang="en-US" sz="6600" dirty="0" smtClean="0">
                <a:latin typeface="Century Gothic"/>
                <a:cs typeface="Century Gothic"/>
              </a:rPr>
              <a:t>Steve smells a</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28306863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1107996"/>
          </a:xfrm>
          <a:prstGeom prst="rect">
            <a:avLst/>
          </a:prstGeom>
          <a:noFill/>
        </p:spPr>
        <p:txBody>
          <a:bodyPr wrap="square" rtlCol="0">
            <a:spAutoFit/>
          </a:bodyPr>
          <a:lstStyle/>
          <a:p>
            <a:r>
              <a:rPr lang="en-US" sz="6600" dirty="0" smtClean="0">
                <a:latin typeface="Century Gothic"/>
                <a:cs typeface="Century Gothic"/>
              </a:rPr>
              <a:t>Steve smells a rose</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895833929"/>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2123658"/>
          </a:xfrm>
          <a:prstGeom prst="rect">
            <a:avLst/>
          </a:prstGeom>
          <a:noFill/>
        </p:spPr>
        <p:txBody>
          <a:bodyPr wrap="square" rtlCol="0">
            <a:spAutoFit/>
          </a:bodyPr>
          <a:lstStyle/>
          <a:p>
            <a:r>
              <a:rPr lang="en-US" sz="6600" dirty="0" smtClean="0">
                <a:latin typeface="Century Gothic"/>
                <a:cs typeface="Century Gothic"/>
              </a:rPr>
              <a:t>Steve smells a rose with</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264934830"/>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2123658"/>
          </a:xfrm>
          <a:prstGeom prst="rect">
            <a:avLst/>
          </a:prstGeom>
          <a:noFill/>
        </p:spPr>
        <p:txBody>
          <a:bodyPr wrap="square" rtlCol="0">
            <a:spAutoFit/>
          </a:bodyPr>
          <a:lstStyle/>
          <a:p>
            <a:r>
              <a:rPr lang="en-US" sz="6600" dirty="0" smtClean="0">
                <a:latin typeface="Century Gothic"/>
                <a:cs typeface="Century Gothic"/>
              </a:rPr>
              <a:t>Steve smells a rose with his</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170124113"/>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3139321"/>
          </a:xfrm>
          <a:prstGeom prst="rect">
            <a:avLst/>
          </a:prstGeom>
          <a:noFill/>
        </p:spPr>
        <p:txBody>
          <a:bodyPr wrap="square" rtlCol="0">
            <a:spAutoFit/>
          </a:bodyPr>
          <a:lstStyle/>
          <a:p>
            <a:r>
              <a:rPr lang="en-US" sz="6600" dirty="0" smtClean="0">
                <a:latin typeface="Century Gothic"/>
                <a:cs typeface="Century Gothic"/>
              </a:rPr>
              <a:t>Steve smells a rose with his nose.</a:t>
            </a:r>
          </a:p>
          <a:p>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81013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322"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5" name="Rectangle 4"/>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4" name="Rectangle 3"/>
          <p:cNvSpPr/>
          <p:nvPr/>
        </p:nvSpPr>
        <p:spPr>
          <a:xfrm>
            <a:off x="3320770"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_</a:t>
            </a:r>
            <a:endParaRPr lang="en-US" sz="12000" dirty="0">
              <a:solidFill>
                <a:srgbClr val="FF0000"/>
              </a:solidFill>
              <a:latin typeface="Century Gothic"/>
              <a:cs typeface="Century Gothic"/>
            </a:endParaRPr>
          </a:p>
        </p:txBody>
      </p:sp>
      <p:sp>
        <p:nvSpPr>
          <p:cNvPr id="6" name="Rectangle 5"/>
          <p:cNvSpPr/>
          <p:nvPr/>
        </p:nvSpPr>
        <p:spPr>
          <a:xfrm>
            <a:off x="5443218"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659128491"/>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4154983"/>
          </a:xfrm>
          <a:prstGeom prst="rect">
            <a:avLst/>
          </a:prstGeom>
          <a:noFill/>
        </p:spPr>
        <p:txBody>
          <a:bodyPr wrap="square" rtlCol="0">
            <a:spAutoFit/>
          </a:bodyPr>
          <a:lstStyle/>
          <a:p>
            <a:r>
              <a:rPr lang="en-US" sz="6600" dirty="0" smtClean="0">
                <a:latin typeface="Century Gothic"/>
                <a:cs typeface="Century Gothic"/>
              </a:rPr>
              <a:t>Steve smells a rose with his nose.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This</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0927793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4154983"/>
          </a:xfrm>
          <a:prstGeom prst="rect">
            <a:avLst/>
          </a:prstGeom>
          <a:noFill/>
        </p:spPr>
        <p:txBody>
          <a:bodyPr wrap="square" rtlCol="0">
            <a:spAutoFit/>
          </a:bodyPr>
          <a:lstStyle/>
          <a:p>
            <a:r>
              <a:rPr lang="en-US" sz="6600" dirty="0" smtClean="0">
                <a:latin typeface="Century Gothic"/>
                <a:cs typeface="Century Gothic"/>
              </a:rPr>
              <a:t>Steve smells a rose with his nose.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This cute</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206547961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4154983"/>
          </a:xfrm>
          <a:prstGeom prst="rect">
            <a:avLst/>
          </a:prstGeom>
          <a:noFill/>
        </p:spPr>
        <p:txBody>
          <a:bodyPr wrap="square" rtlCol="0">
            <a:spAutoFit/>
          </a:bodyPr>
          <a:lstStyle/>
          <a:p>
            <a:r>
              <a:rPr lang="en-US" sz="6600" dirty="0" smtClean="0">
                <a:latin typeface="Century Gothic"/>
                <a:cs typeface="Century Gothic"/>
              </a:rPr>
              <a:t>Steve smells a rose with his nose.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This cute home</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397852474"/>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4154983"/>
          </a:xfrm>
          <a:prstGeom prst="rect">
            <a:avLst/>
          </a:prstGeom>
          <a:noFill/>
        </p:spPr>
        <p:txBody>
          <a:bodyPr wrap="square" rtlCol="0">
            <a:spAutoFit/>
          </a:bodyPr>
          <a:lstStyle/>
          <a:p>
            <a:r>
              <a:rPr lang="en-US" sz="6600" dirty="0" smtClean="0">
                <a:latin typeface="Century Gothic"/>
                <a:cs typeface="Century Gothic"/>
              </a:rPr>
              <a:t>Steve smells a rose with his nose.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This cute home can</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31175714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5170646"/>
          </a:xfrm>
          <a:prstGeom prst="rect">
            <a:avLst/>
          </a:prstGeom>
          <a:noFill/>
        </p:spPr>
        <p:txBody>
          <a:bodyPr wrap="square" rtlCol="0">
            <a:spAutoFit/>
          </a:bodyPr>
          <a:lstStyle/>
          <a:p>
            <a:r>
              <a:rPr lang="en-US" sz="6600" dirty="0" smtClean="0">
                <a:latin typeface="Century Gothic"/>
                <a:cs typeface="Century Gothic"/>
              </a:rPr>
              <a:t>Steve smells a rose with his nose.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This cute home can use</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408792817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5170646"/>
          </a:xfrm>
          <a:prstGeom prst="rect">
            <a:avLst/>
          </a:prstGeom>
          <a:noFill/>
        </p:spPr>
        <p:txBody>
          <a:bodyPr wrap="square" rtlCol="0">
            <a:spAutoFit/>
          </a:bodyPr>
          <a:lstStyle/>
          <a:p>
            <a:r>
              <a:rPr lang="en-US" sz="6600" dirty="0" smtClean="0">
                <a:latin typeface="Century Gothic"/>
                <a:cs typeface="Century Gothic"/>
              </a:rPr>
              <a:t>Steve smells a rose with his nose.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This cute home can use a</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87716093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5170646"/>
          </a:xfrm>
          <a:prstGeom prst="rect">
            <a:avLst/>
          </a:prstGeom>
          <a:noFill/>
        </p:spPr>
        <p:txBody>
          <a:bodyPr wrap="square" rtlCol="0">
            <a:spAutoFit/>
          </a:bodyPr>
          <a:lstStyle/>
          <a:p>
            <a:r>
              <a:rPr lang="en-US" sz="6600" dirty="0" smtClean="0">
                <a:latin typeface="Century Gothic"/>
                <a:cs typeface="Century Gothic"/>
              </a:rPr>
              <a:t>Steve smells a rose with his nose.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This cute home can use a new</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3995577270"/>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8757" y="956879"/>
            <a:ext cx="8741708" cy="5170646"/>
          </a:xfrm>
          <a:prstGeom prst="rect">
            <a:avLst/>
          </a:prstGeom>
          <a:noFill/>
        </p:spPr>
        <p:txBody>
          <a:bodyPr wrap="square" rtlCol="0">
            <a:spAutoFit/>
          </a:bodyPr>
          <a:lstStyle/>
          <a:p>
            <a:r>
              <a:rPr lang="en-US" sz="6600" dirty="0" smtClean="0">
                <a:latin typeface="Century Gothic"/>
                <a:cs typeface="Century Gothic"/>
              </a:rPr>
              <a:t>Steve smells a rose with his nose.</a:t>
            </a: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This cute home can use a new stove.</a:t>
            </a:r>
            <a:endParaRPr lang="en-US" sz="6600" dirty="0">
              <a:solidFill>
                <a:srgbClr val="000000"/>
              </a:solidFill>
              <a:latin typeface="Century Gothic"/>
              <a:cs typeface="Century Gothic"/>
            </a:endParaRPr>
          </a:p>
        </p:txBody>
      </p:sp>
    </p:spTree>
    <p:extLst>
      <p:ext uri="{BB962C8B-B14F-4D97-AF65-F5344CB8AC3E}">
        <p14:creationId xmlns:p14="http://schemas.microsoft.com/office/powerpoint/2010/main" val="143130580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p:txBody>
      </p:sp>
      <p:sp>
        <p:nvSpPr>
          <p:cNvPr id="3" name="TextBox 2"/>
          <p:cNvSpPr txBox="1"/>
          <p:nvPr/>
        </p:nvSpPr>
        <p:spPr>
          <a:xfrm>
            <a:off x="162327" y="733714"/>
            <a:ext cx="8889768" cy="1231106"/>
          </a:xfrm>
          <a:prstGeom prst="rect">
            <a:avLst/>
          </a:prstGeom>
          <a:noFill/>
        </p:spPr>
        <p:txBody>
          <a:bodyPr wrap="square" rtlCol="0">
            <a:spAutoFit/>
          </a:bodyPr>
          <a:lstStyle/>
          <a:p>
            <a:pPr algn="ctr"/>
            <a:r>
              <a:rPr lang="en-US" sz="2000" b="1" dirty="0" err="1" smtClean="0">
                <a:solidFill>
                  <a:srgbClr val="FF0000"/>
                </a:solidFill>
                <a:latin typeface="Century Gothic"/>
                <a:cs typeface="Century Gothic"/>
              </a:rPr>
              <a:t>CVCe</a:t>
            </a:r>
            <a:r>
              <a:rPr lang="en-US" sz="2000" b="1" dirty="0" smtClean="0">
                <a:solidFill>
                  <a:srgbClr val="FF0000"/>
                </a:solidFill>
                <a:latin typeface="Century Gothic"/>
                <a:cs typeface="Century Gothic"/>
              </a:rPr>
              <a:t> Syllables</a:t>
            </a:r>
          </a:p>
          <a:p>
            <a:pPr algn="ctr"/>
            <a:r>
              <a:rPr lang="en-US" dirty="0" smtClean="0">
                <a:solidFill>
                  <a:srgbClr val="FF0000"/>
                </a:solidFill>
                <a:latin typeface="Century Gothic"/>
                <a:cs typeface="Century Gothic"/>
              </a:rPr>
              <a:t>Listen carefully to hear the vowel sounds.</a:t>
            </a:r>
          </a:p>
          <a:p>
            <a:pPr algn="ctr"/>
            <a:r>
              <a:rPr lang="en-US" dirty="0" smtClean="0">
                <a:solidFill>
                  <a:srgbClr val="FF0000"/>
                </a:solidFill>
                <a:latin typeface="Century Gothic"/>
                <a:cs typeface="Century Gothic"/>
              </a:rPr>
              <a:t>Point out the /a/ sound in pan and the /a/ sound in cake.</a:t>
            </a:r>
          </a:p>
          <a:p>
            <a:pPr algn="ctr"/>
            <a:r>
              <a:rPr lang="en-US" dirty="0" smtClean="0">
                <a:solidFill>
                  <a:srgbClr val="FF0000"/>
                </a:solidFill>
                <a:latin typeface="Century Gothic"/>
                <a:cs typeface="Century Gothic"/>
              </a:rPr>
              <a:t>Have children tell how many syllables they hear in pancake.</a:t>
            </a:r>
            <a:endParaRPr lang="en-US" dirty="0" smtClean="0">
              <a:solidFill>
                <a:srgbClr val="FF0000"/>
              </a:solidFill>
              <a:latin typeface="Century Gothic"/>
              <a:cs typeface="Century Gothic"/>
            </a:endParaRPr>
          </a:p>
        </p:txBody>
      </p:sp>
      <p:sp>
        <p:nvSpPr>
          <p:cNvPr id="4" name="Rectangle 3"/>
          <p:cNvSpPr/>
          <p:nvPr/>
        </p:nvSpPr>
        <p:spPr>
          <a:xfrm>
            <a:off x="1295291" y="2355950"/>
            <a:ext cx="6830126" cy="3345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6600" dirty="0" smtClean="0">
                <a:latin typeface="Century Gothic"/>
                <a:cs typeface="Century Gothic"/>
              </a:rPr>
              <a:t>				</a:t>
            </a:r>
            <a:endParaRPr lang="en-US" sz="6600" dirty="0" smtClean="0">
              <a:latin typeface="Century Gothic"/>
              <a:cs typeface="Century Gothic"/>
            </a:endParaRPr>
          </a:p>
          <a:p>
            <a:r>
              <a:rPr lang="en-US" sz="6600" dirty="0">
                <a:latin typeface="Century Gothic"/>
                <a:cs typeface="Century Gothic"/>
              </a:rPr>
              <a:t>	</a:t>
            </a:r>
            <a:r>
              <a:rPr lang="en-US" sz="6600" dirty="0" smtClean="0">
                <a:latin typeface="Century Gothic"/>
                <a:cs typeface="Century Gothic"/>
              </a:rPr>
              <a:t>			</a:t>
            </a:r>
            <a:r>
              <a:rPr lang="en-US" sz="6600" dirty="0" smtClean="0">
                <a:latin typeface="Century Gothic"/>
                <a:cs typeface="Century Gothic"/>
              </a:rPr>
              <a:t>pancake</a:t>
            </a:r>
          </a:p>
          <a:p>
            <a:pPr algn="ctr"/>
            <a:endParaRPr lang="en-US" sz="4400" dirty="0">
              <a:latin typeface="Century Gothic"/>
              <a:cs typeface="Century Gothic"/>
            </a:endParaRPr>
          </a:p>
          <a:p>
            <a:pPr algn="ctr"/>
            <a:r>
              <a:rPr lang="en-US" sz="6600" dirty="0" smtClean="0">
                <a:latin typeface="Century Gothic"/>
                <a:cs typeface="Century Gothic"/>
              </a:rPr>
              <a:t>   p</a:t>
            </a:r>
            <a:r>
              <a:rPr lang="en-US" sz="6600" dirty="0" smtClean="0">
                <a:solidFill>
                  <a:srgbClr val="FF0000"/>
                </a:solidFill>
                <a:latin typeface="Century Gothic"/>
                <a:cs typeface="Century Gothic"/>
              </a:rPr>
              <a:t>a</a:t>
            </a:r>
            <a:r>
              <a:rPr lang="en-US" sz="6600" dirty="0" smtClean="0">
                <a:latin typeface="Century Gothic"/>
                <a:cs typeface="Century Gothic"/>
              </a:rPr>
              <a:t>n/c</a:t>
            </a:r>
            <a:r>
              <a:rPr lang="en-US" sz="6600" dirty="0" smtClean="0">
                <a:solidFill>
                  <a:srgbClr val="FF0000"/>
                </a:solidFill>
                <a:latin typeface="Century Gothic"/>
                <a:cs typeface="Century Gothic"/>
              </a:rPr>
              <a:t>a</a:t>
            </a:r>
            <a:r>
              <a:rPr lang="en-US" sz="6600" u="sng" dirty="0" smtClean="0">
                <a:latin typeface="Century Gothic"/>
                <a:cs typeface="Century Gothic"/>
              </a:rPr>
              <a:t>k</a:t>
            </a:r>
            <a:r>
              <a:rPr lang="en-US" sz="6600" dirty="0" smtClean="0">
                <a:solidFill>
                  <a:srgbClr val="FF0000"/>
                </a:solidFill>
                <a:latin typeface="Century Gothic"/>
                <a:cs typeface="Century Gothic"/>
              </a:rPr>
              <a:t>e</a:t>
            </a:r>
            <a:r>
              <a:rPr lang="en-US" sz="6600" dirty="0" smtClean="0">
                <a:latin typeface="Century Gothic"/>
                <a:cs typeface="Century Gothic"/>
              </a:rPr>
              <a:t>					</a:t>
            </a:r>
            <a:r>
              <a:rPr lang="en-US" sz="2000" dirty="0" smtClean="0">
                <a:latin typeface="Century Gothic"/>
                <a:cs typeface="Century Gothic"/>
              </a:rPr>
              <a:t>					</a:t>
            </a:r>
            <a:endParaRPr lang="en-US" sz="2400" dirty="0" smtClean="0">
              <a:latin typeface="Century Gothic"/>
              <a:cs typeface="Century Gothic"/>
            </a:endParaRPr>
          </a:p>
        </p:txBody>
      </p:sp>
      <p:cxnSp>
        <p:nvCxnSpPr>
          <p:cNvPr id="6" name="Straight Connector 5"/>
          <p:cNvCxnSpPr/>
          <p:nvPr/>
        </p:nvCxnSpPr>
        <p:spPr>
          <a:xfrm>
            <a:off x="5897391" y="1391825"/>
            <a:ext cx="1565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79875" y="5841485"/>
            <a:ext cx="8972219"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The letters </a:t>
            </a:r>
            <a:r>
              <a:rPr lang="en-US" dirty="0" err="1" smtClean="0">
                <a:solidFill>
                  <a:srgbClr val="FF0000"/>
                </a:solidFill>
                <a:latin typeface="Century Gothic"/>
                <a:cs typeface="Century Gothic"/>
              </a:rPr>
              <a:t>a_e</a:t>
            </a:r>
            <a:r>
              <a:rPr lang="en-US" dirty="0" smtClean="0">
                <a:solidFill>
                  <a:srgbClr val="FF0000"/>
                </a:solidFill>
                <a:latin typeface="Century Gothic"/>
                <a:cs typeface="Century Gothic"/>
              </a:rPr>
              <a:t> act as a team to stand for the /a/ sound.</a:t>
            </a:r>
          </a:p>
          <a:p>
            <a:pPr algn="ctr"/>
            <a:r>
              <a:rPr lang="en-US" dirty="0" smtClean="0">
                <a:solidFill>
                  <a:srgbClr val="FF0000"/>
                </a:solidFill>
                <a:latin typeface="Century Gothic"/>
                <a:cs typeface="Century Gothic"/>
              </a:rPr>
              <a:t>This is a vowel-consonant-e syllable.</a:t>
            </a:r>
          </a:p>
          <a:p>
            <a:pPr algn="ctr"/>
            <a:r>
              <a:rPr lang="en-US" dirty="0" smtClean="0">
                <a:solidFill>
                  <a:srgbClr val="FF0000"/>
                </a:solidFill>
                <a:latin typeface="Century Gothic"/>
                <a:cs typeface="Century Gothic"/>
              </a:rPr>
              <a:t>When decoding two-syllable words, children may have to approximate sounds.</a:t>
            </a:r>
            <a:endParaRPr lang="en-US" dirty="0" smtClean="0">
              <a:solidFill>
                <a:srgbClr val="FF0000"/>
              </a:solidFill>
              <a:latin typeface="Century Gothic"/>
              <a:cs typeface="Century Gothic"/>
            </a:endParaRPr>
          </a:p>
        </p:txBody>
      </p:sp>
      <p:cxnSp>
        <p:nvCxnSpPr>
          <p:cNvPr id="8" name="Straight Connector 7"/>
          <p:cNvCxnSpPr/>
          <p:nvPr/>
        </p:nvCxnSpPr>
        <p:spPr>
          <a:xfrm>
            <a:off x="6571684" y="5841485"/>
            <a:ext cx="1565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9709679"/>
      </p:ext>
    </p:extLst>
  </p:cSld>
  <p:clrMapOvr>
    <a:masterClrMapping/>
  </p:clrMapOvr>
  <p:timing>
    <p:tnLst>
      <p:par>
        <p:cTn xmlns:p14="http://schemas.microsoft.com/office/powerpoint/2010/mai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p:txBody>
      </p:sp>
      <p:sp>
        <p:nvSpPr>
          <p:cNvPr id="4" name="Rectangle 3"/>
          <p:cNvSpPr/>
          <p:nvPr/>
        </p:nvSpPr>
        <p:spPr>
          <a:xfrm>
            <a:off x="1295291" y="1444018"/>
            <a:ext cx="6830126" cy="5210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6600" dirty="0" smtClean="0">
                <a:latin typeface="Century Gothic"/>
                <a:cs typeface="Century Gothic"/>
              </a:rPr>
              <a:t>				</a:t>
            </a:r>
            <a:endParaRPr lang="en-US" sz="6600" dirty="0" smtClean="0">
              <a:latin typeface="Century Gothic"/>
              <a:cs typeface="Century Gothic"/>
            </a:endParaRPr>
          </a:p>
          <a:p>
            <a:pPr algn="ctr"/>
            <a:endParaRPr lang="en-US" sz="4400" dirty="0" smtClean="0">
              <a:latin typeface="Century Gothic"/>
              <a:cs typeface="Century Gothic"/>
            </a:endParaRPr>
          </a:p>
          <a:p>
            <a:pPr algn="ctr"/>
            <a:r>
              <a:rPr lang="en-US" sz="4800" dirty="0" smtClean="0">
                <a:latin typeface="Century Gothic"/>
                <a:cs typeface="Century Gothic"/>
              </a:rPr>
              <a:t>classmate</a:t>
            </a:r>
          </a:p>
          <a:p>
            <a:pPr algn="ctr"/>
            <a:r>
              <a:rPr lang="en-US" sz="4800" dirty="0" smtClean="0">
                <a:latin typeface="Century Gothic"/>
                <a:cs typeface="Century Gothic"/>
              </a:rPr>
              <a:t>bedtime</a:t>
            </a:r>
          </a:p>
          <a:p>
            <a:pPr algn="ctr"/>
            <a:r>
              <a:rPr lang="en-US" sz="4800" dirty="0" smtClean="0">
                <a:latin typeface="Century Gothic"/>
                <a:cs typeface="Century Gothic"/>
              </a:rPr>
              <a:t>complete</a:t>
            </a:r>
          </a:p>
          <a:p>
            <a:pPr algn="ctr"/>
            <a:r>
              <a:rPr lang="en-US" sz="4800" dirty="0" smtClean="0">
                <a:latin typeface="Century Gothic"/>
                <a:cs typeface="Century Gothic"/>
              </a:rPr>
              <a:t>invite</a:t>
            </a:r>
          </a:p>
          <a:p>
            <a:pPr algn="ctr"/>
            <a:r>
              <a:rPr lang="en-US" sz="4800" dirty="0" smtClean="0">
                <a:latin typeface="Century Gothic"/>
                <a:cs typeface="Century Gothic"/>
              </a:rPr>
              <a:t>sunrise</a:t>
            </a:r>
          </a:p>
          <a:p>
            <a:pPr algn="ctr"/>
            <a:r>
              <a:rPr lang="en-US" sz="4800" dirty="0" smtClean="0">
                <a:latin typeface="Century Gothic"/>
                <a:cs typeface="Century Gothic"/>
              </a:rPr>
              <a:t>onstage</a:t>
            </a:r>
          </a:p>
          <a:p>
            <a:pPr algn="ctr"/>
            <a:r>
              <a:rPr lang="en-US" sz="4800" dirty="0" smtClean="0">
                <a:latin typeface="Century Gothic"/>
                <a:cs typeface="Century Gothic"/>
              </a:rPr>
              <a:t>nickname</a:t>
            </a:r>
          </a:p>
          <a:p>
            <a:pPr algn="ctr"/>
            <a:endParaRPr lang="en-US" sz="4400" dirty="0">
              <a:latin typeface="Century Gothic"/>
              <a:cs typeface="Century Gothic"/>
            </a:endParaRPr>
          </a:p>
          <a:p>
            <a:pPr algn="ctr"/>
            <a:r>
              <a:rPr lang="en-US" sz="6600" dirty="0" smtClean="0">
                <a:latin typeface="Century Gothic"/>
                <a:cs typeface="Century Gothic"/>
              </a:rPr>
              <a:t>					</a:t>
            </a:r>
            <a:r>
              <a:rPr lang="en-US" sz="2000" dirty="0" smtClean="0">
                <a:latin typeface="Century Gothic"/>
                <a:cs typeface="Century Gothic"/>
              </a:rPr>
              <a:t>					</a:t>
            </a:r>
            <a:endParaRPr lang="en-US" sz="2400" dirty="0" smtClean="0">
              <a:latin typeface="Century Gothic"/>
              <a:cs typeface="Century Gothic"/>
            </a:endParaRPr>
          </a:p>
        </p:txBody>
      </p:sp>
      <p:sp>
        <p:nvSpPr>
          <p:cNvPr id="5" name="TextBox 4"/>
          <p:cNvSpPr txBox="1"/>
          <p:nvPr/>
        </p:nvSpPr>
        <p:spPr>
          <a:xfrm>
            <a:off x="408816" y="630419"/>
            <a:ext cx="8541649" cy="830997"/>
          </a:xfrm>
          <a:prstGeom prst="rect">
            <a:avLst/>
          </a:prstGeom>
          <a:noFill/>
        </p:spPr>
        <p:txBody>
          <a:bodyPr wrap="square" rtlCol="0">
            <a:spAutoFit/>
          </a:bodyPr>
          <a:lstStyle/>
          <a:p>
            <a:pPr algn="ctr"/>
            <a:r>
              <a:rPr lang="en-US" sz="1600" dirty="0" smtClean="0">
                <a:solidFill>
                  <a:srgbClr val="FF0000"/>
                </a:solidFill>
                <a:latin typeface="Century Gothic"/>
                <a:cs typeface="Century Gothic"/>
              </a:rPr>
              <a:t>Have children tell how many syllables they hear in each word and divide the word into syllables. Point out that each syllable has one vowel sound even though it may have more than one vowel letter when two vowels act as a team.</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349426791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98322"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5" name="Rectangle 4"/>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4" name="Rectangle 3"/>
          <p:cNvSpPr/>
          <p:nvPr/>
        </p:nvSpPr>
        <p:spPr>
          <a:xfrm>
            <a:off x="3320770"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u="sng" dirty="0" smtClean="0">
                <a:solidFill>
                  <a:schemeClr val="tx1"/>
                </a:solidFill>
                <a:latin typeface="Century Gothic"/>
                <a:cs typeface="Century Gothic"/>
              </a:rPr>
              <a:t>v</a:t>
            </a:r>
            <a:endParaRPr lang="en-US" sz="12000" u="sng" dirty="0">
              <a:solidFill>
                <a:schemeClr val="tx1"/>
              </a:solidFill>
              <a:latin typeface="Century Gothic"/>
              <a:cs typeface="Century Gothic"/>
            </a:endParaRPr>
          </a:p>
        </p:txBody>
      </p:sp>
      <p:sp>
        <p:nvSpPr>
          <p:cNvPr id="6" name="Rectangle 5"/>
          <p:cNvSpPr/>
          <p:nvPr/>
        </p:nvSpPr>
        <p:spPr>
          <a:xfrm>
            <a:off x="5443218" y="2022203"/>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Tree>
    <p:extLst>
      <p:ext uri="{BB962C8B-B14F-4D97-AF65-F5344CB8AC3E}">
        <p14:creationId xmlns:p14="http://schemas.microsoft.com/office/powerpoint/2010/main" val="15754305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04 at 9.10.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064" y="0"/>
            <a:ext cx="5318952" cy="6858000"/>
          </a:xfrm>
          <a:prstGeom prst="rect">
            <a:avLst/>
          </a:prstGeom>
        </p:spPr>
      </p:pic>
    </p:spTree>
    <p:extLst>
      <p:ext uri="{BB962C8B-B14F-4D97-AF65-F5344CB8AC3E}">
        <p14:creationId xmlns:p14="http://schemas.microsoft.com/office/powerpoint/2010/main" val="3133394210"/>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04 at 9.10.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279" y="0"/>
            <a:ext cx="5312190"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0714132"/>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04 at 9.10.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0992" y="0"/>
            <a:ext cx="5318952"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3071493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04 at 9.10.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727" y="0"/>
            <a:ext cx="5321710"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8607096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04 at 9.10.4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364" y="0"/>
            <a:ext cx="5309419"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9886087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04 at 9.10.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8037" y="0"/>
            <a:ext cx="5306639"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293691124"/>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14583" y="935724"/>
            <a:ext cx="8842025" cy="1909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3204326" y="143225"/>
            <a:ext cx="0" cy="660735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922277" y="150025"/>
            <a:ext cx="1537328" cy="7256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err="1" smtClean="0">
                <a:latin typeface="Century Gothic"/>
                <a:cs typeface="Century Gothic"/>
              </a:rPr>
              <a:t>o_e</a:t>
            </a:r>
            <a:endParaRPr lang="en-US" sz="4000" dirty="0">
              <a:latin typeface="Century Gothic"/>
              <a:cs typeface="Century Gothic"/>
            </a:endParaRPr>
          </a:p>
        </p:txBody>
      </p:sp>
      <p:sp>
        <p:nvSpPr>
          <p:cNvPr id="9" name="Rectangle 8"/>
          <p:cNvSpPr/>
          <p:nvPr/>
        </p:nvSpPr>
        <p:spPr>
          <a:xfrm>
            <a:off x="3944414" y="152169"/>
            <a:ext cx="1537328" cy="7256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4000" dirty="0" err="1" smtClean="0">
                <a:latin typeface="Century Gothic"/>
                <a:cs typeface="Century Gothic"/>
              </a:rPr>
              <a:t>e_e</a:t>
            </a:r>
            <a:endParaRPr lang="en-US" sz="4000" dirty="0">
              <a:latin typeface="Century Gothic"/>
              <a:cs typeface="Century Gothic"/>
            </a:endParaRPr>
          </a:p>
        </p:txBody>
      </p:sp>
      <p:cxnSp>
        <p:nvCxnSpPr>
          <p:cNvPr id="11" name="Straight Connector 10"/>
          <p:cNvCxnSpPr/>
          <p:nvPr/>
        </p:nvCxnSpPr>
        <p:spPr>
          <a:xfrm>
            <a:off x="6260662" y="128904"/>
            <a:ext cx="0" cy="6607359"/>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6952263" y="128904"/>
            <a:ext cx="1537328" cy="72566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sz="4000" dirty="0">
              <a:latin typeface="Century Gothic"/>
              <a:cs typeface="Century Gothic"/>
            </a:endParaRPr>
          </a:p>
        </p:txBody>
      </p:sp>
      <p:sp>
        <p:nvSpPr>
          <p:cNvPr id="2" name="&quot;No&quot; Symbol 1"/>
          <p:cNvSpPr/>
          <p:nvPr/>
        </p:nvSpPr>
        <p:spPr>
          <a:xfrm>
            <a:off x="7416020" y="151605"/>
            <a:ext cx="688284" cy="707735"/>
          </a:xfrm>
          <a:prstGeom prst="noSmoking">
            <a:avLst>
              <a:gd name="adj" fmla="val 7668"/>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6851249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9907" y="124127"/>
            <a:ext cx="264650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hope</a:t>
            </a:r>
            <a:endParaRPr lang="en-US" sz="5400" dirty="0">
              <a:latin typeface="Century Gothic"/>
              <a:cs typeface="Century Gothic"/>
            </a:endParaRPr>
          </a:p>
        </p:txBody>
      </p:sp>
      <p:sp>
        <p:nvSpPr>
          <p:cNvPr id="4" name="Rectangle 3"/>
          <p:cNvSpPr/>
          <p:nvPr/>
        </p:nvSpPr>
        <p:spPr>
          <a:xfrm>
            <a:off x="319907" y="1116769"/>
            <a:ext cx="264650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cute</a:t>
            </a:r>
            <a:endParaRPr lang="en-US" sz="5400" dirty="0">
              <a:latin typeface="Century Gothic"/>
              <a:cs typeface="Century Gothic"/>
            </a:endParaRPr>
          </a:p>
        </p:txBody>
      </p:sp>
      <p:sp>
        <p:nvSpPr>
          <p:cNvPr id="5" name="Rectangle 4"/>
          <p:cNvSpPr/>
          <p:nvPr/>
        </p:nvSpPr>
        <p:spPr>
          <a:xfrm>
            <a:off x="319907" y="2109783"/>
            <a:ext cx="264650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nose</a:t>
            </a:r>
            <a:endParaRPr lang="en-US" sz="5400" dirty="0">
              <a:latin typeface="Century Gothic"/>
              <a:cs typeface="Century Gothic"/>
            </a:endParaRPr>
          </a:p>
        </p:txBody>
      </p:sp>
      <p:sp>
        <p:nvSpPr>
          <p:cNvPr id="6" name="Rectangle 5"/>
          <p:cNvSpPr/>
          <p:nvPr/>
        </p:nvSpPr>
        <p:spPr>
          <a:xfrm>
            <a:off x="319907" y="3112344"/>
            <a:ext cx="264650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cube</a:t>
            </a:r>
            <a:endParaRPr lang="en-US" sz="5400" dirty="0">
              <a:latin typeface="Century Gothic"/>
              <a:cs typeface="Century Gothic"/>
            </a:endParaRPr>
          </a:p>
        </p:txBody>
      </p:sp>
      <p:sp>
        <p:nvSpPr>
          <p:cNvPr id="7" name="Rectangle 6"/>
          <p:cNvSpPr/>
          <p:nvPr/>
        </p:nvSpPr>
        <p:spPr>
          <a:xfrm>
            <a:off x="319907" y="4124455"/>
            <a:ext cx="264650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note</a:t>
            </a:r>
            <a:endParaRPr lang="en-US" sz="5400" dirty="0">
              <a:latin typeface="Century Gothic"/>
              <a:cs typeface="Century Gothic"/>
            </a:endParaRPr>
          </a:p>
        </p:txBody>
      </p:sp>
      <p:sp>
        <p:nvSpPr>
          <p:cNvPr id="8" name="Rectangle 7"/>
          <p:cNvSpPr/>
          <p:nvPr/>
        </p:nvSpPr>
        <p:spPr>
          <a:xfrm>
            <a:off x="319907" y="5127017"/>
            <a:ext cx="264650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ago</a:t>
            </a:r>
            <a:endParaRPr lang="en-US" sz="5400" dirty="0">
              <a:latin typeface="Century Gothic"/>
              <a:cs typeface="Century Gothic"/>
            </a:endParaRPr>
          </a:p>
        </p:txBody>
      </p:sp>
      <p:sp>
        <p:nvSpPr>
          <p:cNvPr id="9" name="Rectangle 8"/>
          <p:cNvSpPr/>
          <p:nvPr/>
        </p:nvSpPr>
        <p:spPr>
          <a:xfrm>
            <a:off x="3334785" y="124127"/>
            <a:ext cx="2502451"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rope</a:t>
            </a:r>
            <a:endParaRPr lang="en-US" sz="5400" dirty="0">
              <a:latin typeface="Century Gothic"/>
              <a:cs typeface="Century Gothic"/>
            </a:endParaRPr>
          </a:p>
        </p:txBody>
      </p:sp>
      <p:sp>
        <p:nvSpPr>
          <p:cNvPr id="10" name="Rectangle 9"/>
          <p:cNvSpPr/>
          <p:nvPr/>
        </p:nvSpPr>
        <p:spPr>
          <a:xfrm>
            <a:off x="6119910" y="124127"/>
            <a:ext cx="2624207"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hope</a:t>
            </a:r>
            <a:endParaRPr lang="en-US" sz="5400" dirty="0">
              <a:latin typeface="Century Gothic"/>
              <a:cs typeface="Century Gothic"/>
            </a:endParaRPr>
          </a:p>
        </p:txBody>
      </p:sp>
      <p:sp>
        <p:nvSpPr>
          <p:cNvPr id="11" name="Rectangle 10"/>
          <p:cNvSpPr/>
          <p:nvPr/>
        </p:nvSpPr>
        <p:spPr>
          <a:xfrm>
            <a:off x="3405713" y="4114165"/>
            <a:ext cx="2344275"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rope</a:t>
            </a:r>
            <a:endParaRPr lang="en-US" sz="5400" dirty="0">
              <a:latin typeface="Century Gothic"/>
              <a:cs typeface="Century Gothic"/>
            </a:endParaRPr>
          </a:p>
        </p:txBody>
      </p:sp>
      <p:sp>
        <p:nvSpPr>
          <p:cNvPr id="12" name="Rectangle 11"/>
          <p:cNvSpPr/>
          <p:nvPr/>
        </p:nvSpPr>
        <p:spPr>
          <a:xfrm>
            <a:off x="6119909" y="1116769"/>
            <a:ext cx="2624208"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cute</a:t>
            </a:r>
            <a:endParaRPr lang="en-US" sz="5400" dirty="0">
              <a:latin typeface="Century Gothic"/>
              <a:cs typeface="Century Gothic"/>
            </a:endParaRPr>
          </a:p>
        </p:txBody>
      </p:sp>
      <p:sp>
        <p:nvSpPr>
          <p:cNvPr id="14" name="Rectangle 13"/>
          <p:cNvSpPr/>
          <p:nvPr/>
        </p:nvSpPr>
        <p:spPr>
          <a:xfrm>
            <a:off x="6119909" y="2109783"/>
            <a:ext cx="2624207"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nose</a:t>
            </a:r>
            <a:endParaRPr lang="en-US" sz="5400" dirty="0">
              <a:latin typeface="Century Gothic"/>
              <a:cs typeface="Century Gothic"/>
            </a:endParaRPr>
          </a:p>
        </p:txBody>
      </p:sp>
      <p:sp>
        <p:nvSpPr>
          <p:cNvPr id="16" name="Rectangle 15"/>
          <p:cNvSpPr/>
          <p:nvPr/>
        </p:nvSpPr>
        <p:spPr>
          <a:xfrm>
            <a:off x="6119909" y="3112344"/>
            <a:ext cx="2624207"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cube</a:t>
            </a:r>
            <a:endParaRPr lang="en-US" sz="5400" dirty="0">
              <a:latin typeface="Century Gothic"/>
              <a:cs typeface="Century Gothic"/>
            </a:endParaRPr>
          </a:p>
        </p:txBody>
      </p:sp>
      <p:sp>
        <p:nvSpPr>
          <p:cNvPr id="17" name="Rectangle 16"/>
          <p:cNvSpPr/>
          <p:nvPr/>
        </p:nvSpPr>
        <p:spPr>
          <a:xfrm>
            <a:off x="3334785" y="1116769"/>
            <a:ext cx="2597399"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people</a:t>
            </a:r>
            <a:endParaRPr lang="en-US" sz="5400" dirty="0">
              <a:latin typeface="Century Gothic"/>
              <a:cs typeface="Century Gothic"/>
            </a:endParaRPr>
          </a:p>
        </p:txBody>
      </p:sp>
      <p:sp>
        <p:nvSpPr>
          <p:cNvPr id="18" name="Rectangle 17"/>
          <p:cNvSpPr/>
          <p:nvPr/>
        </p:nvSpPr>
        <p:spPr>
          <a:xfrm>
            <a:off x="6119909" y="4114165"/>
            <a:ext cx="2624207"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note</a:t>
            </a:r>
            <a:endParaRPr lang="en-US" sz="5400" dirty="0">
              <a:latin typeface="Century Gothic"/>
              <a:cs typeface="Century Gothic"/>
            </a:endParaRPr>
          </a:p>
        </p:txBody>
      </p:sp>
      <p:sp>
        <p:nvSpPr>
          <p:cNvPr id="19" name="Rectangle 18"/>
          <p:cNvSpPr/>
          <p:nvPr/>
        </p:nvSpPr>
        <p:spPr>
          <a:xfrm>
            <a:off x="3261831" y="5153575"/>
            <a:ext cx="2670353"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people</a:t>
            </a:r>
            <a:endParaRPr lang="en-US" sz="5400" dirty="0">
              <a:latin typeface="Century Gothic"/>
              <a:cs typeface="Century Gothic"/>
            </a:endParaRPr>
          </a:p>
        </p:txBody>
      </p:sp>
      <p:sp>
        <p:nvSpPr>
          <p:cNvPr id="20" name="Rectangle 19"/>
          <p:cNvSpPr/>
          <p:nvPr/>
        </p:nvSpPr>
        <p:spPr>
          <a:xfrm>
            <a:off x="6119909" y="5135823"/>
            <a:ext cx="2624207" cy="84024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5400" dirty="0" smtClean="0">
                <a:latin typeface="Century Gothic"/>
                <a:cs typeface="Century Gothic"/>
              </a:rPr>
              <a:t>ago</a:t>
            </a:r>
            <a:endParaRPr lang="en-US" sz="5400" dirty="0">
              <a:latin typeface="Century Gothic"/>
              <a:cs typeface="Century Gothic"/>
            </a:endParaRPr>
          </a:p>
        </p:txBody>
      </p:sp>
    </p:spTree>
    <p:extLst>
      <p:ext uri="{BB962C8B-B14F-4D97-AF65-F5344CB8AC3E}">
        <p14:creationId xmlns:p14="http://schemas.microsoft.com/office/powerpoint/2010/main" val="92641446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3278435523"/>
      </p:ext>
    </p:extLst>
  </p:cSld>
  <p:clrMapOvr>
    <a:masterClrMapping/>
  </p:clrMapOvr>
  <p:timing>
    <p:tnLst>
      <p:par>
        <p:cTn xmlns:p14="http://schemas.microsoft.com/office/powerpoint/2010/mai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ago</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727061" y="5736130"/>
            <a:ext cx="7745620" cy="523220"/>
          </a:xfrm>
          <a:prstGeom prst="rect">
            <a:avLst/>
          </a:prstGeom>
          <a:noFill/>
        </p:spPr>
        <p:txBody>
          <a:bodyPr wrap="square" rtlCol="0">
            <a:spAutoFit/>
          </a:bodyPr>
          <a:lstStyle/>
          <a:p>
            <a:pPr algn="ctr"/>
            <a:r>
              <a:rPr lang="en-US" sz="2800" dirty="0" smtClean="0">
                <a:latin typeface="Century Gothic"/>
                <a:cs typeface="Century Gothic"/>
              </a:rPr>
              <a:t>The lake froze five days </a:t>
            </a:r>
            <a:r>
              <a:rPr lang="en-US" sz="2800" b="1" dirty="0" smtClean="0">
                <a:latin typeface="Century Gothic"/>
                <a:cs typeface="Century Gothic"/>
              </a:rPr>
              <a:t>ago</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7516916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79419"/>
            <a:ext cx="8864361" cy="7201972"/>
          </a:xfrm>
          <a:prstGeom prst="rect">
            <a:avLst/>
          </a:prstGeom>
          <a:noFill/>
        </p:spPr>
        <p:txBody>
          <a:bodyPr wrap="square" rtlCol="0">
            <a:spAutoFit/>
          </a:bodyPr>
          <a:lstStyle/>
          <a:p>
            <a:r>
              <a:rPr lang="en-US" sz="6600" dirty="0" err="1" smtClean="0">
                <a:solidFill>
                  <a:srgbClr val="FF0000"/>
                </a:solidFill>
                <a:latin typeface="Century Gothic"/>
                <a:cs typeface="Century Gothic"/>
              </a:rPr>
              <a:t>o_e</a:t>
            </a:r>
            <a:r>
              <a:rPr lang="en-US" sz="6600" dirty="0" smtClean="0">
                <a:solidFill>
                  <a:srgbClr val="FF0000"/>
                </a:solidFill>
                <a:latin typeface="Century Gothic"/>
                <a:cs typeface="Century Gothic"/>
              </a:rPr>
              <a:t>     </a:t>
            </a:r>
            <a:r>
              <a:rPr lang="en-US" sz="6600" dirty="0" err="1" smtClean="0">
                <a:latin typeface="Century Gothic"/>
                <a:cs typeface="Century Gothic"/>
              </a:rPr>
              <a:t>ge</a:t>
            </a:r>
            <a:r>
              <a:rPr lang="en-US" sz="6600" dirty="0" smtClean="0">
                <a:latin typeface="Century Gothic"/>
                <a:cs typeface="Century Gothic"/>
              </a:rPr>
              <a:t>     </a:t>
            </a:r>
            <a:r>
              <a:rPr lang="en-US" sz="6600" dirty="0" err="1" smtClean="0">
                <a:latin typeface="Century Gothic"/>
                <a:cs typeface="Century Gothic"/>
              </a:rPr>
              <a:t>st</a:t>
            </a:r>
            <a:r>
              <a:rPr lang="en-US" sz="6600" dirty="0" smtClean="0">
                <a:latin typeface="Century Gothic"/>
                <a:cs typeface="Century Gothic"/>
              </a:rPr>
              <a:t>     </a:t>
            </a:r>
            <a:r>
              <a:rPr lang="en-US" sz="6600" dirty="0" err="1" smtClean="0">
                <a:solidFill>
                  <a:srgbClr val="FF0000"/>
                </a:solidFill>
                <a:latin typeface="Century Gothic"/>
                <a:cs typeface="Century Gothic"/>
              </a:rPr>
              <a:t>u_e</a:t>
            </a:r>
            <a:endParaRPr lang="en-US" sz="6600" dirty="0" smtClean="0">
              <a:solidFill>
                <a:srgbClr val="FF0000"/>
              </a:solidFill>
              <a:latin typeface="Century Gothic"/>
              <a:cs typeface="Century Gothic"/>
            </a:endParaRPr>
          </a:p>
          <a:p>
            <a:endParaRPr lang="en-US" sz="6600" dirty="0">
              <a:solidFill>
                <a:srgbClr val="FF0000"/>
              </a:solidFill>
              <a:latin typeface="Century Gothic"/>
              <a:cs typeface="Century Gothic"/>
            </a:endParaRPr>
          </a:p>
          <a:p>
            <a:r>
              <a:rPr lang="en-US" sz="6600" dirty="0" smtClean="0">
                <a:solidFill>
                  <a:srgbClr val="000000"/>
                </a:solidFill>
                <a:latin typeface="Century Gothic"/>
                <a:cs typeface="Century Gothic"/>
              </a:rPr>
              <a:t> </a:t>
            </a:r>
            <a:r>
              <a:rPr lang="en-US" sz="6600" dirty="0" err="1" smtClean="0">
                <a:solidFill>
                  <a:srgbClr val="000000"/>
                </a:solidFill>
                <a:latin typeface="Century Gothic"/>
                <a:cs typeface="Century Gothic"/>
              </a:rPr>
              <a:t>ing</a:t>
            </a:r>
            <a:r>
              <a:rPr lang="en-US" sz="6600" dirty="0" smtClean="0">
                <a:solidFill>
                  <a:srgbClr val="000000"/>
                </a:solidFill>
                <a:latin typeface="Century Gothic"/>
                <a:cs typeface="Century Gothic"/>
              </a:rPr>
              <a:t>    </a:t>
            </a:r>
            <a:r>
              <a:rPr lang="en-US" sz="6600" dirty="0" err="1" smtClean="0">
                <a:solidFill>
                  <a:srgbClr val="FF0000"/>
                </a:solidFill>
                <a:latin typeface="Century Gothic"/>
                <a:cs typeface="Century Gothic"/>
              </a:rPr>
              <a:t>e_e</a:t>
            </a:r>
            <a:r>
              <a:rPr lang="en-US" sz="6600" dirty="0" smtClean="0">
                <a:solidFill>
                  <a:srgbClr val="FF0000"/>
                </a:solidFill>
                <a:latin typeface="Century Gothic"/>
                <a:cs typeface="Century Gothic"/>
              </a:rPr>
              <a:t>    </a:t>
            </a:r>
            <a:r>
              <a:rPr lang="en-US" sz="6600" dirty="0" err="1" smtClean="0">
                <a:latin typeface="Century Gothic"/>
                <a:cs typeface="Century Gothic"/>
              </a:rPr>
              <a:t>th</a:t>
            </a:r>
            <a:r>
              <a:rPr lang="en-US" sz="6600" dirty="0" smtClean="0">
                <a:latin typeface="Century Gothic"/>
                <a:cs typeface="Century Gothic"/>
              </a:rPr>
              <a:t>      </a:t>
            </a:r>
            <a:r>
              <a:rPr lang="en-US" sz="6600" dirty="0" err="1" smtClean="0">
                <a:latin typeface="Century Gothic"/>
                <a:cs typeface="Century Gothic"/>
              </a:rPr>
              <a:t>gl</a:t>
            </a:r>
            <a:endParaRPr lang="en-US" sz="6600" dirty="0" smtClean="0">
              <a:latin typeface="Century Gothic"/>
              <a:cs typeface="Century Gothic"/>
            </a:endParaRPr>
          </a:p>
          <a:p>
            <a:endParaRPr lang="en-US" sz="6600" dirty="0">
              <a:latin typeface="Century Gothic"/>
              <a:cs typeface="Century Gothic"/>
            </a:endParaRPr>
          </a:p>
          <a:p>
            <a:r>
              <a:rPr lang="en-US" sz="6600" dirty="0" smtClean="0">
                <a:latin typeface="Century Gothic"/>
                <a:cs typeface="Century Gothic"/>
              </a:rPr>
              <a:t>  cl       v     </a:t>
            </a:r>
            <a:r>
              <a:rPr lang="en-US" sz="6600" dirty="0" err="1" smtClean="0">
                <a:solidFill>
                  <a:srgbClr val="FF0000"/>
                </a:solidFill>
                <a:latin typeface="Century Gothic"/>
                <a:cs typeface="Century Gothic"/>
              </a:rPr>
              <a:t>o_e</a:t>
            </a:r>
            <a:r>
              <a:rPr lang="en-US" sz="6600" dirty="0" smtClean="0">
                <a:solidFill>
                  <a:srgbClr val="FF0000"/>
                </a:solidFill>
                <a:latin typeface="Century Gothic"/>
                <a:cs typeface="Century Gothic"/>
              </a:rPr>
              <a:t>    </a:t>
            </a:r>
            <a:r>
              <a:rPr lang="en-US" sz="6600" dirty="0" err="1" smtClean="0">
                <a:latin typeface="Century Gothic"/>
                <a:cs typeface="Century Gothic"/>
              </a:rPr>
              <a:t>sm</a:t>
            </a:r>
            <a:endParaRPr lang="en-US" sz="6600" dirty="0" smtClean="0">
              <a:latin typeface="Century Gothic"/>
              <a:cs typeface="Century Gothic"/>
            </a:endParaRPr>
          </a:p>
          <a:p>
            <a:endParaRPr lang="en-US" sz="6600" dirty="0">
              <a:latin typeface="Century Gothic"/>
              <a:cs typeface="Century Gothic"/>
            </a:endParaRPr>
          </a:p>
          <a:p>
            <a:r>
              <a:rPr lang="en-US" sz="6600" dirty="0" smtClean="0">
                <a:latin typeface="Century Gothic"/>
                <a:cs typeface="Century Gothic"/>
              </a:rPr>
              <a:t>   </a:t>
            </a:r>
            <a:endParaRPr lang="en-US" sz="6600" dirty="0">
              <a:latin typeface="Century Gothic"/>
              <a:cs typeface="Century Gothic"/>
            </a:endParaRPr>
          </a:p>
        </p:txBody>
      </p:sp>
    </p:spTree>
    <p:extLst>
      <p:ext uri="{BB962C8B-B14F-4D97-AF65-F5344CB8AC3E}">
        <p14:creationId xmlns:p14="http://schemas.microsoft.com/office/powerpoint/2010/main" val="3096232711"/>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boy</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250545" y="5742516"/>
            <a:ext cx="6186808" cy="523220"/>
          </a:xfrm>
          <a:prstGeom prst="rect">
            <a:avLst/>
          </a:prstGeom>
          <a:noFill/>
        </p:spPr>
        <p:txBody>
          <a:bodyPr wrap="square" rtlCol="0">
            <a:spAutoFit/>
          </a:bodyPr>
          <a:lstStyle/>
          <a:p>
            <a:pPr algn="ctr"/>
            <a:r>
              <a:rPr lang="en-US" sz="2800" dirty="0" smtClean="0">
                <a:latin typeface="Century Gothic"/>
                <a:cs typeface="Century Gothic"/>
              </a:rPr>
              <a:t>Pete is a nice </a:t>
            </a:r>
            <a:r>
              <a:rPr lang="en-US" sz="2800" b="1" dirty="0" smtClean="0">
                <a:latin typeface="Century Gothic"/>
                <a:cs typeface="Century Gothic"/>
              </a:rPr>
              <a:t>boy</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3540701464"/>
      </p:ext>
    </p:extLst>
  </p:cSld>
  <p:clrMapOvr>
    <a:masterClrMapping/>
  </p:clrMapOvr>
  <p:timing>
    <p:tnLst>
      <p:par>
        <p:cTn xmlns:p14="http://schemas.microsoft.com/office/powerpoint/2010/mai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girl</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901555" y="5736130"/>
            <a:ext cx="7270607" cy="523220"/>
          </a:xfrm>
          <a:prstGeom prst="rect">
            <a:avLst/>
          </a:prstGeom>
          <a:noFill/>
        </p:spPr>
        <p:txBody>
          <a:bodyPr wrap="square" rtlCol="0">
            <a:spAutoFit/>
          </a:bodyPr>
          <a:lstStyle/>
          <a:p>
            <a:pPr algn="ctr"/>
            <a:r>
              <a:rPr lang="en-US" sz="2800" dirty="0" smtClean="0">
                <a:latin typeface="Century Gothic"/>
                <a:cs typeface="Century Gothic"/>
              </a:rPr>
              <a:t>A new </a:t>
            </a:r>
            <a:r>
              <a:rPr lang="en-US" sz="2800" b="1" dirty="0" smtClean="0">
                <a:latin typeface="Century Gothic"/>
                <a:cs typeface="Century Gothic"/>
              </a:rPr>
              <a:t>girl </a:t>
            </a:r>
            <a:r>
              <a:rPr lang="en-US" sz="2800" dirty="0" smtClean="0">
                <a:latin typeface="Century Gothic"/>
                <a:cs typeface="Century Gothic"/>
              </a:rPr>
              <a:t>is in the class.</a:t>
            </a:r>
            <a:endParaRPr lang="en-US" sz="2800" dirty="0">
              <a:latin typeface="Century Gothic"/>
              <a:cs typeface="Century Gothic"/>
            </a:endParaRPr>
          </a:p>
        </p:txBody>
      </p:sp>
    </p:spTree>
    <p:extLst>
      <p:ext uri="{BB962C8B-B14F-4D97-AF65-F5344CB8AC3E}">
        <p14:creationId xmlns:p14="http://schemas.microsoft.com/office/powerpoint/2010/main" val="4278676099"/>
      </p:ext>
    </p:extLst>
  </p:cSld>
  <p:clrMapOvr>
    <a:masterClrMapping/>
  </p:clrMapOvr>
  <p:timing>
    <p:tnLst>
      <p:par>
        <p:cTn xmlns:p14="http://schemas.microsoft.com/office/powerpoint/2010/mai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how</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457568" y="5736130"/>
            <a:ext cx="6675817" cy="523220"/>
          </a:xfrm>
          <a:prstGeom prst="rect">
            <a:avLst/>
          </a:prstGeom>
          <a:noFill/>
        </p:spPr>
        <p:txBody>
          <a:bodyPr wrap="square" rtlCol="0">
            <a:spAutoFit/>
          </a:bodyPr>
          <a:lstStyle/>
          <a:p>
            <a:pPr algn="ctr"/>
            <a:r>
              <a:rPr lang="en-US" sz="2800" b="1" dirty="0" smtClean="0">
                <a:latin typeface="Century Gothic"/>
                <a:cs typeface="Century Gothic"/>
              </a:rPr>
              <a:t>How </a:t>
            </a:r>
            <a:r>
              <a:rPr lang="en-US" sz="2800" dirty="0" smtClean="0">
                <a:latin typeface="Century Gothic"/>
                <a:cs typeface="Century Gothic"/>
              </a:rPr>
              <a:t>will you get home?</a:t>
            </a:r>
            <a:endParaRPr lang="en-US" sz="2800" dirty="0">
              <a:latin typeface="Century Gothic"/>
              <a:cs typeface="Century Gothic"/>
            </a:endParaRPr>
          </a:p>
        </p:txBody>
      </p:sp>
    </p:spTree>
    <p:extLst>
      <p:ext uri="{BB962C8B-B14F-4D97-AF65-F5344CB8AC3E}">
        <p14:creationId xmlns:p14="http://schemas.microsoft.com/office/powerpoint/2010/main" val="692680650"/>
      </p:ext>
    </p:extLst>
  </p:cSld>
  <p:clrMapOvr>
    <a:masterClrMapping/>
  </p:clrMapOvr>
  <p:timing>
    <p:tnLst>
      <p:par>
        <p:cTn xmlns:p14="http://schemas.microsoft.com/office/powerpoint/2010/mai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old</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951970" y="5736130"/>
            <a:ext cx="5165476" cy="523220"/>
          </a:xfrm>
          <a:prstGeom prst="rect">
            <a:avLst/>
          </a:prstGeom>
          <a:noFill/>
        </p:spPr>
        <p:txBody>
          <a:bodyPr wrap="square" rtlCol="0">
            <a:spAutoFit/>
          </a:bodyPr>
          <a:lstStyle/>
          <a:p>
            <a:pPr algn="ctr"/>
            <a:r>
              <a:rPr lang="en-US" sz="2800" dirty="0" smtClean="0">
                <a:latin typeface="Century Gothic"/>
                <a:cs typeface="Century Gothic"/>
              </a:rPr>
              <a:t>The bridge is </a:t>
            </a:r>
            <a:r>
              <a:rPr lang="en-US" sz="2800" b="1" dirty="0" smtClean="0">
                <a:latin typeface="Century Gothic"/>
                <a:cs typeface="Century Gothic"/>
              </a:rPr>
              <a:t>old</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3395390176"/>
      </p:ext>
    </p:extLst>
  </p:cSld>
  <p:clrMapOvr>
    <a:masterClrMapping/>
  </p:clrMapOvr>
  <p:timing>
    <p:tnLst>
      <p:par>
        <p:cTn xmlns:p14="http://schemas.microsoft.com/office/powerpoint/2010/mai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people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066356" y="5736130"/>
            <a:ext cx="6795594" cy="523220"/>
          </a:xfrm>
          <a:prstGeom prst="rect">
            <a:avLst/>
          </a:prstGeom>
          <a:noFill/>
        </p:spPr>
        <p:txBody>
          <a:bodyPr wrap="square" rtlCol="0">
            <a:spAutoFit/>
          </a:bodyPr>
          <a:lstStyle/>
          <a:p>
            <a:pPr algn="ctr"/>
            <a:r>
              <a:rPr lang="en-US" sz="2800" b="1" dirty="0" smtClean="0">
                <a:latin typeface="Century Gothic"/>
                <a:cs typeface="Century Gothic"/>
              </a:rPr>
              <a:t>People</a:t>
            </a:r>
            <a:r>
              <a:rPr lang="en-US" sz="2800" dirty="0" smtClean="0">
                <a:latin typeface="Century Gothic"/>
                <a:cs typeface="Century Gothic"/>
              </a:rPr>
              <a:t> like those games.</a:t>
            </a:r>
            <a:endParaRPr lang="en-US" sz="2800" dirty="0">
              <a:latin typeface="Century Gothic"/>
              <a:cs typeface="Century Gothic"/>
            </a:endParaRPr>
          </a:p>
        </p:txBody>
      </p:sp>
    </p:spTree>
    <p:extLst>
      <p:ext uri="{BB962C8B-B14F-4D97-AF65-F5344CB8AC3E}">
        <p14:creationId xmlns:p14="http://schemas.microsoft.com/office/powerpoint/2010/main" val="911013278"/>
      </p:ext>
    </p:extLst>
  </p:cSld>
  <p:clrMapOvr>
    <a:masterClrMapping/>
  </p:clrMapOvr>
  <p:timing>
    <p:tnLst>
      <p:par>
        <p:cTn xmlns:p14="http://schemas.microsoft.com/office/powerpoint/2010/mai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965" y="769102"/>
            <a:ext cx="8647175" cy="5262979"/>
          </a:xfrm>
          <a:prstGeom prst="rect">
            <a:avLst/>
          </a:prstGeom>
          <a:noFill/>
        </p:spPr>
        <p:txBody>
          <a:bodyPr wrap="square" rtlCol="0">
            <a:spAutoFit/>
          </a:bodyPr>
          <a:lstStyle/>
          <a:p>
            <a:r>
              <a:rPr lang="en-US" sz="4800" dirty="0" smtClean="0">
                <a:latin typeface="Century Gothic"/>
                <a:cs typeface="Century Gothic"/>
              </a:rPr>
              <a:t>How old is that boy?</a:t>
            </a:r>
            <a:endParaRPr lang="en-US" sz="4800" dirty="0" smtClean="0">
              <a:latin typeface="Century Gothic"/>
              <a:cs typeface="Century Gothic"/>
            </a:endParaRPr>
          </a:p>
          <a:p>
            <a:endParaRPr lang="en-US" sz="4800" dirty="0">
              <a:latin typeface="Century Gothic"/>
              <a:cs typeface="Century Gothic"/>
            </a:endParaRPr>
          </a:p>
          <a:p>
            <a:r>
              <a:rPr lang="en-US" sz="4800" dirty="0" smtClean="0">
                <a:latin typeface="Century Gothic"/>
                <a:cs typeface="Century Gothic"/>
              </a:rPr>
              <a:t>I met a girl named Eve five days ago.</a:t>
            </a:r>
            <a:endParaRPr lang="en-US" sz="4800" dirty="0" smtClean="0">
              <a:latin typeface="Century Gothic"/>
              <a:cs typeface="Century Gothic"/>
            </a:endParaRPr>
          </a:p>
          <a:p>
            <a:endParaRPr lang="en-US" sz="4800" dirty="0">
              <a:latin typeface="Century Gothic"/>
              <a:cs typeface="Century Gothic"/>
            </a:endParaRPr>
          </a:p>
          <a:p>
            <a:r>
              <a:rPr lang="en-US" sz="4800" dirty="0" smtClean="0">
                <a:latin typeface="Century Gothic"/>
                <a:cs typeface="Century Gothic"/>
              </a:rPr>
              <a:t>Lots of people went on the hike.</a:t>
            </a:r>
            <a:endParaRPr lang="en-US" sz="4800" dirty="0">
              <a:latin typeface="Century Gothic"/>
              <a:cs typeface="Century Gothic"/>
            </a:endParaRPr>
          </a:p>
        </p:txBody>
      </p:sp>
      <p:sp>
        <p:nvSpPr>
          <p:cNvPr id="3" name="Rectangle 2"/>
          <p:cNvSpPr/>
          <p:nvPr/>
        </p:nvSpPr>
        <p:spPr>
          <a:xfrm>
            <a:off x="785226" y="106645"/>
            <a:ext cx="7416019" cy="56231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latin typeface="Century Gothic"/>
                <a:cs typeface="Century Gothic"/>
              </a:rPr>
              <a:t>Build Fluency: Word Automaticity</a:t>
            </a:r>
            <a:endParaRPr lang="en-US" sz="2400" dirty="0">
              <a:latin typeface="Century Gothic"/>
              <a:cs typeface="Century Gothic"/>
            </a:endParaRPr>
          </a:p>
        </p:txBody>
      </p:sp>
    </p:spTree>
    <p:extLst>
      <p:ext uri="{BB962C8B-B14F-4D97-AF65-F5344CB8AC3E}">
        <p14:creationId xmlns:p14="http://schemas.microsoft.com/office/powerpoint/2010/main" val="3415657572"/>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330" y="416885"/>
            <a:ext cx="2588336" cy="205534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a:cs typeface="Century Gothic"/>
              </a:rPr>
              <a:t>Name the </a:t>
            </a:r>
            <a:r>
              <a:rPr lang="en-US" dirty="0" smtClean="0">
                <a:solidFill>
                  <a:srgbClr val="FF0000"/>
                </a:solidFill>
                <a:latin typeface="Century Gothic"/>
                <a:cs typeface="Century Gothic"/>
              </a:rPr>
              <a:t>verb </a:t>
            </a:r>
            <a:r>
              <a:rPr lang="en-US" dirty="0" smtClean="0">
                <a:solidFill>
                  <a:srgbClr val="FF0000"/>
                </a:solidFill>
                <a:latin typeface="Century Gothic"/>
                <a:cs typeface="Century Gothic"/>
              </a:rPr>
              <a:t>in this sentence:</a:t>
            </a:r>
          </a:p>
          <a:p>
            <a:pPr algn="ctr"/>
            <a:r>
              <a:rPr lang="en-US" dirty="0" smtClean="0">
                <a:solidFill>
                  <a:srgbClr val="FF0000"/>
                </a:solidFill>
                <a:latin typeface="Century Gothic"/>
                <a:cs typeface="Century Gothic"/>
              </a:rPr>
              <a:t>The stove is able to fit many pots. </a:t>
            </a:r>
          </a:p>
          <a:p>
            <a:pPr algn="ctr"/>
            <a:r>
              <a:rPr lang="en-US" sz="1400" b="1" dirty="0" smtClean="0">
                <a:solidFill>
                  <a:srgbClr val="FF0000"/>
                </a:solidFill>
                <a:latin typeface="Century Gothic"/>
                <a:cs typeface="Century Gothic"/>
              </a:rPr>
              <a:t>Which word in the beginning of the sentence names a person, place, or thing?</a:t>
            </a:r>
            <a:endParaRPr lang="en-US" sz="1400" b="1" dirty="0">
              <a:solidFill>
                <a:srgbClr val="FF0000"/>
              </a:solidFill>
              <a:latin typeface="Century Gothic"/>
              <a:cs typeface="Century Gothic"/>
            </a:endParaRPr>
          </a:p>
        </p:txBody>
      </p:sp>
      <p:sp>
        <p:nvSpPr>
          <p:cNvPr id="4" name="Rectangle 3"/>
          <p:cNvSpPr/>
          <p:nvPr/>
        </p:nvSpPr>
        <p:spPr>
          <a:xfrm>
            <a:off x="116330" y="2627345"/>
            <a:ext cx="2588336" cy="124793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solidFill>
                  <a:srgbClr val="FF0000"/>
                </a:solidFill>
                <a:latin typeface="Century Gothic"/>
                <a:cs typeface="Century Gothic"/>
              </a:rPr>
              <a:t>Look for another sentence that contains the verb is or are. </a:t>
            </a:r>
            <a:endParaRPr lang="en-US" dirty="0">
              <a:solidFill>
                <a:srgbClr val="FF0000"/>
              </a:solidFill>
              <a:latin typeface="Century Gothic"/>
              <a:cs typeface="Century Gothic"/>
            </a:endParaRPr>
          </a:p>
        </p:txBody>
      </p:sp>
      <p:pic>
        <p:nvPicPr>
          <p:cNvPr id="6" name="Picture 5" descr="Screen Shot 2016-12-04 at 9.2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4857" y="0"/>
            <a:ext cx="4972050" cy="6858000"/>
          </a:xfrm>
          <a:prstGeom prst="rect">
            <a:avLst/>
          </a:prstGeom>
        </p:spPr>
      </p:pic>
      <p:cxnSp>
        <p:nvCxnSpPr>
          <p:cNvPr id="8" name="Straight Connector 7"/>
          <p:cNvCxnSpPr/>
          <p:nvPr/>
        </p:nvCxnSpPr>
        <p:spPr>
          <a:xfrm flipV="1">
            <a:off x="4844907" y="3757927"/>
            <a:ext cx="1539584" cy="86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4105558" y="4062389"/>
            <a:ext cx="1617868" cy="8699"/>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1832861"/>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1 – Day 4</a:t>
            </a:r>
            <a:endParaRPr lang="en-US" sz="4800" dirty="0">
              <a:latin typeface="Century Gothic"/>
              <a:cs typeface="Century Gothic"/>
            </a:endParaRPr>
          </a:p>
        </p:txBody>
      </p:sp>
    </p:spTree>
    <p:extLst>
      <p:ext uri="{BB962C8B-B14F-4D97-AF65-F5344CB8AC3E}">
        <p14:creationId xmlns:p14="http://schemas.microsoft.com/office/powerpoint/2010/main" val="1781570523"/>
      </p:ext>
    </p:extLst>
  </p:cSld>
  <p:clrMapOvr>
    <a:masterClrMapping/>
  </p:clrMapOvr>
  <p:timing>
    <p:tnLst>
      <p:par>
        <p:cTn xmlns:p14="http://schemas.microsoft.com/office/powerpoint/2010/mai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Isolation</a:t>
            </a:r>
            <a:endParaRPr lang="en-US" sz="2000" dirty="0">
              <a:latin typeface="Century Gothic"/>
              <a:cs typeface="Century Gothic"/>
            </a:endParaRPr>
          </a:p>
        </p:txBody>
      </p:sp>
      <p:sp>
        <p:nvSpPr>
          <p:cNvPr id="6" name="TextBox 5"/>
          <p:cNvSpPr txBox="1"/>
          <p:nvPr/>
        </p:nvSpPr>
        <p:spPr>
          <a:xfrm>
            <a:off x="587118" y="1260420"/>
            <a:ext cx="8055074" cy="1200329"/>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Listen </a:t>
            </a:r>
            <a:r>
              <a:rPr lang="en-US" dirty="0" smtClean="0">
                <a:solidFill>
                  <a:schemeClr val="bg1">
                    <a:lumMod val="85000"/>
                  </a:schemeClr>
                </a:solidFill>
                <a:latin typeface="Century Gothic"/>
                <a:cs typeface="Century Gothic"/>
              </a:rPr>
              <a:t>as I say the name of each photo: nose, rope.</a:t>
            </a:r>
          </a:p>
          <a:p>
            <a:pPr algn="ctr"/>
            <a:r>
              <a:rPr lang="en-US" dirty="0" smtClean="0">
                <a:solidFill>
                  <a:schemeClr val="bg1">
                    <a:lumMod val="85000"/>
                  </a:schemeClr>
                </a:solidFill>
                <a:latin typeface="Century Gothic"/>
                <a:cs typeface="Century Gothic"/>
              </a:rPr>
              <a:t>I hear the /o/ sound in the middle of nose and rope.</a:t>
            </a:r>
          </a:p>
          <a:p>
            <a:pPr algn="ctr"/>
            <a:r>
              <a:rPr lang="en-US" dirty="0" smtClean="0">
                <a:solidFill>
                  <a:schemeClr val="bg1">
                    <a:lumMod val="85000"/>
                  </a:schemeClr>
                </a:solidFill>
                <a:latin typeface="Century Gothic"/>
                <a:cs typeface="Century Gothic"/>
              </a:rPr>
              <a:t>Listen as I stretch this middle sound: /</a:t>
            </a:r>
            <a:r>
              <a:rPr lang="en-US" dirty="0" err="1" smtClean="0">
                <a:solidFill>
                  <a:schemeClr val="bg1">
                    <a:lumMod val="85000"/>
                  </a:schemeClr>
                </a:solidFill>
                <a:latin typeface="Century Gothic"/>
                <a:cs typeface="Century Gothic"/>
              </a:rPr>
              <a:t>noooz</a:t>
            </a:r>
            <a:r>
              <a:rPr lang="en-US" dirty="0" smtClean="0">
                <a:solidFill>
                  <a:schemeClr val="bg1">
                    <a:lumMod val="85000"/>
                  </a:schemeClr>
                </a:solidFill>
                <a:latin typeface="Century Gothic"/>
                <a:cs typeface="Century Gothic"/>
              </a:rPr>
              <a:t>/, /</a:t>
            </a:r>
            <a:r>
              <a:rPr lang="en-US" dirty="0" err="1" smtClean="0">
                <a:solidFill>
                  <a:schemeClr val="bg1">
                    <a:lumMod val="85000"/>
                  </a:schemeClr>
                </a:solidFill>
                <a:latin typeface="Century Gothic"/>
                <a:cs typeface="Century Gothic"/>
              </a:rPr>
              <a:t>rooop</a:t>
            </a:r>
            <a:r>
              <a:rPr lang="en-US" dirty="0" smtClean="0">
                <a:solidFill>
                  <a:schemeClr val="bg1">
                    <a:lumMod val="85000"/>
                  </a:schemeClr>
                </a:solidFill>
                <a:latin typeface="Century Gothic"/>
                <a:cs typeface="Century Gothic"/>
              </a:rPr>
              <a:t>/.</a:t>
            </a:r>
          </a:p>
          <a:p>
            <a:pPr algn="ctr"/>
            <a:r>
              <a:rPr lang="en-US" dirty="0" smtClean="0">
                <a:solidFill>
                  <a:schemeClr val="bg1">
                    <a:lumMod val="85000"/>
                  </a:schemeClr>
                </a:solidFill>
                <a:latin typeface="Century Gothic"/>
                <a:cs typeface="Century Gothic"/>
              </a:rPr>
              <a:t>The middle sound is /o/.</a:t>
            </a:r>
            <a:endParaRPr lang="en-US" dirty="0" smtClean="0">
              <a:solidFill>
                <a:schemeClr val="bg1">
                  <a:lumMod val="85000"/>
                </a:schemeClr>
              </a:solidFill>
              <a:latin typeface="Century Gothic"/>
              <a:cs typeface="Century Gothic"/>
            </a:endParaRPr>
          </a:p>
        </p:txBody>
      </p:sp>
      <p:cxnSp>
        <p:nvCxnSpPr>
          <p:cNvPr id="5" name="Straight Connector 4"/>
          <p:cNvCxnSpPr/>
          <p:nvPr/>
        </p:nvCxnSpPr>
        <p:spPr>
          <a:xfrm flipV="1">
            <a:off x="5879994" y="1861566"/>
            <a:ext cx="86982" cy="1"/>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6032394" y="1861565"/>
            <a:ext cx="86982" cy="1"/>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6210887" y="1861567"/>
            <a:ext cx="86982" cy="1"/>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6815234" y="1861569"/>
            <a:ext cx="86982" cy="1"/>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V="1">
            <a:off x="6971802" y="1861564"/>
            <a:ext cx="86982" cy="1"/>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7145766" y="1861563"/>
            <a:ext cx="86982" cy="1"/>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667069" y="2122533"/>
            <a:ext cx="86982"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pic>
        <p:nvPicPr>
          <p:cNvPr id="16" name="Picture 15" descr="Screen Shot 2016-12-04 at 9.34.0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0708" y="2714059"/>
            <a:ext cx="3107998" cy="3948526"/>
          </a:xfrm>
          <a:prstGeom prst="rect">
            <a:avLst/>
          </a:prstGeom>
        </p:spPr>
        <p:style>
          <a:lnRef idx="2">
            <a:schemeClr val="dk1"/>
          </a:lnRef>
          <a:fillRef idx="1">
            <a:schemeClr val="lt1"/>
          </a:fillRef>
          <a:effectRef idx="0">
            <a:schemeClr val="dk1"/>
          </a:effectRef>
          <a:fontRef idx="minor">
            <a:schemeClr val="dk1"/>
          </a:fontRef>
        </p:style>
      </p:pic>
      <p:pic>
        <p:nvPicPr>
          <p:cNvPr id="17" name="Picture 16" descr="Screen Shot 2016-12-04 at 9.34.3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6070" y="2714059"/>
            <a:ext cx="3119823" cy="3948526"/>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134232806"/>
      </p:ext>
    </p:extLst>
  </p:cSld>
  <p:clrMapOvr>
    <a:masterClrMapping/>
  </p:clrMapOvr>
  <p:timing>
    <p:tnLst>
      <p:par>
        <p:cTn xmlns:p14="http://schemas.microsoft.com/office/powerpoint/2010/mai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Isolation</a:t>
            </a:r>
            <a:endParaRPr lang="en-US" sz="2000" dirty="0">
              <a:latin typeface="Century Gothic"/>
              <a:cs typeface="Century Gothic"/>
            </a:endParaRPr>
          </a:p>
        </p:txBody>
      </p:sp>
      <p:sp>
        <p:nvSpPr>
          <p:cNvPr id="3" name="TextBox 2"/>
          <p:cNvSpPr txBox="1"/>
          <p:nvPr/>
        </p:nvSpPr>
        <p:spPr>
          <a:xfrm>
            <a:off x="1200354" y="1470115"/>
            <a:ext cx="7054253" cy="369332"/>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Tell me the middle sound you hear in each word.</a:t>
            </a:r>
            <a:endParaRPr lang="en-US" dirty="0">
              <a:solidFill>
                <a:schemeClr val="bg1">
                  <a:lumMod val="85000"/>
                </a:schemeClr>
              </a:solidFill>
              <a:latin typeface="Century Gothic"/>
              <a:cs typeface="Century Gothic"/>
            </a:endParaRPr>
          </a:p>
        </p:txBody>
      </p:sp>
      <p:pic>
        <p:nvPicPr>
          <p:cNvPr id="4" name="Picture 3" descr="Screen Shot 2016-12-04 at 9.37.3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921" y="2142017"/>
            <a:ext cx="3319336" cy="421140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73335799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1107996"/>
          </a:xfrm>
          <a:prstGeom prst="rect">
            <a:avLst/>
          </a:prstGeom>
          <a:noFill/>
        </p:spPr>
        <p:txBody>
          <a:bodyPr wrap="square" rtlCol="0">
            <a:spAutoFit/>
          </a:bodyPr>
          <a:lstStyle/>
          <a:p>
            <a:r>
              <a:rPr lang="en-US" sz="6600" dirty="0" smtClean="0">
                <a:latin typeface="Century Gothic"/>
                <a:cs typeface="Century Gothic"/>
              </a:rPr>
              <a:t>h</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698850720"/>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Isolation</a:t>
            </a:r>
            <a:endParaRPr lang="en-US" sz="2000" dirty="0">
              <a:latin typeface="Century Gothic"/>
              <a:cs typeface="Century Gothic"/>
            </a:endParaRPr>
          </a:p>
        </p:txBody>
      </p:sp>
      <p:sp>
        <p:nvSpPr>
          <p:cNvPr id="3" name="TextBox 2"/>
          <p:cNvSpPr txBox="1"/>
          <p:nvPr/>
        </p:nvSpPr>
        <p:spPr>
          <a:xfrm>
            <a:off x="1200354" y="1470115"/>
            <a:ext cx="7054253" cy="369332"/>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Tell me the middle sound you hear in each word.</a:t>
            </a:r>
            <a:endParaRPr lang="en-US" dirty="0">
              <a:solidFill>
                <a:schemeClr val="bg1">
                  <a:lumMod val="85000"/>
                </a:schemeClr>
              </a:solidFill>
              <a:latin typeface="Century Gothic"/>
              <a:cs typeface="Century Gothic"/>
            </a:endParaRPr>
          </a:p>
        </p:txBody>
      </p:sp>
      <p:pic>
        <p:nvPicPr>
          <p:cNvPr id="5" name="Picture 4" descr="Screen Shot 2016-12-04 at 9.38.4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1712" y="2335886"/>
            <a:ext cx="3241052" cy="409182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40681602"/>
      </p:ext>
    </p:extLst>
  </p:cSld>
  <p:clrMapOvr>
    <a:masterClrMapping/>
  </p:clrMapOvr>
  <p:timing>
    <p:tnLst>
      <p:par>
        <p:cTn xmlns:p14="http://schemas.microsoft.com/office/powerpoint/2010/mai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Isolation</a:t>
            </a:r>
            <a:endParaRPr lang="en-US" sz="2000" dirty="0">
              <a:latin typeface="Century Gothic"/>
              <a:cs typeface="Century Gothic"/>
            </a:endParaRPr>
          </a:p>
        </p:txBody>
      </p:sp>
      <p:sp>
        <p:nvSpPr>
          <p:cNvPr id="3" name="TextBox 2"/>
          <p:cNvSpPr txBox="1"/>
          <p:nvPr/>
        </p:nvSpPr>
        <p:spPr>
          <a:xfrm>
            <a:off x="1200354" y="1470115"/>
            <a:ext cx="7054253" cy="369332"/>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Tell me the middle sound you hear in each word.</a:t>
            </a:r>
            <a:endParaRPr lang="en-US" dirty="0">
              <a:solidFill>
                <a:schemeClr val="bg1">
                  <a:lumMod val="85000"/>
                </a:schemeClr>
              </a:solidFill>
              <a:latin typeface="Century Gothic"/>
              <a:cs typeface="Century Gothic"/>
            </a:endParaRPr>
          </a:p>
        </p:txBody>
      </p:sp>
      <p:pic>
        <p:nvPicPr>
          <p:cNvPr id="4" name="Picture 3" descr="Screen Shot 2016-12-04 at 9.39.3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327" y="2335886"/>
            <a:ext cx="3243153" cy="409182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433079920"/>
      </p:ext>
    </p:extLst>
  </p:cSld>
  <p:clrMapOvr>
    <a:masterClrMapping/>
  </p:clrMapOvr>
  <p:timing>
    <p:tnLst>
      <p:par>
        <p:cTn xmlns:p14="http://schemas.microsoft.com/office/powerpoint/2010/mai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Isolation</a:t>
            </a:r>
            <a:endParaRPr lang="en-US" sz="2000" dirty="0">
              <a:latin typeface="Century Gothic"/>
              <a:cs typeface="Century Gothic"/>
            </a:endParaRPr>
          </a:p>
        </p:txBody>
      </p:sp>
      <p:sp>
        <p:nvSpPr>
          <p:cNvPr id="3" name="TextBox 2"/>
          <p:cNvSpPr txBox="1"/>
          <p:nvPr/>
        </p:nvSpPr>
        <p:spPr>
          <a:xfrm>
            <a:off x="1200354" y="1470115"/>
            <a:ext cx="7054253" cy="369332"/>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Tell me the middle sound you hear in each word.</a:t>
            </a:r>
            <a:endParaRPr lang="en-US" dirty="0">
              <a:solidFill>
                <a:schemeClr val="bg1">
                  <a:lumMod val="85000"/>
                </a:schemeClr>
              </a:solidFill>
              <a:latin typeface="Century Gothic"/>
              <a:cs typeface="Century Gothic"/>
            </a:endParaRPr>
          </a:p>
        </p:txBody>
      </p:sp>
      <p:pic>
        <p:nvPicPr>
          <p:cNvPr id="5" name="Picture 4" descr="Screen Shot 2016-12-04 at 9.40.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712" y="2179306"/>
            <a:ext cx="3222946" cy="4091828"/>
          </a:xfrm>
          <a:prstGeom prst="rect">
            <a:avLst/>
          </a:prstGeom>
        </p:spPr>
      </p:pic>
    </p:spTree>
    <p:extLst>
      <p:ext uri="{BB962C8B-B14F-4D97-AF65-F5344CB8AC3E}">
        <p14:creationId xmlns:p14="http://schemas.microsoft.com/office/powerpoint/2010/main" val="1800695380"/>
      </p:ext>
    </p:extLst>
  </p:cSld>
  <p:clrMapOvr>
    <a:masterClrMapping/>
  </p:clrMapOvr>
  <p:timing>
    <p:tnLst>
      <p:par>
        <p:cTn xmlns:p14="http://schemas.microsoft.com/office/powerpoint/2010/mai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Isolation</a:t>
            </a:r>
            <a:endParaRPr lang="en-US" sz="2000" dirty="0">
              <a:latin typeface="Century Gothic"/>
              <a:cs typeface="Century Gothic"/>
            </a:endParaRPr>
          </a:p>
        </p:txBody>
      </p:sp>
      <p:sp>
        <p:nvSpPr>
          <p:cNvPr id="3" name="TextBox 2"/>
          <p:cNvSpPr txBox="1"/>
          <p:nvPr/>
        </p:nvSpPr>
        <p:spPr>
          <a:xfrm>
            <a:off x="1200354" y="1470115"/>
            <a:ext cx="7054253" cy="369332"/>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Tell me the middle sound you hear in each word.</a:t>
            </a:r>
            <a:endParaRPr lang="en-US" dirty="0">
              <a:solidFill>
                <a:schemeClr val="bg1">
                  <a:lumMod val="85000"/>
                </a:schemeClr>
              </a:solidFill>
              <a:latin typeface="Century Gothic"/>
              <a:cs typeface="Century Gothic"/>
            </a:endParaRPr>
          </a:p>
        </p:txBody>
      </p:sp>
      <p:pic>
        <p:nvPicPr>
          <p:cNvPr id="4" name="Picture 3" descr="Screen Shot 2016-12-04 at 9.41.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2648" y="2179307"/>
            <a:ext cx="3228787" cy="409182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279297761"/>
      </p:ext>
    </p:extLst>
  </p:cSld>
  <p:clrMapOvr>
    <a:masterClrMapping/>
  </p:clrMapOvr>
  <p:timing>
    <p:tnLst>
      <p:par>
        <p:cTn xmlns:p14="http://schemas.microsoft.com/office/powerpoint/2010/mai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Isolation</a:t>
            </a:r>
            <a:endParaRPr lang="en-US" sz="2000" dirty="0">
              <a:latin typeface="Century Gothic"/>
              <a:cs typeface="Century Gothic"/>
            </a:endParaRPr>
          </a:p>
        </p:txBody>
      </p:sp>
      <p:sp>
        <p:nvSpPr>
          <p:cNvPr id="3" name="TextBox 2"/>
          <p:cNvSpPr txBox="1"/>
          <p:nvPr/>
        </p:nvSpPr>
        <p:spPr>
          <a:xfrm>
            <a:off x="1200354" y="1470115"/>
            <a:ext cx="7054253" cy="369332"/>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Tell me the middle sound you hear in each word.</a:t>
            </a:r>
            <a:endParaRPr lang="en-US" dirty="0">
              <a:solidFill>
                <a:schemeClr val="bg1">
                  <a:lumMod val="85000"/>
                </a:schemeClr>
              </a:solidFill>
              <a:latin typeface="Century Gothic"/>
              <a:cs typeface="Century Gothic"/>
            </a:endParaRPr>
          </a:p>
        </p:txBody>
      </p:sp>
      <p:pic>
        <p:nvPicPr>
          <p:cNvPr id="5" name="Picture 4" descr="Screen Shot 2016-12-04 at 9.42.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7439" y="2161909"/>
            <a:ext cx="3228787" cy="406364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11437372"/>
      </p:ext>
    </p:extLst>
  </p:cSld>
  <p:clrMapOvr>
    <a:masterClrMapping/>
  </p:clrMapOvr>
  <p:timing>
    <p:tnLst>
      <p:par>
        <p:cTn xmlns:p14="http://schemas.microsoft.com/office/powerpoint/2010/mai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Isolation</a:t>
            </a:r>
            <a:endParaRPr lang="en-US" sz="2000" dirty="0">
              <a:latin typeface="Century Gothic"/>
              <a:cs typeface="Century Gothic"/>
            </a:endParaRPr>
          </a:p>
        </p:txBody>
      </p:sp>
      <p:sp>
        <p:nvSpPr>
          <p:cNvPr id="3" name="TextBox 2"/>
          <p:cNvSpPr txBox="1"/>
          <p:nvPr/>
        </p:nvSpPr>
        <p:spPr>
          <a:xfrm>
            <a:off x="1200354" y="1470115"/>
            <a:ext cx="7054253" cy="369332"/>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Tell me the middle sound you hear in each word.</a:t>
            </a:r>
            <a:endParaRPr lang="en-US" dirty="0">
              <a:solidFill>
                <a:schemeClr val="bg1">
                  <a:lumMod val="85000"/>
                </a:schemeClr>
              </a:solidFill>
              <a:latin typeface="Century Gothic"/>
              <a:cs typeface="Century Gothic"/>
            </a:endParaRPr>
          </a:p>
        </p:txBody>
      </p:sp>
      <p:pic>
        <p:nvPicPr>
          <p:cNvPr id="4" name="Picture 3" descr="Screen Shot 2016-12-04 at 9.38.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1189" y="2161909"/>
            <a:ext cx="3218729" cy="406364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102182099"/>
      </p:ext>
    </p:extLst>
  </p:cSld>
  <p:clrMapOvr>
    <a:masterClrMapping/>
  </p:clrMapOvr>
  <p:timing>
    <p:tnLst>
      <p:par>
        <p:cTn xmlns:p14="http://schemas.microsoft.com/office/powerpoint/2010/mai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Isolation</a:t>
            </a:r>
            <a:endParaRPr lang="en-US" sz="2000" dirty="0">
              <a:latin typeface="Century Gothic"/>
              <a:cs typeface="Century Gothic"/>
            </a:endParaRPr>
          </a:p>
        </p:txBody>
      </p:sp>
      <p:sp>
        <p:nvSpPr>
          <p:cNvPr id="3" name="TextBox 2"/>
          <p:cNvSpPr txBox="1"/>
          <p:nvPr/>
        </p:nvSpPr>
        <p:spPr>
          <a:xfrm>
            <a:off x="1200354" y="1470115"/>
            <a:ext cx="7054253" cy="369332"/>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Tell me the middle sound you hear in each word.</a:t>
            </a:r>
            <a:endParaRPr lang="en-US" dirty="0">
              <a:solidFill>
                <a:schemeClr val="bg1">
                  <a:lumMod val="85000"/>
                </a:schemeClr>
              </a:solidFill>
              <a:latin typeface="Century Gothic"/>
              <a:cs typeface="Century Gothic"/>
            </a:endParaRPr>
          </a:p>
        </p:txBody>
      </p:sp>
      <p:pic>
        <p:nvPicPr>
          <p:cNvPr id="5" name="Picture 4" descr="Screen Shot 2016-12-04 at 9.39.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756" y="2161909"/>
            <a:ext cx="3216632" cy="406364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401372522"/>
      </p:ext>
    </p:extLst>
  </p:cSld>
  <p:clrMapOvr>
    <a:masterClrMapping/>
  </p:clrMapOvr>
  <p:timing>
    <p:tnLst>
      <p:par>
        <p:cTn xmlns:p14="http://schemas.microsoft.com/office/powerpoint/2010/mai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Isolation</a:t>
            </a:r>
            <a:endParaRPr lang="en-US" sz="2000" dirty="0">
              <a:latin typeface="Century Gothic"/>
              <a:cs typeface="Century Gothic"/>
            </a:endParaRPr>
          </a:p>
        </p:txBody>
      </p:sp>
      <p:sp>
        <p:nvSpPr>
          <p:cNvPr id="3" name="TextBox 2"/>
          <p:cNvSpPr txBox="1"/>
          <p:nvPr/>
        </p:nvSpPr>
        <p:spPr>
          <a:xfrm>
            <a:off x="1200354" y="1470115"/>
            <a:ext cx="7054253" cy="369332"/>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Tell me the middle sound you hear in each word.</a:t>
            </a:r>
            <a:endParaRPr lang="en-US" dirty="0">
              <a:solidFill>
                <a:schemeClr val="bg1">
                  <a:lumMod val="85000"/>
                </a:schemeClr>
              </a:solidFill>
              <a:latin typeface="Century Gothic"/>
              <a:cs typeface="Century Gothic"/>
            </a:endParaRPr>
          </a:p>
        </p:txBody>
      </p:sp>
      <p:pic>
        <p:nvPicPr>
          <p:cNvPr id="4" name="Picture 3" descr="Screen Shot 2016-12-04 at 9.39.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1926" y="2137846"/>
            <a:ext cx="3227670" cy="4087708"/>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558040371"/>
      </p:ext>
    </p:extLst>
  </p:cSld>
  <p:clrMapOvr>
    <a:masterClrMapping/>
  </p:clrMapOvr>
  <p:timing>
    <p:tnLst>
      <p:par>
        <p:cTn xmlns:p14="http://schemas.microsoft.com/office/powerpoint/2010/mai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Isolation</a:t>
            </a:r>
            <a:endParaRPr lang="en-US" sz="2000" dirty="0">
              <a:latin typeface="Century Gothic"/>
              <a:cs typeface="Century Gothic"/>
            </a:endParaRPr>
          </a:p>
        </p:txBody>
      </p:sp>
      <p:sp>
        <p:nvSpPr>
          <p:cNvPr id="3" name="TextBox 2"/>
          <p:cNvSpPr txBox="1"/>
          <p:nvPr/>
        </p:nvSpPr>
        <p:spPr>
          <a:xfrm>
            <a:off x="1200354" y="1470115"/>
            <a:ext cx="7054253" cy="369332"/>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Tell me the middle sound you hear in each word.</a:t>
            </a:r>
            <a:endParaRPr lang="en-US" dirty="0">
              <a:solidFill>
                <a:schemeClr val="bg1">
                  <a:lumMod val="85000"/>
                </a:schemeClr>
              </a:solidFill>
              <a:latin typeface="Century Gothic"/>
              <a:cs typeface="Century Gothic"/>
            </a:endParaRPr>
          </a:p>
        </p:txBody>
      </p:sp>
      <p:pic>
        <p:nvPicPr>
          <p:cNvPr id="5" name="Picture 4" descr="Screen Shot 2016-12-04 at 9.40.5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475" y="2137845"/>
            <a:ext cx="3229795" cy="408770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644374117"/>
      </p:ext>
    </p:extLst>
  </p:cSld>
  <p:clrMapOvr>
    <a:masterClrMapping/>
  </p:clrMapOvr>
  <p:timing>
    <p:tnLst>
      <p:par>
        <p:cTn xmlns:p14="http://schemas.microsoft.com/office/powerpoint/2010/mai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Isolation</a:t>
            </a:r>
            <a:endParaRPr lang="en-US" sz="2000" dirty="0">
              <a:latin typeface="Century Gothic"/>
              <a:cs typeface="Century Gothic"/>
            </a:endParaRPr>
          </a:p>
        </p:txBody>
      </p:sp>
      <p:sp>
        <p:nvSpPr>
          <p:cNvPr id="3" name="TextBox 2"/>
          <p:cNvSpPr txBox="1"/>
          <p:nvPr/>
        </p:nvSpPr>
        <p:spPr>
          <a:xfrm>
            <a:off x="1200354" y="1470115"/>
            <a:ext cx="7054253" cy="369332"/>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Tell me the middle sound you hear in each word.</a:t>
            </a:r>
            <a:endParaRPr lang="en-US" dirty="0">
              <a:solidFill>
                <a:schemeClr val="bg1">
                  <a:lumMod val="85000"/>
                </a:schemeClr>
              </a:solidFill>
              <a:latin typeface="Century Gothic"/>
              <a:cs typeface="Century Gothic"/>
            </a:endParaRPr>
          </a:p>
        </p:txBody>
      </p:sp>
      <p:pic>
        <p:nvPicPr>
          <p:cNvPr id="4" name="Picture 3" descr="Screen Shot 2016-12-04 at 9.41.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14363" y="2137844"/>
            <a:ext cx="3219702" cy="408770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5951680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 </a:t>
            </a:r>
          </a:p>
          <a:p>
            <a:pPr algn="ctr"/>
            <a:r>
              <a:rPr lang="en-US" sz="2000" dirty="0" smtClean="0">
                <a:latin typeface="Century Gothic"/>
                <a:cs typeface="Century Gothic"/>
              </a:rPr>
              <a:t>Phoneme Segmentation</a:t>
            </a:r>
            <a:endParaRPr lang="en-US" sz="2000" dirty="0">
              <a:latin typeface="Century Gothic"/>
              <a:cs typeface="Century Gothic"/>
            </a:endParaRPr>
          </a:p>
        </p:txBody>
      </p:sp>
      <p:sp>
        <p:nvSpPr>
          <p:cNvPr id="6" name="TextBox 5"/>
          <p:cNvSpPr txBox="1"/>
          <p:nvPr/>
        </p:nvSpPr>
        <p:spPr>
          <a:xfrm>
            <a:off x="116329" y="1260420"/>
            <a:ext cx="8899223" cy="923330"/>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Listen carefully as I say some words.</a:t>
            </a:r>
            <a:endParaRPr lang="en-US" dirty="0">
              <a:solidFill>
                <a:schemeClr val="bg1">
                  <a:lumMod val="85000"/>
                </a:schemeClr>
              </a:solidFill>
              <a:latin typeface="Century Gothic"/>
              <a:cs typeface="Century Gothic"/>
            </a:endParaRPr>
          </a:p>
          <a:p>
            <a:pPr algn="ctr"/>
            <a:r>
              <a:rPr lang="en-US" dirty="0" smtClean="0">
                <a:solidFill>
                  <a:schemeClr val="bg1">
                    <a:lumMod val="85000"/>
                  </a:schemeClr>
                </a:solidFill>
                <a:latin typeface="Century Gothic"/>
                <a:cs typeface="Century Gothic"/>
              </a:rPr>
              <a:t>Place one marker in a box for each sound you hear.</a:t>
            </a:r>
          </a:p>
          <a:p>
            <a:pPr algn="ctr"/>
            <a:r>
              <a:rPr lang="en-US" dirty="0" smtClean="0">
                <a:solidFill>
                  <a:schemeClr val="bg1">
                    <a:lumMod val="85000"/>
                  </a:schemeClr>
                </a:solidFill>
                <a:latin typeface="Century Gothic"/>
                <a:cs typeface="Century Gothic"/>
              </a:rPr>
              <a:t>Then tell me how many sounds are in each word.</a:t>
            </a:r>
          </a:p>
        </p:txBody>
      </p:sp>
      <p:cxnSp>
        <p:nvCxnSpPr>
          <p:cNvPr id="4" name="Straight Connector 3"/>
          <p:cNvCxnSpPr/>
          <p:nvPr/>
        </p:nvCxnSpPr>
        <p:spPr>
          <a:xfrm>
            <a:off x="7315200" y="1880203"/>
            <a:ext cx="2144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10165" y="2596931"/>
            <a:ext cx="2144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1189371" y="2413753"/>
            <a:ext cx="6655983" cy="2642199"/>
            <a:chOff x="1232997" y="2824967"/>
            <a:chExt cx="6655983" cy="2642199"/>
          </a:xfrm>
        </p:grpSpPr>
        <p:sp>
          <p:nvSpPr>
            <p:cNvPr id="22" name="Rectangle 21"/>
            <p:cNvSpPr/>
            <p:nvPr/>
          </p:nvSpPr>
          <p:spPr>
            <a:xfrm>
              <a:off x="1232997" y="2824967"/>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3" name="Rectangle 22"/>
            <p:cNvSpPr/>
            <p:nvPr/>
          </p:nvSpPr>
          <p:spPr>
            <a:xfrm>
              <a:off x="2895155" y="2824967"/>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4" name="Rectangle 23"/>
            <p:cNvSpPr/>
            <p:nvPr/>
          </p:nvSpPr>
          <p:spPr>
            <a:xfrm>
              <a:off x="4557313" y="2824967"/>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Oval 24"/>
            <p:cNvSpPr/>
            <p:nvPr/>
          </p:nvSpPr>
          <p:spPr>
            <a:xfrm>
              <a:off x="1471666" y="4529611"/>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3243605" y="4529611"/>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4999525" y="4529611"/>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Arrow 27"/>
            <p:cNvSpPr/>
            <p:nvPr/>
          </p:nvSpPr>
          <p:spPr>
            <a:xfrm rot="16200000">
              <a:off x="1608038" y="3907417"/>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ight Arrow 28"/>
            <p:cNvSpPr/>
            <p:nvPr/>
          </p:nvSpPr>
          <p:spPr>
            <a:xfrm rot="16200000">
              <a:off x="3371453" y="3967079"/>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ight Arrow 29"/>
            <p:cNvSpPr/>
            <p:nvPr/>
          </p:nvSpPr>
          <p:spPr>
            <a:xfrm rot="16200000">
              <a:off x="5144421" y="3967079"/>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6226822" y="2824967"/>
              <a:ext cx="1662158" cy="146599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Oval 31"/>
            <p:cNvSpPr/>
            <p:nvPr/>
          </p:nvSpPr>
          <p:spPr>
            <a:xfrm>
              <a:off x="6683838" y="4529611"/>
              <a:ext cx="971723" cy="93755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ight Arrow 32"/>
            <p:cNvSpPr/>
            <p:nvPr/>
          </p:nvSpPr>
          <p:spPr>
            <a:xfrm rot="16200000">
              <a:off x="6779226" y="3967078"/>
              <a:ext cx="750102" cy="255696"/>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TextBox 33"/>
          <p:cNvSpPr txBox="1"/>
          <p:nvPr/>
        </p:nvSpPr>
        <p:spPr>
          <a:xfrm>
            <a:off x="116329" y="5593799"/>
            <a:ext cx="8899223" cy="707886"/>
          </a:xfrm>
          <a:prstGeom prst="rect">
            <a:avLst/>
          </a:prstGeom>
          <a:noFill/>
        </p:spPr>
        <p:txBody>
          <a:bodyPr wrap="square" rtlCol="0">
            <a:spAutoFit/>
          </a:bodyPr>
          <a:lstStyle/>
          <a:p>
            <a:pPr algn="ctr"/>
            <a:r>
              <a:rPr lang="en-US" sz="2000" dirty="0" smtClean="0">
                <a:solidFill>
                  <a:schemeClr val="bg1">
                    <a:lumMod val="85000"/>
                  </a:schemeClr>
                </a:solidFill>
                <a:latin typeface="Century Gothic"/>
                <a:cs typeface="Century Gothic"/>
              </a:rPr>
              <a:t>note		hope		stove		smoke</a:t>
            </a:r>
          </a:p>
          <a:p>
            <a:pPr lvl="4"/>
            <a:r>
              <a:rPr lang="en-US" sz="2000" dirty="0" smtClean="0">
                <a:solidFill>
                  <a:schemeClr val="bg1">
                    <a:lumMod val="85000"/>
                  </a:schemeClr>
                </a:solidFill>
                <a:latin typeface="Century Gothic"/>
                <a:cs typeface="Century Gothic"/>
              </a:rPr>
              <a:t>  use	        cute	       huge	        these</a:t>
            </a:r>
          </a:p>
        </p:txBody>
      </p:sp>
    </p:spTree>
    <p:extLst>
      <p:ext uri="{BB962C8B-B14F-4D97-AF65-F5344CB8AC3E}">
        <p14:creationId xmlns:p14="http://schemas.microsoft.com/office/powerpoint/2010/main" val="137673907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1107996"/>
          </a:xfrm>
          <a:prstGeom prst="rect">
            <a:avLst/>
          </a:prstGeom>
          <a:noFill/>
        </p:spPr>
        <p:txBody>
          <a:bodyPr wrap="square" rtlCol="0">
            <a:spAutoFit/>
          </a:bodyPr>
          <a:lstStyle/>
          <a:p>
            <a:r>
              <a:rPr lang="en-US" sz="6600" dirty="0" err="1" smtClean="0">
                <a:latin typeface="Century Gothic"/>
                <a:cs typeface="Century Gothic"/>
              </a:rPr>
              <a:t>h</a:t>
            </a:r>
            <a:r>
              <a:rPr lang="en-US" sz="6600" dirty="0" err="1" smtClean="0">
                <a:solidFill>
                  <a:srgbClr val="FF0000"/>
                </a:solidFill>
                <a:latin typeface="Century Gothic"/>
                <a:cs typeface="Century Gothic"/>
              </a:rPr>
              <a:t>o</a:t>
            </a:r>
            <a:r>
              <a:rPr lang="en-US" sz="6600" dirty="0" err="1" smtClean="0">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16855303"/>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a:p>
            <a:pPr algn="ctr"/>
            <a:r>
              <a:rPr lang="en-US" sz="2000" dirty="0" smtClean="0">
                <a:latin typeface="Century Gothic"/>
                <a:cs typeface="Century Gothic"/>
              </a:rPr>
              <a:t>Phoneme </a:t>
            </a:r>
            <a:r>
              <a:rPr lang="en-US" sz="2000" dirty="0" smtClean="0">
                <a:latin typeface="Century Gothic"/>
                <a:cs typeface="Century Gothic"/>
              </a:rPr>
              <a:t>Isolation</a:t>
            </a:r>
            <a:endParaRPr lang="en-US" sz="2000" dirty="0">
              <a:latin typeface="Century Gothic"/>
              <a:cs typeface="Century Gothic"/>
            </a:endParaRPr>
          </a:p>
        </p:txBody>
      </p:sp>
      <p:sp>
        <p:nvSpPr>
          <p:cNvPr id="3" name="TextBox 2"/>
          <p:cNvSpPr txBox="1"/>
          <p:nvPr/>
        </p:nvSpPr>
        <p:spPr>
          <a:xfrm>
            <a:off x="1200354" y="1470115"/>
            <a:ext cx="7054253" cy="369332"/>
          </a:xfrm>
          <a:prstGeom prst="rect">
            <a:avLst/>
          </a:prstGeom>
          <a:noFill/>
        </p:spPr>
        <p:txBody>
          <a:bodyPr wrap="square" rtlCol="0">
            <a:spAutoFit/>
          </a:bodyPr>
          <a:lstStyle/>
          <a:p>
            <a:pPr algn="ctr"/>
            <a:r>
              <a:rPr lang="en-US" dirty="0" smtClean="0">
                <a:solidFill>
                  <a:schemeClr val="bg1">
                    <a:lumMod val="85000"/>
                  </a:schemeClr>
                </a:solidFill>
                <a:latin typeface="Century Gothic"/>
                <a:cs typeface="Century Gothic"/>
              </a:rPr>
              <a:t>Tell me the middle sound you hear in each word.</a:t>
            </a:r>
            <a:endParaRPr lang="en-US" dirty="0">
              <a:solidFill>
                <a:schemeClr val="bg1">
                  <a:lumMod val="85000"/>
                </a:schemeClr>
              </a:solidFill>
              <a:latin typeface="Century Gothic"/>
              <a:cs typeface="Century Gothic"/>
            </a:endParaRPr>
          </a:p>
        </p:txBody>
      </p:sp>
      <p:pic>
        <p:nvPicPr>
          <p:cNvPr id="5" name="Picture 4" descr="Screen Shot 2016-12-04 at 9.42.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397" y="2137844"/>
            <a:ext cx="3237789" cy="408770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94512703"/>
      </p:ext>
    </p:extLst>
  </p:cSld>
  <p:clrMapOvr>
    <a:masterClrMapping/>
  </p:clrMapOvr>
  <p:timing>
    <p:tnLst>
      <p:par>
        <p:cTn xmlns:p14="http://schemas.microsoft.com/office/powerpoint/2010/mai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th</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s</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e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o.</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414653967"/>
      </p:ext>
    </p:extLst>
  </p:cSld>
  <p:clrMapOvr>
    <a:masterClrMapping/>
  </p:clrMapOvr>
  <p:timing>
    <p:tnLst>
      <p:par>
        <p:cTn xmlns:p14="http://schemas.microsoft.com/office/powerpoint/2010/mai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th</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s</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th</a:t>
            </a:r>
            <a:r>
              <a:rPr lang="en-US" dirty="0" smtClean="0">
                <a:solidFill>
                  <a:srgbClr val="FF0000"/>
                </a:solidFill>
                <a:latin typeface="Century Gothic"/>
                <a:cs typeface="Century Gothic"/>
              </a:rPr>
              <a:t> </a:t>
            </a:r>
            <a:r>
              <a:rPr lang="en-US" dirty="0" smtClean="0">
                <a:solidFill>
                  <a:srgbClr val="FF0000"/>
                </a:solidFill>
                <a:latin typeface="Century Gothic"/>
                <a:cs typeface="Century Gothic"/>
              </a:rPr>
              <a:t>to </a:t>
            </a:r>
            <a:r>
              <a:rPr lang="en-US" dirty="0" err="1" smtClean="0">
                <a:solidFill>
                  <a:srgbClr val="FF0000"/>
                </a:solidFill>
                <a:latin typeface="Century Gothic"/>
                <a:cs typeface="Century Gothic"/>
              </a:rPr>
              <a:t>ch.</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344499744"/>
      </p:ext>
    </p:extLst>
  </p:cSld>
  <p:clrMapOvr>
    <a:masterClrMapping/>
  </p:clrMapOvr>
  <p:timing>
    <p:tnLst>
      <p:par>
        <p:cTn xmlns:p14="http://schemas.microsoft.com/office/powerpoint/2010/mai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ch</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s</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s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k.</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892225970"/>
      </p:ext>
    </p:extLst>
  </p:cSld>
  <p:clrMapOvr>
    <a:masterClrMapping/>
  </p:clrMapOvr>
  <p:timing>
    <p:tnLst>
      <p:par>
        <p:cTn xmlns:p14="http://schemas.microsoft.com/office/powerpoint/2010/mai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ch</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k</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ch</a:t>
            </a:r>
            <a:r>
              <a:rPr lang="en-US" dirty="0" smtClean="0">
                <a:solidFill>
                  <a:srgbClr val="FF0000"/>
                </a:solidFill>
                <a:latin typeface="Century Gothic"/>
                <a:cs typeface="Century Gothic"/>
              </a:rPr>
              <a:t>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br.</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284362111"/>
      </p:ext>
    </p:extLst>
  </p:cSld>
  <p:clrMapOvr>
    <a:masterClrMapping/>
  </p:clrMapOvr>
  <p:timing>
    <p:tnLst>
      <p:par>
        <p:cTn xmlns:p14="http://schemas.microsoft.com/office/powerpoint/2010/mai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err="1" smtClean="0">
                <a:latin typeface="Century Gothic"/>
                <a:cs typeface="Century Gothic"/>
              </a:rPr>
              <a:t>br</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k</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err="1" smtClean="0">
                <a:solidFill>
                  <a:srgbClr val="FF0000"/>
                </a:solidFill>
                <a:latin typeface="Century Gothic"/>
                <a:cs typeface="Century Gothic"/>
              </a:rPr>
              <a:t>br</a:t>
            </a:r>
            <a:r>
              <a:rPr lang="en-US" dirty="0" smtClean="0">
                <a:solidFill>
                  <a:srgbClr val="FF0000"/>
                </a:solidFill>
                <a:latin typeface="Century Gothic"/>
                <a:cs typeface="Century Gothic"/>
              </a:rPr>
              <a:t>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p.</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769954123"/>
      </p:ext>
    </p:extLst>
  </p:cSld>
  <p:clrMapOvr>
    <a:masterClrMapping/>
  </p:clrMapOvr>
  <p:timing>
    <p:tnLst>
      <p:par>
        <p:cTn xmlns:p14="http://schemas.microsoft.com/office/powerpoint/2010/mai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k</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k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l.</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263013603"/>
      </p:ext>
    </p:extLst>
  </p:cSld>
  <p:clrMapOvr>
    <a:masterClrMapping/>
  </p:clrMapOvr>
  <p:timing>
    <p:tnLst>
      <p:par>
        <p:cTn xmlns:p14="http://schemas.microsoft.com/office/powerpoint/2010/mai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p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r.</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975962753"/>
      </p:ext>
    </p:extLst>
  </p:cSld>
  <p:clrMapOvr>
    <a:masterClrMapping/>
  </p:clrMapOvr>
  <p:timing>
    <p:tnLst>
      <p:par>
        <p:cTn xmlns:p14="http://schemas.microsoft.com/office/powerpoint/2010/mai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r</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r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h.</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372952795"/>
      </p:ext>
    </p:extLst>
  </p:cSld>
  <p:clrMapOvr>
    <a:masterClrMapping/>
  </p:clrMapOvr>
  <p:timing>
    <p:tnLst>
      <p:par>
        <p:cTn xmlns:p14="http://schemas.microsoft.com/office/powerpoint/2010/mai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h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m.</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87950336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1107996"/>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96512770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o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u.</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4191230630"/>
      </p:ext>
    </p:extLst>
  </p:cSld>
  <p:clrMapOvr>
    <a:masterClrMapping/>
  </p:clrMapOvr>
  <p:timing>
    <p:tnLst>
      <p:par>
        <p:cTn xmlns:p14="http://schemas.microsoft.com/office/powerpoint/2010/mai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l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t.</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841437550"/>
      </p:ext>
    </p:extLst>
  </p:cSld>
  <p:clrMapOvr>
    <a:masterClrMapping/>
  </p:clrMapOvr>
  <p:timing>
    <p:tnLst>
      <p:par>
        <p:cTn xmlns:p14="http://schemas.microsoft.com/office/powerpoint/2010/mai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m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c.</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173154043"/>
      </p:ext>
    </p:extLst>
  </p:cSld>
  <p:clrMapOvr>
    <a:masterClrMapping/>
  </p:clrMapOvr>
  <p:timing>
    <p:tnLst>
      <p:par>
        <p:cTn xmlns:p14="http://schemas.microsoft.com/office/powerpoint/2010/mai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t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b.</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084468452"/>
      </p:ext>
    </p:extLst>
  </p:cSld>
  <p:clrMapOvr>
    <a:masterClrMapping/>
  </p:clrMapOvr>
  <p:timing>
    <p:tnLst>
      <p:par>
        <p:cTn xmlns:p14="http://schemas.microsoft.com/office/powerpoint/2010/mai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b</a:t>
            </a:r>
            <a:endParaRPr lang="en-US" sz="12000" dirty="0">
              <a:latin typeface="Century Gothic"/>
              <a:cs typeface="Century Gothic"/>
            </a:endParaRPr>
          </a:p>
        </p:txBody>
      </p:sp>
      <p:sp>
        <p:nvSpPr>
          <p:cNvPr id="6" name="TextBox 5"/>
          <p:cNvSpPr txBox="1"/>
          <p:nvPr/>
        </p:nvSpPr>
        <p:spPr>
          <a:xfrm>
            <a:off x="1474632" y="5488957"/>
            <a:ext cx="6375868"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r>
              <a:rPr lang="en-US" dirty="0" smtClean="0">
                <a:solidFill>
                  <a:srgbClr val="FF0000"/>
                </a:solidFill>
                <a:latin typeface="Century Gothic"/>
                <a:cs typeface="Century Gothic"/>
              </a:rPr>
              <a:t>.</a:t>
            </a:r>
            <a:endParaRPr lang="en-US" dirty="0" smtClean="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Build with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980970579"/>
      </p:ext>
    </p:extLst>
  </p:cSld>
  <p:clrMapOvr>
    <a:masterClrMapping/>
  </p:clrMapOvr>
  <p:timing>
    <p:tnLst>
      <p:par>
        <p:cTn xmlns:p14="http://schemas.microsoft.com/office/powerpoint/2010/mai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04 at 9.55.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140" y="0"/>
            <a:ext cx="5365522"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981828204"/>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04 at 9.55.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509" y="0"/>
            <a:ext cx="5299921"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0154550"/>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04 at 9.55.4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266" y="0"/>
            <a:ext cx="5299921"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590409629"/>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04 at 9.55.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060" y="0"/>
            <a:ext cx="5343576"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545113994"/>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04 at 9.56.0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8734" y="0"/>
            <a:ext cx="5299921"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2287847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1107996"/>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5544715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04 at 9.56.1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312" y="0"/>
            <a:ext cx="5318952" cy="68580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4094743363"/>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p:txBody>
      </p:sp>
      <p:sp>
        <p:nvSpPr>
          <p:cNvPr id="3" name="TextBox 2"/>
          <p:cNvSpPr txBox="1"/>
          <p:nvPr/>
        </p:nvSpPr>
        <p:spPr>
          <a:xfrm>
            <a:off x="162327" y="733714"/>
            <a:ext cx="8889768" cy="1908215"/>
          </a:xfrm>
          <a:prstGeom prst="rect">
            <a:avLst/>
          </a:prstGeom>
          <a:noFill/>
        </p:spPr>
        <p:txBody>
          <a:bodyPr wrap="square" rtlCol="0">
            <a:spAutoFit/>
          </a:bodyPr>
          <a:lstStyle/>
          <a:p>
            <a:pPr algn="ctr"/>
            <a:r>
              <a:rPr lang="en-US" sz="2000" b="1" dirty="0" err="1" smtClean="0">
                <a:solidFill>
                  <a:srgbClr val="FF0000"/>
                </a:solidFill>
                <a:latin typeface="Century Gothic"/>
                <a:cs typeface="Century Gothic"/>
              </a:rPr>
              <a:t>CVCe</a:t>
            </a:r>
            <a:r>
              <a:rPr lang="en-US" sz="2000" b="1" dirty="0" smtClean="0">
                <a:solidFill>
                  <a:srgbClr val="FF0000"/>
                </a:solidFill>
                <a:latin typeface="Century Gothic"/>
                <a:cs typeface="Century Gothic"/>
              </a:rPr>
              <a:t> Syllables</a:t>
            </a:r>
          </a:p>
          <a:p>
            <a:pPr algn="ctr"/>
            <a:r>
              <a:rPr lang="en-US" sz="1600" dirty="0" smtClean="0">
                <a:solidFill>
                  <a:srgbClr val="FF0000"/>
                </a:solidFill>
                <a:latin typeface="Century Gothic"/>
                <a:cs typeface="Century Gothic"/>
              </a:rPr>
              <a:t>Read words with children.</a:t>
            </a:r>
          </a:p>
          <a:p>
            <a:pPr algn="ctr"/>
            <a:r>
              <a:rPr lang="en-US" sz="1600" dirty="0" smtClean="0">
                <a:solidFill>
                  <a:srgbClr val="FF0000"/>
                </a:solidFill>
                <a:latin typeface="Century Gothic"/>
                <a:cs typeface="Century Gothic"/>
              </a:rPr>
              <a:t>Remind children that words are made up of smaller parts called syllables,</a:t>
            </a:r>
          </a:p>
          <a:p>
            <a:pPr algn="ctr"/>
            <a:r>
              <a:rPr lang="en-US" sz="1600" dirty="0" smtClean="0">
                <a:solidFill>
                  <a:srgbClr val="FF0000"/>
                </a:solidFill>
                <a:latin typeface="Century Gothic"/>
                <a:cs typeface="Century Gothic"/>
              </a:rPr>
              <a:t>And that one vowel sound is heard in each syllable.</a:t>
            </a:r>
          </a:p>
          <a:p>
            <a:pPr algn="ctr"/>
            <a:r>
              <a:rPr lang="en-US" sz="1600" dirty="0" smtClean="0">
                <a:solidFill>
                  <a:srgbClr val="FF0000"/>
                </a:solidFill>
                <a:latin typeface="Century Gothic"/>
                <a:cs typeface="Century Gothic"/>
              </a:rPr>
              <a:t>When children see a vowel-consonant-silent e spelling,</a:t>
            </a:r>
          </a:p>
          <a:p>
            <a:pPr algn="ctr"/>
            <a:r>
              <a:rPr lang="en-US" sz="1600" dirty="0" smtClean="0">
                <a:solidFill>
                  <a:srgbClr val="FF0000"/>
                </a:solidFill>
                <a:latin typeface="Century Gothic"/>
                <a:cs typeface="Century Gothic"/>
              </a:rPr>
              <a:t>They should know that this is one syllable and these letters should be kept together.</a:t>
            </a:r>
          </a:p>
          <a:p>
            <a:pPr algn="ctr"/>
            <a:endParaRPr lang="en-US" dirty="0" smtClean="0">
              <a:solidFill>
                <a:srgbClr val="FF0000"/>
              </a:solidFill>
              <a:latin typeface="Century Gothic"/>
              <a:cs typeface="Century Gothic"/>
            </a:endParaRPr>
          </a:p>
        </p:txBody>
      </p:sp>
      <p:sp>
        <p:nvSpPr>
          <p:cNvPr id="4" name="Rectangle 3"/>
          <p:cNvSpPr/>
          <p:nvPr/>
        </p:nvSpPr>
        <p:spPr>
          <a:xfrm>
            <a:off x="1295291" y="2485913"/>
            <a:ext cx="6830126" cy="334578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6600" dirty="0" smtClean="0">
                <a:latin typeface="Century Gothic"/>
                <a:cs typeface="Century Gothic"/>
              </a:rPr>
              <a:t>			</a:t>
            </a:r>
            <a:endParaRPr lang="en-US" sz="6600" dirty="0" smtClean="0">
              <a:latin typeface="Century Gothic"/>
              <a:cs typeface="Century Gothic"/>
            </a:endParaRPr>
          </a:p>
          <a:p>
            <a:pPr algn="ctr"/>
            <a:endParaRPr lang="en-US" sz="6600" dirty="0" smtClean="0">
              <a:latin typeface="Century Gothic"/>
              <a:cs typeface="Century Gothic"/>
            </a:endParaRPr>
          </a:p>
          <a:p>
            <a:pPr algn="ctr"/>
            <a:r>
              <a:rPr lang="en-US" sz="6600" dirty="0" smtClean="0">
                <a:latin typeface="Century Gothic"/>
                <a:cs typeface="Century Gothic"/>
              </a:rPr>
              <a:t>update</a:t>
            </a:r>
          </a:p>
          <a:p>
            <a:pPr algn="ctr"/>
            <a:r>
              <a:rPr lang="en-US" sz="6600" dirty="0" smtClean="0">
                <a:latin typeface="Century Gothic"/>
                <a:cs typeface="Century Gothic"/>
              </a:rPr>
              <a:t>sunshine</a:t>
            </a:r>
          </a:p>
          <a:p>
            <a:pPr algn="ctr"/>
            <a:r>
              <a:rPr lang="en-US" sz="6600" dirty="0" smtClean="0">
                <a:latin typeface="Century Gothic"/>
                <a:cs typeface="Century Gothic"/>
              </a:rPr>
              <a:t>awoke</a:t>
            </a:r>
          </a:p>
          <a:p>
            <a:pPr algn="ctr"/>
            <a:endParaRPr lang="en-US" sz="4400" dirty="0">
              <a:latin typeface="Century Gothic"/>
              <a:cs typeface="Century Gothic"/>
            </a:endParaRPr>
          </a:p>
          <a:p>
            <a:pPr algn="ctr"/>
            <a:r>
              <a:rPr lang="en-US" sz="6600" dirty="0" smtClean="0">
                <a:latin typeface="Century Gothic"/>
                <a:cs typeface="Century Gothic"/>
              </a:rPr>
              <a:t>				</a:t>
            </a:r>
            <a:r>
              <a:rPr lang="en-US" sz="2000" dirty="0" smtClean="0">
                <a:latin typeface="Century Gothic"/>
                <a:cs typeface="Century Gothic"/>
              </a:rPr>
              <a:t>					</a:t>
            </a:r>
            <a:endParaRPr lang="en-US" sz="2400" dirty="0" smtClean="0">
              <a:latin typeface="Century Gothic"/>
              <a:cs typeface="Century Gothic"/>
            </a:endParaRPr>
          </a:p>
        </p:txBody>
      </p:sp>
      <p:cxnSp>
        <p:nvCxnSpPr>
          <p:cNvPr id="8" name="Straight Connector 7"/>
          <p:cNvCxnSpPr/>
          <p:nvPr/>
        </p:nvCxnSpPr>
        <p:spPr>
          <a:xfrm>
            <a:off x="6571684" y="5841485"/>
            <a:ext cx="156568"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282375"/>
      </p:ext>
    </p:extLst>
  </p:cSld>
  <p:clrMapOvr>
    <a:masterClrMapping/>
  </p:clrMapOvr>
  <p:timing>
    <p:tnLst>
      <p:par>
        <p:cTn xmlns:p14="http://schemas.microsoft.com/office/powerpoint/2010/mai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p:txBody>
      </p:sp>
      <p:sp>
        <p:nvSpPr>
          <p:cNvPr id="4" name="Rectangle 3"/>
          <p:cNvSpPr/>
          <p:nvPr/>
        </p:nvSpPr>
        <p:spPr>
          <a:xfrm>
            <a:off x="1295291" y="1444018"/>
            <a:ext cx="6830126" cy="521064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6600" dirty="0" smtClean="0">
                <a:latin typeface="Century Gothic"/>
                <a:cs typeface="Century Gothic"/>
              </a:rPr>
              <a:t>				</a:t>
            </a:r>
            <a:endParaRPr lang="en-US" sz="6600" dirty="0" smtClean="0">
              <a:latin typeface="Century Gothic"/>
              <a:cs typeface="Century Gothic"/>
            </a:endParaRPr>
          </a:p>
          <a:p>
            <a:pPr algn="ctr"/>
            <a:endParaRPr lang="en-US" sz="4400" dirty="0" smtClean="0">
              <a:latin typeface="Century Gothic"/>
              <a:cs typeface="Century Gothic"/>
            </a:endParaRPr>
          </a:p>
          <a:p>
            <a:pPr algn="ctr"/>
            <a:r>
              <a:rPr lang="en-US" sz="6600" dirty="0" smtClean="0">
                <a:latin typeface="Century Gothic"/>
                <a:cs typeface="Century Gothic"/>
              </a:rPr>
              <a:t>excite</a:t>
            </a:r>
          </a:p>
          <a:p>
            <a:pPr algn="ctr"/>
            <a:r>
              <a:rPr lang="en-US" sz="6600" dirty="0" smtClean="0">
                <a:latin typeface="Century Gothic"/>
                <a:cs typeface="Century Gothic"/>
              </a:rPr>
              <a:t>escape</a:t>
            </a:r>
          </a:p>
          <a:p>
            <a:pPr algn="ctr"/>
            <a:r>
              <a:rPr lang="en-US" sz="6600" dirty="0" smtClean="0">
                <a:latin typeface="Century Gothic"/>
                <a:cs typeface="Century Gothic"/>
              </a:rPr>
              <a:t>reptile</a:t>
            </a:r>
          </a:p>
          <a:p>
            <a:pPr algn="ctr"/>
            <a:r>
              <a:rPr lang="en-US" sz="6600" dirty="0" smtClean="0">
                <a:latin typeface="Century Gothic"/>
                <a:cs typeface="Century Gothic"/>
              </a:rPr>
              <a:t>hopeful</a:t>
            </a:r>
          </a:p>
          <a:p>
            <a:pPr algn="ctr"/>
            <a:endParaRPr lang="en-US" sz="4400" dirty="0">
              <a:latin typeface="Century Gothic"/>
              <a:cs typeface="Century Gothic"/>
            </a:endParaRPr>
          </a:p>
          <a:p>
            <a:pPr algn="ctr"/>
            <a:r>
              <a:rPr lang="en-US" sz="6600" dirty="0" smtClean="0">
                <a:latin typeface="Century Gothic"/>
                <a:cs typeface="Century Gothic"/>
              </a:rPr>
              <a:t>					</a:t>
            </a:r>
            <a:r>
              <a:rPr lang="en-US" sz="2000" dirty="0" smtClean="0">
                <a:latin typeface="Century Gothic"/>
                <a:cs typeface="Century Gothic"/>
              </a:rPr>
              <a:t>					</a:t>
            </a:r>
            <a:endParaRPr lang="en-US" sz="2400" dirty="0" smtClean="0">
              <a:latin typeface="Century Gothic"/>
              <a:cs typeface="Century Gothic"/>
            </a:endParaRPr>
          </a:p>
        </p:txBody>
      </p:sp>
      <p:sp>
        <p:nvSpPr>
          <p:cNvPr id="5" name="TextBox 4"/>
          <p:cNvSpPr txBox="1"/>
          <p:nvPr/>
        </p:nvSpPr>
        <p:spPr>
          <a:xfrm>
            <a:off x="408816" y="630419"/>
            <a:ext cx="8541649" cy="584776"/>
          </a:xfrm>
          <a:prstGeom prst="rect">
            <a:avLst/>
          </a:prstGeom>
          <a:noFill/>
        </p:spPr>
        <p:txBody>
          <a:bodyPr wrap="square" rtlCol="0">
            <a:spAutoFit/>
          </a:bodyPr>
          <a:lstStyle/>
          <a:p>
            <a:pPr algn="ctr"/>
            <a:r>
              <a:rPr lang="en-US" sz="1600" dirty="0" smtClean="0">
                <a:solidFill>
                  <a:srgbClr val="FF0000"/>
                </a:solidFill>
                <a:latin typeface="Century Gothic"/>
                <a:cs typeface="Century Gothic"/>
              </a:rPr>
              <a:t>Have children work in pairs to divide each word into syllables,</a:t>
            </a:r>
          </a:p>
          <a:p>
            <a:pPr algn="ctr"/>
            <a:r>
              <a:rPr lang="en-US" sz="1600" dirty="0" smtClean="0">
                <a:solidFill>
                  <a:srgbClr val="FF0000"/>
                </a:solidFill>
                <a:latin typeface="Century Gothic"/>
                <a:cs typeface="Century Gothic"/>
              </a:rPr>
              <a:t>Read the words, and t hen write sentences with each word.</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1989005869"/>
      </p:ext>
    </p:extLst>
  </p:cSld>
  <p:clrMapOvr>
    <a:masterClrMapping/>
  </p:clrMapOvr>
  <p:timing>
    <p:tnLst>
      <p:par>
        <p:cTn xmlns:p14="http://schemas.microsoft.com/office/powerpoint/2010/mai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2460090165"/>
      </p:ext>
    </p:extLst>
  </p:cSld>
  <p:clrMapOvr>
    <a:masterClrMapping/>
  </p:clrMapOvr>
  <p:timing>
    <p:tnLst>
      <p:par>
        <p:cTn xmlns:p14="http://schemas.microsoft.com/office/powerpoint/2010/mai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ago</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727061" y="5736130"/>
            <a:ext cx="7745620" cy="523220"/>
          </a:xfrm>
          <a:prstGeom prst="rect">
            <a:avLst/>
          </a:prstGeom>
          <a:noFill/>
        </p:spPr>
        <p:txBody>
          <a:bodyPr wrap="square" rtlCol="0">
            <a:spAutoFit/>
          </a:bodyPr>
          <a:lstStyle/>
          <a:p>
            <a:pPr algn="ctr"/>
            <a:r>
              <a:rPr lang="en-US" sz="2800" dirty="0" smtClean="0">
                <a:latin typeface="Century Gothic"/>
                <a:cs typeface="Century Gothic"/>
              </a:rPr>
              <a:t>The lake froze five days </a:t>
            </a:r>
            <a:r>
              <a:rPr lang="en-US" sz="2800" b="1" dirty="0" smtClean="0">
                <a:latin typeface="Century Gothic"/>
                <a:cs typeface="Century Gothic"/>
              </a:rPr>
              <a:t>ago</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3488516710"/>
      </p:ext>
    </p:extLst>
  </p:cSld>
  <p:clrMapOvr>
    <a:masterClrMapping/>
  </p:clrMapOvr>
  <p:timing>
    <p:tnLst>
      <p:par>
        <p:cTn xmlns:p14="http://schemas.microsoft.com/office/powerpoint/2010/mai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boy</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250545" y="5742516"/>
            <a:ext cx="6186808" cy="523220"/>
          </a:xfrm>
          <a:prstGeom prst="rect">
            <a:avLst/>
          </a:prstGeom>
          <a:noFill/>
        </p:spPr>
        <p:txBody>
          <a:bodyPr wrap="square" rtlCol="0">
            <a:spAutoFit/>
          </a:bodyPr>
          <a:lstStyle/>
          <a:p>
            <a:pPr algn="ctr"/>
            <a:r>
              <a:rPr lang="en-US" sz="2800" dirty="0" smtClean="0">
                <a:latin typeface="Century Gothic"/>
                <a:cs typeface="Century Gothic"/>
              </a:rPr>
              <a:t>Pete is a nice </a:t>
            </a:r>
            <a:r>
              <a:rPr lang="en-US" sz="2800" b="1" dirty="0" smtClean="0">
                <a:latin typeface="Century Gothic"/>
                <a:cs typeface="Century Gothic"/>
              </a:rPr>
              <a:t>boy</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541797158"/>
      </p:ext>
    </p:extLst>
  </p:cSld>
  <p:clrMapOvr>
    <a:masterClrMapping/>
  </p:clrMapOvr>
  <p:timing>
    <p:tnLst>
      <p:par>
        <p:cTn xmlns:p14="http://schemas.microsoft.com/office/powerpoint/2010/mai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girl</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901555" y="5736130"/>
            <a:ext cx="7270607" cy="523220"/>
          </a:xfrm>
          <a:prstGeom prst="rect">
            <a:avLst/>
          </a:prstGeom>
          <a:noFill/>
        </p:spPr>
        <p:txBody>
          <a:bodyPr wrap="square" rtlCol="0">
            <a:spAutoFit/>
          </a:bodyPr>
          <a:lstStyle/>
          <a:p>
            <a:pPr algn="ctr"/>
            <a:r>
              <a:rPr lang="en-US" sz="2800" dirty="0" smtClean="0">
                <a:latin typeface="Century Gothic"/>
                <a:cs typeface="Century Gothic"/>
              </a:rPr>
              <a:t>A new </a:t>
            </a:r>
            <a:r>
              <a:rPr lang="en-US" sz="2800" b="1" dirty="0" smtClean="0">
                <a:latin typeface="Century Gothic"/>
                <a:cs typeface="Century Gothic"/>
              </a:rPr>
              <a:t>girl </a:t>
            </a:r>
            <a:r>
              <a:rPr lang="en-US" sz="2800" dirty="0" smtClean="0">
                <a:latin typeface="Century Gothic"/>
                <a:cs typeface="Century Gothic"/>
              </a:rPr>
              <a:t>is in the class.</a:t>
            </a:r>
            <a:endParaRPr lang="en-US" sz="2800" dirty="0">
              <a:latin typeface="Century Gothic"/>
              <a:cs typeface="Century Gothic"/>
            </a:endParaRPr>
          </a:p>
        </p:txBody>
      </p:sp>
    </p:spTree>
    <p:extLst>
      <p:ext uri="{BB962C8B-B14F-4D97-AF65-F5344CB8AC3E}">
        <p14:creationId xmlns:p14="http://schemas.microsoft.com/office/powerpoint/2010/main" val="3501353509"/>
      </p:ext>
    </p:extLst>
  </p:cSld>
  <p:clrMapOvr>
    <a:masterClrMapping/>
  </p:clrMapOvr>
  <p:timing>
    <p:tnLst>
      <p:par>
        <p:cTn xmlns:p14="http://schemas.microsoft.com/office/powerpoint/2010/mai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how</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457568" y="5736130"/>
            <a:ext cx="6675817" cy="523220"/>
          </a:xfrm>
          <a:prstGeom prst="rect">
            <a:avLst/>
          </a:prstGeom>
          <a:noFill/>
        </p:spPr>
        <p:txBody>
          <a:bodyPr wrap="square" rtlCol="0">
            <a:spAutoFit/>
          </a:bodyPr>
          <a:lstStyle/>
          <a:p>
            <a:pPr algn="ctr"/>
            <a:r>
              <a:rPr lang="en-US" sz="2800" b="1" dirty="0" smtClean="0">
                <a:latin typeface="Century Gothic"/>
                <a:cs typeface="Century Gothic"/>
              </a:rPr>
              <a:t>How </a:t>
            </a:r>
            <a:r>
              <a:rPr lang="en-US" sz="2800" dirty="0" smtClean="0">
                <a:latin typeface="Century Gothic"/>
                <a:cs typeface="Century Gothic"/>
              </a:rPr>
              <a:t>will you get home?</a:t>
            </a:r>
            <a:endParaRPr lang="en-US" sz="2800" dirty="0">
              <a:latin typeface="Century Gothic"/>
              <a:cs typeface="Century Gothic"/>
            </a:endParaRPr>
          </a:p>
        </p:txBody>
      </p:sp>
    </p:spTree>
    <p:extLst>
      <p:ext uri="{BB962C8B-B14F-4D97-AF65-F5344CB8AC3E}">
        <p14:creationId xmlns:p14="http://schemas.microsoft.com/office/powerpoint/2010/main" val="3579121435"/>
      </p:ext>
    </p:extLst>
  </p:cSld>
  <p:clrMapOvr>
    <a:masterClrMapping/>
  </p:clrMapOvr>
  <p:timing>
    <p:tnLst>
      <p:par>
        <p:cTn xmlns:p14="http://schemas.microsoft.com/office/powerpoint/2010/mai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old</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951970" y="5736130"/>
            <a:ext cx="5165476" cy="523220"/>
          </a:xfrm>
          <a:prstGeom prst="rect">
            <a:avLst/>
          </a:prstGeom>
          <a:noFill/>
        </p:spPr>
        <p:txBody>
          <a:bodyPr wrap="square" rtlCol="0">
            <a:spAutoFit/>
          </a:bodyPr>
          <a:lstStyle/>
          <a:p>
            <a:pPr algn="ctr"/>
            <a:r>
              <a:rPr lang="en-US" sz="2800" dirty="0" smtClean="0">
                <a:latin typeface="Century Gothic"/>
                <a:cs typeface="Century Gothic"/>
              </a:rPr>
              <a:t>The bridge is </a:t>
            </a:r>
            <a:r>
              <a:rPr lang="en-US" sz="2800" b="1" dirty="0" smtClean="0">
                <a:latin typeface="Century Gothic"/>
                <a:cs typeface="Century Gothic"/>
              </a:rPr>
              <a:t>old</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3927669864"/>
      </p:ext>
    </p:extLst>
  </p:cSld>
  <p:clrMapOvr>
    <a:masterClrMapping/>
  </p:clrMapOvr>
  <p:timing>
    <p:tnLst>
      <p:par>
        <p:cTn xmlns:p14="http://schemas.microsoft.com/office/powerpoint/2010/mai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people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066356" y="5736130"/>
            <a:ext cx="6795594" cy="523220"/>
          </a:xfrm>
          <a:prstGeom prst="rect">
            <a:avLst/>
          </a:prstGeom>
          <a:noFill/>
        </p:spPr>
        <p:txBody>
          <a:bodyPr wrap="square" rtlCol="0">
            <a:spAutoFit/>
          </a:bodyPr>
          <a:lstStyle/>
          <a:p>
            <a:pPr algn="ctr"/>
            <a:r>
              <a:rPr lang="en-US" sz="2800" b="1" dirty="0" smtClean="0">
                <a:latin typeface="Century Gothic"/>
                <a:cs typeface="Century Gothic"/>
              </a:rPr>
              <a:t>People</a:t>
            </a:r>
            <a:r>
              <a:rPr lang="en-US" sz="2800" dirty="0" smtClean="0">
                <a:latin typeface="Century Gothic"/>
                <a:cs typeface="Century Gothic"/>
              </a:rPr>
              <a:t> like those games.</a:t>
            </a:r>
            <a:endParaRPr lang="en-US" sz="2800" dirty="0">
              <a:latin typeface="Century Gothic"/>
              <a:cs typeface="Century Gothic"/>
            </a:endParaRPr>
          </a:p>
        </p:txBody>
      </p:sp>
    </p:spTree>
    <p:extLst>
      <p:ext uri="{BB962C8B-B14F-4D97-AF65-F5344CB8AC3E}">
        <p14:creationId xmlns:p14="http://schemas.microsoft.com/office/powerpoint/2010/main" val="51930930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1107996"/>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err="1" smtClean="0">
                <a:latin typeface="Century Gothic"/>
                <a:cs typeface="Century Gothic"/>
              </a:rPr>
              <a:t>b</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815423813"/>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8680" y="13294"/>
            <a:ext cx="3709822" cy="9346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400" b="1" dirty="0" smtClean="0">
                <a:latin typeface="Century Gothic"/>
                <a:cs typeface="Century Gothic"/>
              </a:rPr>
              <a:t>Is and Are</a:t>
            </a:r>
            <a:endParaRPr lang="en-US" sz="2400" b="1" dirty="0">
              <a:latin typeface="Century Gothic"/>
              <a:cs typeface="Century Gothic"/>
            </a:endParaRPr>
          </a:p>
        </p:txBody>
      </p:sp>
      <p:sp>
        <p:nvSpPr>
          <p:cNvPr id="3" name="Rectangle 2"/>
          <p:cNvSpPr/>
          <p:nvPr/>
        </p:nvSpPr>
        <p:spPr>
          <a:xfrm>
            <a:off x="195615" y="2157330"/>
            <a:ext cx="8948385" cy="35752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4400" dirty="0" smtClean="0">
                <a:latin typeface="Century Gothic"/>
                <a:cs typeface="Century Gothic"/>
              </a:rPr>
              <a:t>Grace _____singing a song.</a:t>
            </a:r>
            <a:endParaRPr lang="en-US" sz="4400" dirty="0" smtClean="0">
              <a:latin typeface="Century Gothic"/>
              <a:cs typeface="Century Gothic"/>
            </a:endParaRPr>
          </a:p>
          <a:p>
            <a:endParaRPr lang="en-US" sz="4400" dirty="0" smtClean="0">
              <a:solidFill>
                <a:schemeClr val="tx1"/>
              </a:solidFill>
              <a:latin typeface="Century Gothic"/>
              <a:cs typeface="Century Gothic"/>
            </a:endParaRPr>
          </a:p>
          <a:p>
            <a:r>
              <a:rPr lang="en-US" sz="4400" dirty="0" smtClean="0">
                <a:solidFill>
                  <a:schemeClr val="tx1"/>
                </a:solidFill>
                <a:latin typeface="Century Gothic"/>
                <a:cs typeface="Century Gothic"/>
              </a:rPr>
              <a:t>The birds _____ in a cage.</a:t>
            </a:r>
            <a:endParaRPr lang="en-US" sz="4400" dirty="0" smtClean="0">
              <a:solidFill>
                <a:schemeClr val="tx1"/>
              </a:solidFill>
              <a:latin typeface="Century Gothic"/>
              <a:cs typeface="Century Gothic"/>
            </a:endParaRPr>
          </a:p>
          <a:p>
            <a:endParaRPr lang="en-US" sz="4400" dirty="0">
              <a:solidFill>
                <a:schemeClr val="tx1"/>
              </a:solidFill>
              <a:latin typeface="Century Gothic"/>
              <a:cs typeface="Century Gothic"/>
            </a:endParaRPr>
          </a:p>
          <a:p>
            <a:r>
              <a:rPr lang="en-US" sz="4400" dirty="0" smtClean="0">
                <a:solidFill>
                  <a:schemeClr val="tx1"/>
                </a:solidFill>
                <a:latin typeface="Century Gothic"/>
                <a:cs typeface="Century Gothic"/>
              </a:rPr>
              <a:t>The girls ______sliding on ice.</a:t>
            </a:r>
            <a:endParaRPr lang="en-US" sz="4400" dirty="0" smtClean="0">
              <a:solidFill>
                <a:schemeClr val="tx1"/>
              </a:solidFill>
              <a:latin typeface="Century Gothic"/>
              <a:cs typeface="Century Gothic"/>
            </a:endParaRPr>
          </a:p>
        </p:txBody>
      </p:sp>
      <p:sp>
        <p:nvSpPr>
          <p:cNvPr id="5" name="TextBox 4"/>
          <p:cNvSpPr txBox="1"/>
          <p:nvPr/>
        </p:nvSpPr>
        <p:spPr>
          <a:xfrm>
            <a:off x="0" y="1185067"/>
            <a:ext cx="9144000"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The verb </a:t>
            </a:r>
            <a:r>
              <a:rPr lang="en-US" b="1" dirty="0" smtClean="0">
                <a:solidFill>
                  <a:srgbClr val="FF0000"/>
                </a:solidFill>
                <a:latin typeface="Century Gothic"/>
                <a:cs typeface="Century Gothic"/>
              </a:rPr>
              <a:t>is</a:t>
            </a:r>
            <a:r>
              <a:rPr lang="en-US" dirty="0" smtClean="0">
                <a:solidFill>
                  <a:srgbClr val="FF0000"/>
                </a:solidFill>
                <a:latin typeface="Century Gothic"/>
                <a:cs typeface="Century Gothic"/>
              </a:rPr>
              <a:t> is used when telling about one noun in one sentence.</a:t>
            </a:r>
          </a:p>
          <a:p>
            <a:pPr algn="ctr"/>
            <a:r>
              <a:rPr lang="en-US" dirty="0" smtClean="0">
                <a:solidFill>
                  <a:srgbClr val="FF0000"/>
                </a:solidFill>
                <a:latin typeface="Century Gothic"/>
                <a:cs typeface="Century Gothic"/>
              </a:rPr>
              <a:t>The verb </a:t>
            </a:r>
            <a:r>
              <a:rPr lang="en-US" b="1" dirty="0" smtClean="0">
                <a:solidFill>
                  <a:srgbClr val="FF0000"/>
                </a:solidFill>
                <a:latin typeface="Century Gothic"/>
                <a:cs typeface="Century Gothic"/>
              </a:rPr>
              <a:t>are</a:t>
            </a:r>
            <a:r>
              <a:rPr lang="en-US" dirty="0" smtClean="0">
                <a:solidFill>
                  <a:srgbClr val="FF0000"/>
                </a:solidFill>
                <a:latin typeface="Century Gothic"/>
                <a:cs typeface="Century Gothic"/>
              </a:rPr>
              <a:t> is used when telling about more than one noun in one sentence.</a:t>
            </a:r>
            <a:endParaRPr lang="en-US" dirty="0">
              <a:solidFill>
                <a:srgbClr val="FF0000"/>
              </a:solidFill>
              <a:latin typeface="Century Gothic"/>
              <a:cs typeface="Century Gothic"/>
            </a:endParaRPr>
          </a:p>
        </p:txBody>
      </p:sp>
      <p:sp>
        <p:nvSpPr>
          <p:cNvPr id="7" name="TextBox 6"/>
          <p:cNvSpPr txBox="1"/>
          <p:nvPr/>
        </p:nvSpPr>
        <p:spPr>
          <a:xfrm>
            <a:off x="0" y="6052274"/>
            <a:ext cx="9144000" cy="369332"/>
          </a:xfrm>
          <a:prstGeom prst="rect">
            <a:avLst/>
          </a:prstGeom>
          <a:noFill/>
        </p:spPr>
        <p:txBody>
          <a:bodyPr wrap="square" rtlCol="0">
            <a:spAutoFit/>
          </a:bodyPr>
          <a:lstStyle/>
          <a:p>
            <a:pPr algn="ctr"/>
            <a:r>
              <a:rPr lang="en-US" dirty="0" smtClean="0">
                <a:solidFill>
                  <a:srgbClr val="FF0000"/>
                </a:solidFill>
                <a:latin typeface="Century Gothic"/>
                <a:cs typeface="Century Gothic"/>
              </a:rPr>
              <a:t>Have children complete the sentences with is or are.</a:t>
            </a:r>
            <a:endParaRPr lang="en-US" dirty="0">
              <a:solidFill>
                <a:srgbClr val="FF0000"/>
              </a:solidFill>
              <a:latin typeface="Century Gothic"/>
              <a:cs typeface="Century Gothic"/>
            </a:endParaRPr>
          </a:p>
        </p:txBody>
      </p:sp>
    </p:spTree>
    <p:extLst>
      <p:ext uri="{BB962C8B-B14F-4D97-AF65-F5344CB8AC3E}">
        <p14:creationId xmlns:p14="http://schemas.microsoft.com/office/powerpoint/2010/main" val="2265361463"/>
      </p:ext>
    </p:extLst>
  </p:cSld>
  <p:clrMapOvr>
    <a:masterClrMapping/>
  </p:clrMapOvr>
  <p:timing>
    <p:tnLst>
      <p:par>
        <p:cTn xmlns:p14="http://schemas.microsoft.com/office/powerpoint/2010/mai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08105" y="2793478"/>
            <a:ext cx="6964016" cy="830997"/>
          </a:xfrm>
          <a:prstGeom prst="rect">
            <a:avLst/>
          </a:prstGeom>
          <a:noFill/>
        </p:spPr>
        <p:txBody>
          <a:bodyPr wrap="square" rtlCol="0">
            <a:spAutoFit/>
          </a:bodyPr>
          <a:lstStyle/>
          <a:p>
            <a:pPr algn="ctr"/>
            <a:r>
              <a:rPr lang="en-US" sz="4800" dirty="0" smtClean="0">
                <a:latin typeface="Century Gothic"/>
                <a:cs typeface="Century Gothic"/>
              </a:rPr>
              <a:t>Week 1 – Day 5</a:t>
            </a:r>
            <a:endParaRPr lang="en-US" sz="4800" dirty="0">
              <a:latin typeface="Century Gothic"/>
              <a:cs typeface="Century Gothic"/>
            </a:endParaRPr>
          </a:p>
        </p:txBody>
      </p:sp>
    </p:spTree>
    <p:extLst>
      <p:ext uri="{BB962C8B-B14F-4D97-AF65-F5344CB8AC3E}">
        <p14:creationId xmlns:p14="http://schemas.microsoft.com/office/powerpoint/2010/main" val="19478898"/>
      </p:ext>
    </p:extLst>
  </p:cSld>
  <p:clrMapOvr>
    <a:masterClrMapping/>
  </p:clrMapOvr>
  <p:timing>
    <p:tnLst>
      <p:par>
        <p:cTn xmlns:p14="http://schemas.microsoft.com/office/powerpoint/2010/mai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66527" y="289790"/>
            <a:ext cx="8515363" cy="792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3200" dirty="0" smtClean="0">
                <a:latin typeface="Century Gothic"/>
                <a:cs typeface="Century Gothic"/>
              </a:rPr>
              <a:t>Phonemic Awareness  </a:t>
            </a:r>
          </a:p>
        </p:txBody>
      </p:sp>
      <p:sp>
        <p:nvSpPr>
          <p:cNvPr id="6" name="TextBox 5"/>
          <p:cNvSpPr txBox="1"/>
          <p:nvPr/>
        </p:nvSpPr>
        <p:spPr>
          <a:xfrm>
            <a:off x="77553" y="1260420"/>
            <a:ext cx="8996164" cy="1508105"/>
          </a:xfrm>
          <a:prstGeom prst="rect">
            <a:avLst/>
          </a:prstGeom>
          <a:noFill/>
        </p:spPr>
        <p:txBody>
          <a:bodyPr wrap="square" rtlCol="0">
            <a:spAutoFit/>
          </a:bodyPr>
          <a:lstStyle/>
          <a:p>
            <a:r>
              <a:rPr lang="en-US" dirty="0" smtClean="0">
                <a:latin typeface="Century Gothic"/>
                <a:cs typeface="Century Gothic"/>
              </a:rPr>
              <a:t>Phoneme </a:t>
            </a:r>
            <a:r>
              <a:rPr lang="en-US" dirty="0" smtClean="0">
                <a:latin typeface="Century Gothic"/>
                <a:cs typeface="Century Gothic"/>
              </a:rPr>
              <a:t>Segmentation:</a:t>
            </a:r>
            <a:endParaRPr lang="en-US" dirty="0" smtClean="0">
              <a:latin typeface="Century Gothic"/>
              <a:cs typeface="Century Gothic"/>
            </a:endParaRPr>
          </a:p>
          <a:p>
            <a:r>
              <a:rPr lang="en-US" dirty="0" smtClean="0">
                <a:solidFill>
                  <a:schemeClr val="bg1">
                    <a:lumMod val="85000"/>
                  </a:schemeClr>
                </a:solidFill>
                <a:latin typeface="Century Gothic"/>
                <a:cs typeface="Century Gothic"/>
              </a:rPr>
              <a:t>I am going to say a word. I want you to say each sound in the word.</a:t>
            </a:r>
          </a:p>
          <a:p>
            <a:endParaRPr lang="en-US" dirty="0">
              <a:solidFill>
                <a:schemeClr val="bg1">
                  <a:lumMod val="85000"/>
                </a:schemeClr>
              </a:solidFill>
              <a:latin typeface="Century Gothic"/>
              <a:cs typeface="Century Gothic"/>
            </a:endParaRPr>
          </a:p>
          <a:p>
            <a:r>
              <a:rPr lang="en-US" sz="2000" dirty="0" smtClean="0">
                <a:solidFill>
                  <a:schemeClr val="bg1">
                    <a:lumMod val="85000"/>
                  </a:schemeClr>
                </a:solidFill>
                <a:latin typeface="Century Gothic"/>
                <a:cs typeface="Century Gothic"/>
              </a:rPr>
              <a:t>bone		robe		muse		phone			huge		smoke</a:t>
            </a:r>
            <a:endParaRPr lang="en-US" sz="2000" dirty="0" smtClean="0">
              <a:solidFill>
                <a:schemeClr val="bg1">
                  <a:lumMod val="85000"/>
                </a:schemeClr>
              </a:solidFill>
              <a:latin typeface="Century Gothic"/>
              <a:cs typeface="Century Gothic"/>
            </a:endParaRPr>
          </a:p>
          <a:p>
            <a:endParaRPr lang="en-US" dirty="0">
              <a:solidFill>
                <a:schemeClr val="bg1">
                  <a:lumMod val="85000"/>
                </a:schemeClr>
              </a:solidFill>
              <a:latin typeface="Century Gothic"/>
              <a:cs typeface="Century Gothic"/>
            </a:endParaRPr>
          </a:p>
        </p:txBody>
      </p:sp>
      <p:sp>
        <p:nvSpPr>
          <p:cNvPr id="4" name="TextBox 3"/>
          <p:cNvSpPr txBox="1"/>
          <p:nvPr/>
        </p:nvSpPr>
        <p:spPr>
          <a:xfrm>
            <a:off x="213271" y="3383555"/>
            <a:ext cx="8860446" cy="2308324"/>
          </a:xfrm>
          <a:prstGeom prst="rect">
            <a:avLst/>
          </a:prstGeom>
          <a:noFill/>
        </p:spPr>
        <p:txBody>
          <a:bodyPr wrap="square" rtlCol="0">
            <a:spAutoFit/>
          </a:bodyPr>
          <a:lstStyle/>
          <a:p>
            <a:r>
              <a:rPr lang="en-US" dirty="0" smtClean="0">
                <a:latin typeface="Century Gothic"/>
                <a:cs typeface="Century Gothic"/>
              </a:rPr>
              <a:t>Phoneme </a:t>
            </a:r>
            <a:r>
              <a:rPr lang="en-US" dirty="0" smtClean="0">
                <a:latin typeface="Century Gothic"/>
                <a:cs typeface="Century Gothic"/>
              </a:rPr>
              <a:t>Blending:</a:t>
            </a:r>
            <a:endParaRPr lang="en-US" dirty="0" smtClean="0">
              <a:latin typeface="Century Gothic"/>
              <a:cs typeface="Century Gothic"/>
            </a:endParaRPr>
          </a:p>
          <a:p>
            <a:r>
              <a:rPr lang="en-US" dirty="0" smtClean="0">
                <a:solidFill>
                  <a:schemeClr val="bg1">
                    <a:lumMod val="85000"/>
                  </a:schemeClr>
                </a:solidFill>
                <a:latin typeface="Century Gothic"/>
                <a:cs typeface="Century Gothic"/>
              </a:rPr>
              <a:t>Now I am going to say a </a:t>
            </a:r>
            <a:r>
              <a:rPr lang="en-US" dirty="0" smtClean="0">
                <a:solidFill>
                  <a:schemeClr val="bg1">
                    <a:lumMod val="85000"/>
                  </a:schemeClr>
                </a:solidFill>
                <a:latin typeface="Century Gothic"/>
                <a:cs typeface="Century Gothic"/>
              </a:rPr>
              <a:t>group of sounds. Then blend those sounds to form a word.</a:t>
            </a:r>
            <a:endParaRPr lang="en-US" dirty="0" smtClean="0">
              <a:solidFill>
                <a:schemeClr val="bg1">
                  <a:lumMod val="85000"/>
                </a:schemeClr>
              </a:solidFill>
              <a:latin typeface="Century Gothic"/>
              <a:cs typeface="Century Gothic"/>
            </a:endParaRPr>
          </a:p>
          <a:p>
            <a:endParaRPr lang="en-US" dirty="0">
              <a:solidFill>
                <a:schemeClr val="bg1">
                  <a:lumMod val="85000"/>
                </a:schemeClr>
              </a:solidFill>
              <a:latin typeface="Century Gothic"/>
              <a:cs typeface="Century Gothic"/>
            </a:endParaRPr>
          </a:p>
          <a:p>
            <a:r>
              <a:rPr lang="en-US" sz="2400" dirty="0" smtClean="0">
                <a:solidFill>
                  <a:schemeClr val="bg1">
                    <a:lumMod val="85000"/>
                  </a:schemeClr>
                </a:solidFill>
                <a:latin typeface="Century Gothic"/>
                <a:cs typeface="Century Gothic"/>
              </a:rPr>
              <a:t>	/r/ /o/ /z/   			/u/ /z/			/b/ /r/ /o/ /k/</a:t>
            </a:r>
          </a:p>
          <a:p>
            <a:r>
              <a:rPr lang="en-US" sz="2400" dirty="0">
                <a:solidFill>
                  <a:schemeClr val="bg1">
                    <a:lumMod val="85000"/>
                  </a:schemeClr>
                </a:solidFill>
                <a:latin typeface="Century Gothic"/>
                <a:cs typeface="Century Gothic"/>
              </a:rPr>
              <a:t> </a:t>
            </a:r>
            <a:r>
              <a:rPr lang="en-US" sz="2400" dirty="0" smtClean="0">
                <a:solidFill>
                  <a:schemeClr val="bg1">
                    <a:lumMod val="85000"/>
                  </a:schemeClr>
                </a:solidFill>
                <a:latin typeface="Century Gothic"/>
                <a:cs typeface="Century Gothic"/>
              </a:rPr>
              <a:t>   </a:t>
            </a:r>
          </a:p>
          <a:p>
            <a:r>
              <a:rPr lang="en-US" sz="2400" dirty="0">
                <a:solidFill>
                  <a:schemeClr val="bg1">
                    <a:lumMod val="85000"/>
                  </a:schemeClr>
                </a:solidFill>
                <a:latin typeface="Century Gothic"/>
                <a:cs typeface="Century Gothic"/>
              </a:rPr>
              <a:t>	</a:t>
            </a:r>
            <a:r>
              <a:rPr lang="en-US" sz="2400" dirty="0" smtClean="0">
                <a:solidFill>
                  <a:schemeClr val="bg1">
                    <a:lumMod val="85000"/>
                  </a:schemeClr>
                </a:solidFill>
                <a:latin typeface="Century Gothic"/>
                <a:cs typeface="Century Gothic"/>
              </a:rPr>
              <a:t>/f/ /u/ /m/			/n/ /o/ /t/</a:t>
            </a:r>
            <a:endParaRPr lang="en-US" sz="2400" dirty="0">
              <a:solidFill>
                <a:schemeClr val="bg1">
                  <a:lumMod val="85000"/>
                </a:schemeClr>
              </a:solidFill>
              <a:latin typeface="Century Gothic"/>
              <a:cs typeface="Century Gothic"/>
            </a:endParaRPr>
          </a:p>
        </p:txBody>
      </p:sp>
      <p:cxnSp>
        <p:nvCxnSpPr>
          <p:cNvPr id="7" name="Straight Connector 6"/>
          <p:cNvCxnSpPr/>
          <p:nvPr/>
        </p:nvCxnSpPr>
        <p:spPr>
          <a:xfrm>
            <a:off x="1374318" y="4549528"/>
            <a:ext cx="234852"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622988" y="4549528"/>
            <a:ext cx="234852"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937009" y="4554047"/>
            <a:ext cx="234852"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374318" y="5319550"/>
            <a:ext cx="234852"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188372" y="5319550"/>
            <a:ext cx="234852"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7152001"/>
      </p:ext>
    </p:extLst>
  </p:cSld>
  <p:clrMapOvr>
    <a:masterClrMapping/>
  </p:clrMapOvr>
  <p:timing>
    <p:tnLst>
      <p:par>
        <p:cTn xmlns:p14="http://schemas.microsoft.com/office/powerpoint/2010/mai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7710" y="99225"/>
            <a:ext cx="7242218"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 and Build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
        <p:nvSpPr>
          <p:cNvPr id="7" name="Rectangle 6"/>
          <p:cNvSpPr/>
          <p:nvPr/>
        </p:nvSpPr>
        <p:spPr>
          <a:xfrm>
            <a:off x="391494" y="940416"/>
            <a:ext cx="8364593" cy="58460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6600" dirty="0" smtClean="0">
                <a:latin typeface="Century Gothic"/>
                <a:cs typeface="Century Gothic"/>
              </a:rPr>
              <a:t>rose</a:t>
            </a:r>
            <a:endParaRPr lang="en-US" sz="6600" dirty="0" smtClean="0">
              <a:latin typeface="Century Gothic"/>
              <a:cs typeface="Century Gothic"/>
            </a:endParaRPr>
          </a:p>
          <a:p>
            <a:pPr algn="ctr">
              <a:lnSpc>
                <a:spcPct val="90000"/>
              </a:lnSpc>
            </a:pPr>
            <a:r>
              <a:rPr lang="en-US" sz="6600" dirty="0" smtClean="0">
                <a:latin typeface="Century Gothic"/>
                <a:cs typeface="Century Gothic"/>
              </a:rPr>
              <a:t>home</a:t>
            </a:r>
            <a:endParaRPr lang="en-US" sz="6600" dirty="0" smtClean="0">
              <a:latin typeface="Century Gothic"/>
              <a:cs typeface="Century Gothic"/>
            </a:endParaRPr>
          </a:p>
          <a:p>
            <a:pPr algn="ctr">
              <a:lnSpc>
                <a:spcPct val="90000"/>
              </a:lnSpc>
            </a:pPr>
            <a:r>
              <a:rPr lang="en-US" sz="6600" dirty="0" smtClean="0">
                <a:latin typeface="Century Gothic"/>
                <a:cs typeface="Century Gothic"/>
              </a:rPr>
              <a:t>use</a:t>
            </a:r>
            <a:endParaRPr lang="en-US" sz="6600" dirty="0" smtClean="0">
              <a:latin typeface="Century Gothic"/>
              <a:cs typeface="Century Gothic"/>
            </a:endParaRPr>
          </a:p>
          <a:p>
            <a:pPr algn="ctr">
              <a:lnSpc>
                <a:spcPct val="90000"/>
              </a:lnSpc>
            </a:pPr>
            <a:r>
              <a:rPr lang="en-US" sz="6600" dirty="0" smtClean="0">
                <a:latin typeface="Century Gothic"/>
                <a:cs typeface="Century Gothic"/>
              </a:rPr>
              <a:t>cute</a:t>
            </a:r>
            <a:endParaRPr lang="en-US" sz="6600" dirty="0" smtClean="0">
              <a:latin typeface="Century Gothic"/>
              <a:cs typeface="Century Gothic"/>
            </a:endParaRPr>
          </a:p>
          <a:p>
            <a:pPr algn="ctr">
              <a:lnSpc>
                <a:spcPct val="90000"/>
              </a:lnSpc>
            </a:pPr>
            <a:r>
              <a:rPr lang="en-US" sz="6600" dirty="0" smtClean="0">
                <a:latin typeface="Century Gothic"/>
                <a:cs typeface="Century Gothic"/>
              </a:rPr>
              <a:t>Steve</a:t>
            </a:r>
            <a:endParaRPr lang="en-US" sz="6600" dirty="0" smtClean="0">
              <a:latin typeface="Century Gothic"/>
              <a:cs typeface="Century Gothic"/>
            </a:endParaRPr>
          </a:p>
        </p:txBody>
      </p:sp>
      <p:sp>
        <p:nvSpPr>
          <p:cNvPr id="8" name="Rectangle 7"/>
          <p:cNvSpPr/>
          <p:nvPr/>
        </p:nvSpPr>
        <p:spPr>
          <a:xfrm>
            <a:off x="2310766" y="700996"/>
            <a:ext cx="4440109" cy="34373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000" dirty="0" smtClean="0">
                <a:solidFill>
                  <a:srgbClr val="FF0000"/>
                </a:solidFill>
                <a:latin typeface="Century Gothic"/>
                <a:cs typeface="Century Gothic"/>
              </a:rPr>
              <a:t>Read and say these words:</a:t>
            </a:r>
            <a:endParaRPr lang="en-US" sz="2000" dirty="0">
              <a:solidFill>
                <a:srgbClr val="FF0000"/>
              </a:solidFill>
              <a:latin typeface="Century Gothic"/>
              <a:cs typeface="Century Gothic"/>
            </a:endParaRPr>
          </a:p>
        </p:txBody>
      </p:sp>
    </p:spTree>
    <p:extLst>
      <p:ext uri="{BB962C8B-B14F-4D97-AF65-F5344CB8AC3E}">
        <p14:creationId xmlns:p14="http://schemas.microsoft.com/office/powerpoint/2010/main" val="1150537281"/>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h</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h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d.</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027843530"/>
      </p:ext>
    </p:extLst>
  </p:cSld>
  <p:clrMapOvr>
    <a:masterClrMapping/>
  </p:clrMapOvr>
  <p:timing>
    <p:tnLst>
      <p:par>
        <p:cTn xmlns:p14="http://schemas.microsoft.com/office/powerpoint/2010/mai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d</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v</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m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v.</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782775057"/>
      </p:ext>
    </p:extLst>
  </p:cSld>
  <p:clrMapOvr>
    <a:masterClrMapping/>
  </p:clrMapOvr>
  <p:timing>
    <p:tnLst>
      <p:par>
        <p:cTn xmlns:p14="http://schemas.microsoft.com/office/powerpoint/2010/mai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d</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v</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d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w.</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396472516"/>
      </p:ext>
    </p:extLst>
  </p:cSld>
  <p:clrMapOvr>
    <a:masterClrMapping/>
  </p:clrMapOvr>
  <p:timing>
    <p:tnLst>
      <p:par>
        <p:cTn xmlns:p14="http://schemas.microsoft.com/office/powerpoint/2010/mai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w</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v</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v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k.</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435677244"/>
      </p:ext>
    </p:extLst>
  </p:cSld>
  <p:clrMapOvr>
    <a:masterClrMapping/>
  </p:clrMapOvr>
  <p:timing>
    <p:tnLst>
      <p:par>
        <p:cTn xmlns:p14="http://schemas.microsoft.com/office/powerpoint/2010/mai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w</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k</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w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j.</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432798015"/>
      </p:ext>
    </p:extLst>
  </p:cSld>
  <p:clrMapOvr>
    <a:masterClrMapping/>
  </p:clrMapOvr>
  <p:timing>
    <p:tnLst>
      <p:par>
        <p:cTn xmlns:p14="http://schemas.microsoft.com/office/powerpoint/2010/mai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j</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k</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j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p.</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14052840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1107996"/>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018492140"/>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k</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k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l.</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731552506"/>
      </p:ext>
    </p:extLst>
  </p:cSld>
  <p:clrMapOvr>
    <a:masterClrMapping/>
  </p:clrMapOvr>
  <p:timing>
    <p:tnLst>
      <p:par>
        <p:cTn xmlns:p14="http://schemas.microsoft.com/office/powerpoint/2010/mai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p</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p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m.</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42934874"/>
      </p:ext>
    </p:extLst>
  </p:cSld>
  <p:clrMapOvr>
    <a:masterClrMapping/>
  </p:clrMapOvr>
  <p:timing>
    <p:tnLst>
      <p:par>
        <p:cTn xmlns:p14="http://schemas.microsoft.com/office/powerpoint/2010/mai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o</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o </a:t>
            </a:r>
            <a:r>
              <a:rPr lang="en-US" dirty="0" smtClean="0">
                <a:solidFill>
                  <a:srgbClr val="FF0000"/>
                </a:solidFill>
                <a:latin typeface="Century Gothic"/>
                <a:cs typeface="Century Gothic"/>
              </a:rPr>
              <a:t>to </a:t>
            </a:r>
            <a:r>
              <a:rPr lang="en-US" dirty="0" smtClean="0">
                <a:solidFill>
                  <a:srgbClr val="FF0000"/>
                </a:solidFill>
                <a:latin typeface="Century Gothic"/>
                <a:cs typeface="Century Gothic"/>
              </a:rPr>
              <a:t>u.</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3139163546"/>
      </p:ext>
    </p:extLst>
  </p:cSld>
  <p:clrMapOvr>
    <a:masterClrMapping/>
  </p:clrMapOvr>
  <p:timing>
    <p:tnLst>
      <p:par>
        <p:cTn xmlns:p14="http://schemas.microsoft.com/office/powerpoint/2010/mai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l</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l to t.</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4139875851"/>
      </p:ext>
    </p:extLst>
  </p:cSld>
  <p:clrMapOvr>
    <a:masterClrMapping/>
  </p:clrMapOvr>
  <p:timing>
    <p:tnLst>
      <p:par>
        <p:cTn xmlns:p14="http://schemas.microsoft.com/office/powerpoint/2010/mai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m</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m to c.</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211873570"/>
      </p:ext>
    </p:extLst>
  </p:cSld>
  <p:clrMapOvr>
    <a:masterClrMapping/>
  </p:clrMapOvr>
  <p:timing>
    <p:tnLst>
      <p:par>
        <p:cTn xmlns:p14="http://schemas.microsoft.com/office/powerpoint/2010/mai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t</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r>
              <a:rPr lang="en-US" dirty="0" smtClean="0">
                <a:solidFill>
                  <a:srgbClr val="FF0000"/>
                </a:solidFill>
                <a:latin typeface="Century Gothic"/>
                <a:cs typeface="Century Gothic"/>
              </a:rPr>
              <a:t>Change the </a:t>
            </a:r>
            <a:r>
              <a:rPr lang="en-US" dirty="0" smtClean="0">
                <a:solidFill>
                  <a:srgbClr val="FF0000"/>
                </a:solidFill>
                <a:latin typeface="Century Gothic"/>
                <a:cs typeface="Century Gothic"/>
              </a:rPr>
              <a:t>t to b.</a:t>
            </a: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1331174142"/>
      </p:ext>
    </p:extLst>
  </p:cSld>
  <p:clrMapOvr>
    <a:masterClrMapping/>
  </p:clrMapOvr>
  <p:timing>
    <p:tnLst>
      <p:par>
        <p:cTn xmlns:p14="http://schemas.microsoft.com/office/powerpoint/2010/mai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1377"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c</a:t>
            </a:r>
            <a:endParaRPr lang="en-US" sz="12000" dirty="0">
              <a:latin typeface="Century Gothic"/>
              <a:cs typeface="Century Gothic"/>
            </a:endParaRPr>
          </a:p>
        </p:txBody>
      </p:sp>
      <p:sp>
        <p:nvSpPr>
          <p:cNvPr id="4" name="Rectangle 3"/>
          <p:cNvSpPr/>
          <p:nvPr/>
        </p:nvSpPr>
        <p:spPr>
          <a:xfrm>
            <a:off x="2453825" y="2013794"/>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u</a:t>
            </a:r>
            <a:endParaRPr lang="en-US" sz="12000" dirty="0">
              <a:solidFill>
                <a:srgbClr val="FF0000"/>
              </a:solidFill>
              <a:latin typeface="Century Gothic"/>
              <a:cs typeface="Century Gothic"/>
            </a:endParaRPr>
          </a:p>
        </p:txBody>
      </p:sp>
      <p:sp>
        <p:nvSpPr>
          <p:cNvPr id="5" name="Rectangle 4"/>
          <p:cNvSpPr/>
          <p:nvPr/>
        </p:nvSpPr>
        <p:spPr>
          <a:xfrm>
            <a:off x="4576273"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latin typeface="Century Gothic"/>
                <a:cs typeface="Century Gothic"/>
              </a:rPr>
              <a:t>b</a:t>
            </a:r>
            <a:endParaRPr lang="en-US" sz="12000" dirty="0">
              <a:latin typeface="Century Gothic"/>
              <a:cs typeface="Century Gothic"/>
            </a:endParaRPr>
          </a:p>
        </p:txBody>
      </p:sp>
      <p:sp>
        <p:nvSpPr>
          <p:cNvPr id="6" name="TextBox 5"/>
          <p:cNvSpPr txBox="1"/>
          <p:nvPr/>
        </p:nvSpPr>
        <p:spPr>
          <a:xfrm>
            <a:off x="1474632" y="5488957"/>
            <a:ext cx="6375868" cy="923330"/>
          </a:xfrm>
          <a:prstGeom prst="rect">
            <a:avLst/>
          </a:prstGeom>
          <a:noFill/>
        </p:spPr>
        <p:txBody>
          <a:bodyPr wrap="square" rtlCol="0">
            <a:spAutoFit/>
          </a:bodyPr>
          <a:lstStyle/>
          <a:p>
            <a:pPr algn="ctr"/>
            <a:r>
              <a:rPr lang="en-US" dirty="0" smtClean="0">
                <a:solidFill>
                  <a:srgbClr val="FF0000"/>
                </a:solidFill>
                <a:latin typeface="Century Gothic"/>
                <a:cs typeface="Century Gothic"/>
              </a:rPr>
              <a:t>What is the new word we made?</a:t>
            </a:r>
          </a:p>
          <a:p>
            <a:pPr algn="ctr"/>
            <a:r>
              <a:rPr lang="en-US" dirty="0" smtClean="0">
                <a:solidFill>
                  <a:srgbClr val="FF0000"/>
                </a:solidFill>
                <a:latin typeface="Century Gothic"/>
                <a:cs typeface="Century Gothic"/>
              </a:rPr>
              <a:t>Let’s blend all the sounds and read the word.</a:t>
            </a:r>
          </a:p>
          <a:p>
            <a:pPr algn="ctr"/>
            <a:endParaRPr lang="en-US" dirty="0">
              <a:solidFill>
                <a:srgbClr val="FF0000"/>
              </a:solidFill>
              <a:latin typeface="Century Gothic"/>
              <a:cs typeface="Century Gothic"/>
            </a:endParaRPr>
          </a:p>
        </p:txBody>
      </p:sp>
      <p:sp>
        <p:nvSpPr>
          <p:cNvPr id="7" name="Rectangle 6"/>
          <p:cNvSpPr/>
          <p:nvPr/>
        </p:nvSpPr>
        <p:spPr>
          <a:xfrm>
            <a:off x="6698721" y="2015810"/>
            <a:ext cx="2122448" cy="28126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0" dirty="0" smtClean="0">
                <a:solidFill>
                  <a:srgbClr val="FF0000"/>
                </a:solidFill>
                <a:latin typeface="Century Gothic"/>
                <a:cs typeface="Century Gothic"/>
              </a:rPr>
              <a:t>e</a:t>
            </a:r>
            <a:endParaRPr lang="en-US" sz="12000" dirty="0">
              <a:solidFill>
                <a:srgbClr val="FF0000"/>
              </a:solidFill>
              <a:latin typeface="Century Gothic"/>
              <a:cs typeface="Century Gothic"/>
            </a:endParaRPr>
          </a:p>
        </p:txBody>
      </p:sp>
      <p:sp>
        <p:nvSpPr>
          <p:cNvPr id="8" name="Rectangle 7"/>
          <p:cNvSpPr/>
          <p:nvPr/>
        </p:nvSpPr>
        <p:spPr>
          <a:xfrm>
            <a:off x="1507716" y="362428"/>
            <a:ext cx="6305762"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Blending Words with  Soft c, g, </a:t>
            </a:r>
            <a:r>
              <a:rPr lang="en-US" sz="2800" dirty="0" err="1" smtClean="0">
                <a:latin typeface="Century Gothic" panose="020B0502020202020204" pitchFamily="34" charset="0"/>
              </a:rPr>
              <a:t>dge</a:t>
            </a:r>
            <a:endParaRPr lang="en-US" sz="2800" dirty="0" smtClean="0">
              <a:latin typeface="Century Gothic" panose="020B0502020202020204" pitchFamily="34" charset="0"/>
            </a:endParaRPr>
          </a:p>
        </p:txBody>
      </p:sp>
    </p:spTree>
    <p:extLst>
      <p:ext uri="{BB962C8B-B14F-4D97-AF65-F5344CB8AC3E}">
        <p14:creationId xmlns:p14="http://schemas.microsoft.com/office/powerpoint/2010/main" val="2157985607"/>
      </p:ext>
    </p:extLst>
  </p:cSld>
  <p:clrMapOvr>
    <a:masterClrMapping/>
  </p:clrMapOvr>
  <p:timing>
    <p:tnLst>
      <p:par>
        <p:cTn xmlns:p14="http://schemas.microsoft.com/office/powerpoint/2010/mai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these</a:t>
            </a:r>
            <a:endParaRPr lang="en-US" sz="8000" dirty="0">
              <a:latin typeface="Century Gothic"/>
              <a:cs typeface="Century Gothic"/>
            </a:endParaRPr>
          </a:p>
        </p:txBody>
      </p:sp>
      <p:sp>
        <p:nvSpPr>
          <p:cNvPr id="3" name="Rectangle 2"/>
          <p:cNvSpPr/>
          <p:nvPr/>
        </p:nvSpPr>
        <p:spPr>
          <a:xfrm>
            <a:off x="1919273" y="181416"/>
            <a:ext cx="5060770" cy="6874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smtClean="0">
                <a:latin typeface="Century Gothic"/>
                <a:cs typeface="Century Gothic"/>
              </a:rPr>
              <a:t>Word Automaticity</a:t>
            </a:r>
            <a:endParaRPr lang="en-US" sz="3200" dirty="0">
              <a:latin typeface="Century Gothic"/>
              <a:cs typeface="Century Gothic"/>
            </a:endParaRPr>
          </a:p>
        </p:txBody>
      </p:sp>
    </p:spTree>
    <p:extLst>
      <p:ext uri="{BB962C8B-B14F-4D97-AF65-F5344CB8AC3E}">
        <p14:creationId xmlns:p14="http://schemas.microsoft.com/office/powerpoint/2010/main" val="1548186456"/>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homes</a:t>
            </a:r>
            <a:endParaRPr lang="en-US" sz="8000" dirty="0">
              <a:latin typeface="Century Gothic"/>
              <a:cs typeface="Century Gothic"/>
            </a:endParaRPr>
          </a:p>
        </p:txBody>
      </p:sp>
    </p:spTree>
    <p:extLst>
      <p:ext uri="{BB962C8B-B14F-4D97-AF65-F5344CB8AC3E}">
        <p14:creationId xmlns:p14="http://schemas.microsoft.com/office/powerpoint/2010/main" val="289677215"/>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used</a:t>
            </a:r>
            <a:endParaRPr lang="en-US" sz="8000" dirty="0">
              <a:latin typeface="Century Gothic"/>
              <a:cs typeface="Century Gothic"/>
            </a:endParaRPr>
          </a:p>
        </p:txBody>
      </p:sp>
    </p:spTree>
    <p:extLst>
      <p:ext uri="{BB962C8B-B14F-4D97-AF65-F5344CB8AC3E}">
        <p14:creationId xmlns:p14="http://schemas.microsoft.com/office/powerpoint/2010/main" val="5591056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2800767"/>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842940505"/>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bone</a:t>
            </a:r>
            <a:endParaRPr lang="en-US" sz="8000" dirty="0">
              <a:latin typeface="Century Gothic"/>
              <a:cs typeface="Century Gothic"/>
            </a:endParaRPr>
          </a:p>
        </p:txBody>
      </p:sp>
    </p:spTree>
    <p:extLst>
      <p:ext uri="{BB962C8B-B14F-4D97-AF65-F5344CB8AC3E}">
        <p14:creationId xmlns:p14="http://schemas.microsoft.com/office/powerpoint/2010/main" val="1219169230"/>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stone</a:t>
            </a:r>
            <a:endParaRPr lang="en-US" sz="8000" dirty="0">
              <a:latin typeface="Century Gothic"/>
              <a:cs typeface="Century Gothic"/>
            </a:endParaRPr>
          </a:p>
        </p:txBody>
      </p:sp>
    </p:spTree>
    <p:extLst>
      <p:ext uri="{BB962C8B-B14F-4D97-AF65-F5344CB8AC3E}">
        <p14:creationId xmlns:p14="http://schemas.microsoft.com/office/powerpoint/2010/main" val="156518421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whole</a:t>
            </a:r>
            <a:endParaRPr lang="en-US" sz="8000" dirty="0">
              <a:latin typeface="Century Gothic"/>
              <a:cs typeface="Century Gothic"/>
            </a:endParaRPr>
          </a:p>
        </p:txBody>
      </p:sp>
    </p:spTree>
    <p:extLst>
      <p:ext uri="{BB962C8B-B14F-4D97-AF65-F5344CB8AC3E}">
        <p14:creationId xmlns:p14="http://schemas.microsoft.com/office/powerpoint/2010/main" val="1218911473"/>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rose</a:t>
            </a:r>
            <a:endParaRPr lang="en-US" sz="8000" dirty="0">
              <a:latin typeface="Century Gothic"/>
              <a:cs typeface="Century Gothic"/>
            </a:endParaRPr>
          </a:p>
        </p:txBody>
      </p:sp>
    </p:spTree>
    <p:extLst>
      <p:ext uri="{BB962C8B-B14F-4D97-AF65-F5344CB8AC3E}">
        <p14:creationId xmlns:p14="http://schemas.microsoft.com/office/powerpoint/2010/main" val="3103540575"/>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spoke</a:t>
            </a:r>
            <a:endParaRPr lang="en-US" sz="8000" dirty="0">
              <a:latin typeface="Century Gothic"/>
              <a:cs typeface="Century Gothic"/>
            </a:endParaRPr>
          </a:p>
        </p:txBody>
      </p:sp>
    </p:spTree>
    <p:extLst>
      <p:ext uri="{BB962C8B-B14F-4D97-AF65-F5344CB8AC3E}">
        <p14:creationId xmlns:p14="http://schemas.microsoft.com/office/powerpoint/2010/main" val="95124737"/>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mule</a:t>
            </a:r>
            <a:endParaRPr lang="en-US" sz="8000" dirty="0">
              <a:latin typeface="Century Gothic"/>
              <a:cs typeface="Century Gothic"/>
            </a:endParaRPr>
          </a:p>
        </p:txBody>
      </p:sp>
    </p:spTree>
    <p:extLst>
      <p:ext uri="{BB962C8B-B14F-4D97-AF65-F5344CB8AC3E}">
        <p14:creationId xmlns:p14="http://schemas.microsoft.com/office/powerpoint/2010/main" val="475249873"/>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Pete</a:t>
            </a:r>
            <a:endParaRPr lang="en-US" sz="8000" dirty="0">
              <a:latin typeface="Century Gothic"/>
              <a:cs typeface="Century Gothic"/>
            </a:endParaRPr>
          </a:p>
        </p:txBody>
      </p:sp>
    </p:spTree>
    <p:extLst>
      <p:ext uri="{BB962C8B-B14F-4D97-AF65-F5344CB8AC3E}">
        <p14:creationId xmlns:p14="http://schemas.microsoft.com/office/powerpoint/2010/main" val="1335317299"/>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phone</a:t>
            </a:r>
            <a:endParaRPr lang="en-US" sz="8000" dirty="0">
              <a:latin typeface="Century Gothic"/>
              <a:cs typeface="Century Gothic"/>
            </a:endParaRPr>
          </a:p>
        </p:txBody>
      </p:sp>
    </p:spTree>
    <p:extLst>
      <p:ext uri="{BB962C8B-B14F-4D97-AF65-F5344CB8AC3E}">
        <p14:creationId xmlns:p14="http://schemas.microsoft.com/office/powerpoint/2010/main" val="2159432778"/>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clothes</a:t>
            </a:r>
            <a:endParaRPr lang="en-US" sz="8000" dirty="0">
              <a:latin typeface="Century Gothic"/>
              <a:cs typeface="Century Gothic"/>
            </a:endParaRPr>
          </a:p>
        </p:txBody>
      </p:sp>
    </p:spTree>
    <p:extLst>
      <p:ext uri="{BB962C8B-B14F-4D97-AF65-F5344CB8AC3E}">
        <p14:creationId xmlns:p14="http://schemas.microsoft.com/office/powerpoint/2010/main" val="399802548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cut</a:t>
            </a:r>
            <a:endParaRPr lang="en-US" sz="8000" dirty="0">
              <a:latin typeface="Century Gothic"/>
              <a:cs typeface="Century Gothic"/>
            </a:endParaRPr>
          </a:p>
        </p:txBody>
      </p:sp>
    </p:spTree>
    <p:extLst>
      <p:ext uri="{BB962C8B-B14F-4D97-AF65-F5344CB8AC3E}">
        <p14:creationId xmlns:p14="http://schemas.microsoft.com/office/powerpoint/2010/main" val="41567257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2800767"/>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h</a:t>
            </a:r>
            <a:r>
              <a:rPr lang="en-US" sz="6600" dirty="0" err="1" smtClean="0">
                <a:solidFill>
                  <a:srgbClr val="FF0000"/>
                </a:solidFill>
                <a:latin typeface="Century Gothic"/>
                <a:cs typeface="Century Gothic"/>
              </a:rPr>
              <a:t>u</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547678614"/>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cute</a:t>
            </a:r>
            <a:endParaRPr lang="en-US" sz="8000" dirty="0">
              <a:latin typeface="Century Gothic"/>
              <a:cs typeface="Century Gothic"/>
            </a:endParaRPr>
          </a:p>
        </p:txBody>
      </p:sp>
    </p:spTree>
    <p:extLst>
      <p:ext uri="{BB962C8B-B14F-4D97-AF65-F5344CB8AC3E}">
        <p14:creationId xmlns:p14="http://schemas.microsoft.com/office/powerpoint/2010/main" val="2983746436"/>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rod</a:t>
            </a:r>
            <a:endParaRPr lang="en-US" sz="8000" dirty="0">
              <a:latin typeface="Century Gothic"/>
              <a:cs typeface="Century Gothic"/>
            </a:endParaRPr>
          </a:p>
        </p:txBody>
      </p:sp>
    </p:spTree>
    <p:extLst>
      <p:ext uri="{BB962C8B-B14F-4D97-AF65-F5344CB8AC3E}">
        <p14:creationId xmlns:p14="http://schemas.microsoft.com/office/powerpoint/2010/main" val="291750311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rode</a:t>
            </a:r>
            <a:endParaRPr lang="en-US" sz="8000" dirty="0">
              <a:latin typeface="Century Gothic"/>
              <a:cs typeface="Century Gothic"/>
            </a:endParaRPr>
          </a:p>
        </p:txBody>
      </p:sp>
    </p:spTree>
    <p:extLst>
      <p:ext uri="{BB962C8B-B14F-4D97-AF65-F5344CB8AC3E}">
        <p14:creationId xmlns:p14="http://schemas.microsoft.com/office/powerpoint/2010/main" val="200152016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chose</a:t>
            </a:r>
            <a:endParaRPr lang="en-US" sz="8000" dirty="0">
              <a:latin typeface="Century Gothic"/>
              <a:cs typeface="Century Gothic"/>
            </a:endParaRPr>
          </a:p>
        </p:txBody>
      </p:sp>
    </p:spTree>
    <p:extLst>
      <p:ext uri="{BB962C8B-B14F-4D97-AF65-F5344CB8AC3E}">
        <p14:creationId xmlns:p14="http://schemas.microsoft.com/office/powerpoint/2010/main" val="1626434919"/>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choke</a:t>
            </a:r>
            <a:endParaRPr lang="en-US" sz="8000" dirty="0">
              <a:latin typeface="Century Gothic"/>
              <a:cs typeface="Century Gothic"/>
            </a:endParaRPr>
          </a:p>
        </p:txBody>
      </p:sp>
    </p:spTree>
    <p:extLst>
      <p:ext uri="{BB962C8B-B14F-4D97-AF65-F5344CB8AC3E}">
        <p14:creationId xmlns:p14="http://schemas.microsoft.com/office/powerpoint/2010/main" val="79491079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awake</a:t>
            </a:r>
            <a:endParaRPr lang="en-US" sz="8000" dirty="0">
              <a:latin typeface="Century Gothic"/>
              <a:cs typeface="Century Gothic"/>
            </a:endParaRPr>
          </a:p>
        </p:txBody>
      </p:sp>
    </p:spTree>
    <p:extLst>
      <p:ext uri="{BB962C8B-B14F-4D97-AF65-F5344CB8AC3E}">
        <p14:creationId xmlns:p14="http://schemas.microsoft.com/office/powerpoint/2010/main" val="1577933697"/>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pancake</a:t>
            </a:r>
            <a:endParaRPr lang="en-US" sz="8000" dirty="0">
              <a:latin typeface="Century Gothic"/>
              <a:cs typeface="Century Gothic"/>
            </a:endParaRPr>
          </a:p>
        </p:txBody>
      </p:sp>
    </p:spTree>
    <p:extLst>
      <p:ext uri="{BB962C8B-B14F-4D97-AF65-F5344CB8AC3E}">
        <p14:creationId xmlns:p14="http://schemas.microsoft.com/office/powerpoint/2010/main" val="2613016563"/>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explode</a:t>
            </a:r>
            <a:endParaRPr lang="en-US" sz="8000" dirty="0">
              <a:latin typeface="Century Gothic"/>
              <a:cs typeface="Century Gothic"/>
            </a:endParaRPr>
          </a:p>
        </p:txBody>
      </p:sp>
    </p:spTree>
    <p:extLst>
      <p:ext uri="{BB962C8B-B14F-4D97-AF65-F5344CB8AC3E}">
        <p14:creationId xmlns:p14="http://schemas.microsoft.com/office/powerpoint/2010/main" val="4069203774"/>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inside</a:t>
            </a:r>
            <a:endParaRPr lang="en-US" sz="8000" dirty="0">
              <a:latin typeface="Century Gothic"/>
              <a:cs typeface="Century Gothic"/>
            </a:endParaRPr>
          </a:p>
        </p:txBody>
      </p:sp>
    </p:spTree>
    <p:extLst>
      <p:ext uri="{BB962C8B-B14F-4D97-AF65-F5344CB8AC3E}">
        <p14:creationId xmlns:p14="http://schemas.microsoft.com/office/powerpoint/2010/main" val="1437579872"/>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2" y="2377503"/>
            <a:ext cx="5259501"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complete</a:t>
            </a:r>
            <a:endParaRPr lang="en-US" sz="8000" dirty="0">
              <a:latin typeface="Century Gothic"/>
              <a:cs typeface="Century Gothic"/>
            </a:endParaRPr>
          </a:p>
        </p:txBody>
      </p:sp>
    </p:spTree>
    <p:extLst>
      <p:ext uri="{BB962C8B-B14F-4D97-AF65-F5344CB8AC3E}">
        <p14:creationId xmlns:p14="http://schemas.microsoft.com/office/powerpoint/2010/main" val="142619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2800767"/>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96119480"/>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6113" y="2377503"/>
            <a:ext cx="4831604" cy="18428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8000" dirty="0" smtClean="0">
                <a:latin typeface="Century Gothic"/>
                <a:cs typeface="Century Gothic"/>
              </a:rPr>
              <a:t>bedtime</a:t>
            </a:r>
            <a:endParaRPr lang="en-US" sz="8000" dirty="0">
              <a:latin typeface="Century Gothic"/>
              <a:cs typeface="Century Gothic"/>
            </a:endParaRPr>
          </a:p>
        </p:txBody>
      </p:sp>
    </p:spTree>
    <p:extLst>
      <p:ext uri="{BB962C8B-B14F-4D97-AF65-F5344CB8AC3E}">
        <p14:creationId xmlns:p14="http://schemas.microsoft.com/office/powerpoint/2010/main" val="348174799"/>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8541" y="99225"/>
            <a:ext cx="535300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Structural Analysis</a:t>
            </a:r>
          </a:p>
        </p:txBody>
      </p:sp>
      <p:sp>
        <p:nvSpPr>
          <p:cNvPr id="3" name="TextBox 2"/>
          <p:cNvSpPr txBox="1"/>
          <p:nvPr/>
        </p:nvSpPr>
        <p:spPr>
          <a:xfrm>
            <a:off x="162327" y="733714"/>
            <a:ext cx="8889768" cy="1169551"/>
          </a:xfrm>
          <a:prstGeom prst="rect">
            <a:avLst/>
          </a:prstGeom>
          <a:noFill/>
        </p:spPr>
        <p:txBody>
          <a:bodyPr wrap="square" rtlCol="0">
            <a:spAutoFit/>
          </a:bodyPr>
          <a:lstStyle/>
          <a:p>
            <a:pPr algn="ctr"/>
            <a:r>
              <a:rPr lang="en-US" sz="2000" b="1" dirty="0" err="1" smtClean="0">
                <a:solidFill>
                  <a:srgbClr val="FF0000"/>
                </a:solidFill>
                <a:latin typeface="Century Gothic"/>
                <a:cs typeface="Century Gothic"/>
              </a:rPr>
              <a:t>CVCe</a:t>
            </a:r>
            <a:r>
              <a:rPr lang="en-US" sz="2000" b="1" dirty="0" smtClean="0">
                <a:solidFill>
                  <a:srgbClr val="FF0000"/>
                </a:solidFill>
                <a:latin typeface="Century Gothic"/>
                <a:cs typeface="Century Gothic"/>
              </a:rPr>
              <a:t> Syllables</a:t>
            </a:r>
          </a:p>
          <a:p>
            <a:pPr algn="ctr"/>
            <a:r>
              <a:rPr lang="en-US" sz="1600" dirty="0" smtClean="0">
                <a:solidFill>
                  <a:srgbClr val="FF0000"/>
                </a:solidFill>
                <a:latin typeface="Century Gothic"/>
                <a:cs typeface="Century Gothic"/>
              </a:rPr>
              <a:t>Have children tell what a syllable is and then tell how many </a:t>
            </a:r>
          </a:p>
          <a:p>
            <a:pPr algn="ctr"/>
            <a:r>
              <a:rPr lang="en-US" sz="1600" dirty="0" smtClean="0">
                <a:solidFill>
                  <a:srgbClr val="FF0000"/>
                </a:solidFill>
                <a:latin typeface="Century Gothic"/>
                <a:cs typeface="Century Gothic"/>
              </a:rPr>
              <a:t>syllables they hear in the word </a:t>
            </a:r>
            <a:r>
              <a:rPr lang="en-US" sz="1600" b="1" dirty="0" smtClean="0">
                <a:solidFill>
                  <a:srgbClr val="FF0000"/>
                </a:solidFill>
                <a:latin typeface="Century Gothic"/>
                <a:cs typeface="Century Gothic"/>
              </a:rPr>
              <a:t>advice</a:t>
            </a:r>
            <a:r>
              <a:rPr lang="en-US" sz="1600" dirty="0" smtClean="0">
                <a:solidFill>
                  <a:srgbClr val="FF0000"/>
                </a:solidFill>
                <a:latin typeface="Century Gothic"/>
                <a:cs typeface="Century Gothic"/>
              </a:rPr>
              <a:t>.</a:t>
            </a:r>
          </a:p>
          <a:p>
            <a:pPr algn="ctr"/>
            <a:endParaRPr lang="en-US" dirty="0" smtClean="0">
              <a:solidFill>
                <a:srgbClr val="FF0000"/>
              </a:solidFill>
              <a:latin typeface="Century Gothic"/>
              <a:cs typeface="Century Gothic"/>
            </a:endParaRPr>
          </a:p>
        </p:txBody>
      </p:sp>
      <p:sp>
        <p:nvSpPr>
          <p:cNvPr id="5" name="Rectangle 4"/>
          <p:cNvSpPr/>
          <p:nvPr/>
        </p:nvSpPr>
        <p:spPr>
          <a:xfrm>
            <a:off x="1017692" y="1983351"/>
            <a:ext cx="6949874" cy="26618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6600" dirty="0" smtClean="0">
                <a:latin typeface="Century Gothic"/>
                <a:cs typeface="Century Gothic"/>
              </a:rPr>
              <a:t>advice</a:t>
            </a:r>
            <a:endParaRPr lang="en-US" sz="6600" dirty="0">
              <a:latin typeface="Century Gothic"/>
              <a:cs typeface="Century Gothic"/>
            </a:endParaRPr>
          </a:p>
        </p:txBody>
      </p:sp>
      <p:sp>
        <p:nvSpPr>
          <p:cNvPr id="6" name="TextBox 5"/>
          <p:cNvSpPr txBox="1"/>
          <p:nvPr/>
        </p:nvSpPr>
        <p:spPr>
          <a:xfrm>
            <a:off x="252248" y="5193247"/>
            <a:ext cx="8672122" cy="830997"/>
          </a:xfrm>
          <a:prstGeom prst="rect">
            <a:avLst/>
          </a:prstGeom>
          <a:noFill/>
        </p:spPr>
        <p:txBody>
          <a:bodyPr wrap="square" rtlCol="0">
            <a:spAutoFit/>
          </a:bodyPr>
          <a:lstStyle/>
          <a:p>
            <a:r>
              <a:rPr lang="en-US" sz="1600" dirty="0" smtClean="0">
                <a:solidFill>
                  <a:srgbClr val="FF0000"/>
                </a:solidFill>
                <a:latin typeface="Century Gothic"/>
                <a:cs typeface="Century Gothic"/>
              </a:rPr>
              <a:t>Have children explain why there are three vowel letters but only two syllables.</a:t>
            </a:r>
          </a:p>
          <a:p>
            <a:r>
              <a:rPr lang="en-US" sz="1600" dirty="0" smtClean="0">
                <a:solidFill>
                  <a:srgbClr val="FF0000"/>
                </a:solidFill>
                <a:latin typeface="Century Gothic"/>
                <a:cs typeface="Century Gothic"/>
              </a:rPr>
              <a:t>Then have children practice writing </a:t>
            </a:r>
            <a:r>
              <a:rPr lang="en-US" sz="1600" dirty="0" err="1" smtClean="0">
                <a:solidFill>
                  <a:srgbClr val="FF0000"/>
                </a:solidFill>
                <a:latin typeface="Century Gothic"/>
                <a:cs typeface="Century Gothic"/>
              </a:rPr>
              <a:t>CVCe</a:t>
            </a:r>
            <a:r>
              <a:rPr lang="en-US" sz="1600" dirty="0" smtClean="0">
                <a:solidFill>
                  <a:srgbClr val="FF0000"/>
                </a:solidFill>
                <a:latin typeface="Century Gothic"/>
                <a:cs typeface="Century Gothic"/>
              </a:rPr>
              <a:t> multisyllabic words such as unlike, complete, milkshake, and expose.</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3311991324"/>
      </p:ext>
    </p:extLst>
  </p:cSld>
  <p:clrMapOvr>
    <a:masterClrMapping/>
  </p:clrMapOvr>
  <p:timing>
    <p:tnLst>
      <p:par>
        <p:cTn xmlns:p14="http://schemas.microsoft.com/office/powerpoint/2010/mai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762034549"/>
      </p:ext>
    </p:extLst>
  </p:cSld>
  <p:clrMapOvr>
    <a:masterClrMapping/>
  </p:clrMapOvr>
  <p:timing>
    <p:tnLst>
      <p:par>
        <p:cTn xmlns:p14="http://schemas.microsoft.com/office/powerpoint/2010/mai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ago</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727061" y="5736130"/>
            <a:ext cx="7745620" cy="523220"/>
          </a:xfrm>
          <a:prstGeom prst="rect">
            <a:avLst/>
          </a:prstGeom>
          <a:noFill/>
        </p:spPr>
        <p:txBody>
          <a:bodyPr wrap="square" rtlCol="0">
            <a:spAutoFit/>
          </a:bodyPr>
          <a:lstStyle/>
          <a:p>
            <a:pPr algn="ctr"/>
            <a:r>
              <a:rPr lang="en-US" sz="2800" dirty="0" smtClean="0">
                <a:latin typeface="Century Gothic"/>
                <a:cs typeface="Century Gothic"/>
              </a:rPr>
              <a:t>The lake froze five days </a:t>
            </a:r>
            <a:r>
              <a:rPr lang="en-US" sz="2800" b="1" dirty="0" smtClean="0">
                <a:latin typeface="Century Gothic"/>
                <a:cs typeface="Century Gothic"/>
              </a:rPr>
              <a:t>ago</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2769896458"/>
      </p:ext>
    </p:extLst>
  </p:cSld>
  <p:clrMapOvr>
    <a:masterClrMapping/>
  </p:clrMapOvr>
  <p:timing>
    <p:tnLst>
      <p:par>
        <p:cTn xmlns:p14="http://schemas.microsoft.com/office/powerpoint/2010/mai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boy</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250545" y="5742516"/>
            <a:ext cx="6186808" cy="523220"/>
          </a:xfrm>
          <a:prstGeom prst="rect">
            <a:avLst/>
          </a:prstGeom>
          <a:noFill/>
        </p:spPr>
        <p:txBody>
          <a:bodyPr wrap="square" rtlCol="0">
            <a:spAutoFit/>
          </a:bodyPr>
          <a:lstStyle/>
          <a:p>
            <a:pPr algn="ctr"/>
            <a:r>
              <a:rPr lang="en-US" sz="2800" dirty="0" smtClean="0">
                <a:latin typeface="Century Gothic"/>
                <a:cs typeface="Century Gothic"/>
              </a:rPr>
              <a:t>Pete is a nice </a:t>
            </a:r>
            <a:r>
              <a:rPr lang="en-US" sz="2800" b="1" dirty="0" smtClean="0">
                <a:latin typeface="Century Gothic"/>
                <a:cs typeface="Century Gothic"/>
              </a:rPr>
              <a:t>boy</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3800792745"/>
      </p:ext>
    </p:extLst>
  </p:cSld>
  <p:clrMapOvr>
    <a:masterClrMapping/>
  </p:clrMapOvr>
  <p:timing>
    <p:tnLst>
      <p:par>
        <p:cTn xmlns:p14="http://schemas.microsoft.com/office/powerpoint/2010/mai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girl</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901555" y="5736130"/>
            <a:ext cx="7270607" cy="523220"/>
          </a:xfrm>
          <a:prstGeom prst="rect">
            <a:avLst/>
          </a:prstGeom>
          <a:noFill/>
        </p:spPr>
        <p:txBody>
          <a:bodyPr wrap="square" rtlCol="0">
            <a:spAutoFit/>
          </a:bodyPr>
          <a:lstStyle/>
          <a:p>
            <a:pPr algn="ctr"/>
            <a:r>
              <a:rPr lang="en-US" sz="2800" dirty="0" smtClean="0">
                <a:latin typeface="Century Gothic"/>
                <a:cs typeface="Century Gothic"/>
              </a:rPr>
              <a:t>A new </a:t>
            </a:r>
            <a:r>
              <a:rPr lang="en-US" sz="2800" b="1" dirty="0" smtClean="0">
                <a:latin typeface="Century Gothic"/>
                <a:cs typeface="Century Gothic"/>
              </a:rPr>
              <a:t>girl </a:t>
            </a:r>
            <a:r>
              <a:rPr lang="en-US" sz="2800" dirty="0" smtClean="0">
                <a:latin typeface="Century Gothic"/>
                <a:cs typeface="Century Gothic"/>
              </a:rPr>
              <a:t>is in the class.</a:t>
            </a:r>
            <a:endParaRPr lang="en-US" sz="2800" dirty="0">
              <a:latin typeface="Century Gothic"/>
              <a:cs typeface="Century Gothic"/>
            </a:endParaRPr>
          </a:p>
        </p:txBody>
      </p:sp>
    </p:spTree>
    <p:extLst>
      <p:ext uri="{BB962C8B-B14F-4D97-AF65-F5344CB8AC3E}">
        <p14:creationId xmlns:p14="http://schemas.microsoft.com/office/powerpoint/2010/main" val="2718342232"/>
      </p:ext>
    </p:extLst>
  </p:cSld>
  <p:clrMapOvr>
    <a:masterClrMapping/>
  </p:clrMapOvr>
  <p:timing>
    <p:tnLst>
      <p:par>
        <p:cTn xmlns:p14="http://schemas.microsoft.com/office/powerpoint/2010/mai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how</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457568" y="5736130"/>
            <a:ext cx="6675817" cy="523220"/>
          </a:xfrm>
          <a:prstGeom prst="rect">
            <a:avLst/>
          </a:prstGeom>
          <a:noFill/>
        </p:spPr>
        <p:txBody>
          <a:bodyPr wrap="square" rtlCol="0">
            <a:spAutoFit/>
          </a:bodyPr>
          <a:lstStyle/>
          <a:p>
            <a:pPr algn="ctr"/>
            <a:r>
              <a:rPr lang="en-US" sz="2800" b="1" dirty="0" smtClean="0">
                <a:latin typeface="Century Gothic"/>
                <a:cs typeface="Century Gothic"/>
              </a:rPr>
              <a:t>How </a:t>
            </a:r>
            <a:r>
              <a:rPr lang="en-US" sz="2800" dirty="0" smtClean="0">
                <a:latin typeface="Century Gothic"/>
                <a:cs typeface="Century Gothic"/>
              </a:rPr>
              <a:t>will you get home?</a:t>
            </a:r>
            <a:endParaRPr lang="en-US" sz="2800" dirty="0">
              <a:latin typeface="Century Gothic"/>
              <a:cs typeface="Century Gothic"/>
            </a:endParaRPr>
          </a:p>
        </p:txBody>
      </p:sp>
    </p:spTree>
    <p:extLst>
      <p:ext uri="{BB962C8B-B14F-4D97-AF65-F5344CB8AC3E}">
        <p14:creationId xmlns:p14="http://schemas.microsoft.com/office/powerpoint/2010/main" val="3885293006"/>
      </p:ext>
    </p:extLst>
  </p:cSld>
  <p:clrMapOvr>
    <a:masterClrMapping/>
  </p:clrMapOvr>
  <p:timing>
    <p:tnLst>
      <p:par>
        <p:cTn xmlns:p14="http://schemas.microsoft.com/office/powerpoint/2010/mai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old</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951970" y="5736130"/>
            <a:ext cx="5165476" cy="523220"/>
          </a:xfrm>
          <a:prstGeom prst="rect">
            <a:avLst/>
          </a:prstGeom>
          <a:noFill/>
        </p:spPr>
        <p:txBody>
          <a:bodyPr wrap="square" rtlCol="0">
            <a:spAutoFit/>
          </a:bodyPr>
          <a:lstStyle/>
          <a:p>
            <a:pPr algn="ctr"/>
            <a:r>
              <a:rPr lang="en-US" sz="2800" dirty="0" smtClean="0">
                <a:latin typeface="Century Gothic"/>
                <a:cs typeface="Century Gothic"/>
              </a:rPr>
              <a:t>The bridge is </a:t>
            </a:r>
            <a:r>
              <a:rPr lang="en-US" sz="2800" b="1" dirty="0" smtClean="0">
                <a:latin typeface="Century Gothic"/>
                <a:cs typeface="Century Gothic"/>
              </a:rPr>
              <a:t>old</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3652591542"/>
      </p:ext>
    </p:extLst>
  </p:cSld>
  <p:clrMapOvr>
    <a:masterClrMapping/>
  </p:clrMapOvr>
  <p:timing>
    <p:tnLst>
      <p:par>
        <p:cTn xmlns:p14="http://schemas.microsoft.com/office/powerpoint/2010/mai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people</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1066356" y="5736130"/>
            <a:ext cx="6795594" cy="523220"/>
          </a:xfrm>
          <a:prstGeom prst="rect">
            <a:avLst/>
          </a:prstGeom>
          <a:noFill/>
        </p:spPr>
        <p:txBody>
          <a:bodyPr wrap="square" rtlCol="0">
            <a:spAutoFit/>
          </a:bodyPr>
          <a:lstStyle/>
          <a:p>
            <a:pPr algn="ctr"/>
            <a:r>
              <a:rPr lang="en-US" sz="2800" b="1" dirty="0" smtClean="0">
                <a:latin typeface="Century Gothic"/>
                <a:cs typeface="Century Gothic"/>
              </a:rPr>
              <a:t>People</a:t>
            </a:r>
            <a:r>
              <a:rPr lang="en-US" sz="2800" dirty="0" smtClean="0">
                <a:latin typeface="Century Gothic"/>
                <a:cs typeface="Century Gothic"/>
              </a:rPr>
              <a:t> like those games.</a:t>
            </a:r>
            <a:endParaRPr lang="en-US" sz="2800" dirty="0">
              <a:latin typeface="Century Gothic"/>
              <a:cs typeface="Century Gothic"/>
            </a:endParaRPr>
          </a:p>
        </p:txBody>
      </p:sp>
    </p:spTree>
    <p:extLst>
      <p:ext uri="{BB962C8B-B14F-4D97-AF65-F5344CB8AC3E}">
        <p14:creationId xmlns:p14="http://schemas.microsoft.com/office/powerpoint/2010/main" val="1705738728"/>
      </p:ext>
    </p:extLst>
  </p:cSld>
  <p:clrMapOvr>
    <a:masterClrMapping/>
  </p:clrMapOvr>
  <p:timing>
    <p:tnLst>
      <p:par>
        <p:cTn xmlns:p14="http://schemas.microsoft.com/office/powerpoint/2010/mai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8680" y="13294"/>
            <a:ext cx="3709822" cy="93465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latin typeface="Century Gothic"/>
                <a:cs typeface="Century Gothic"/>
              </a:rPr>
              <a:t>Grammar</a:t>
            </a:r>
          </a:p>
          <a:p>
            <a:pPr algn="ctr"/>
            <a:r>
              <a:rPr lang="en-US" sz="2400" b="1" dirty="0" smtClean="0">
                <a:latin typeface="Century Gothic"/>
                <a:cs typeface="Century Gothic"/>
              </a:rPr>
              <a:t>Is and Are</a:t>
            </a:r>
            <a:endParaRPr lang="en-US" sz="2400" b="1" dirty="0">
              <a:latin typeface="Century Gothic"/>
              <a:cs typeface="Century Gothic"/>
            </a:endParaRPr>
          </a:p>
        </p:txBody>
      </p:sp>
      <p:sp>
        <p:nvSpPr>
          <p:cNvPr id="3" name="Rectangle 2"/>
          <p:cNvSpPr/>
          <p:nvPr/>
        </p:nvSpPr>
        <p:spPr>
          <a:xfrm>
            <a:off x="108632" y="2157330"/>
            <a:ext cx="8948385" cy="35752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4800" dirty="0" smtClean="0">
                <a:solidFill>
                  <a:schemeClr val="tx1"/>
                </a:solidFill>
                <a:latin typeface="Century Gothic"/>
                <a:cs typeface="Century Gothic"/>
              </a:rPr>
              <a:t>Two mice are eating rice.</a:t>
            </a:r>
          </a:p>
          <a:p>
            <a:endParaRPr lang="en-US" sz="4800" dirty="0">
              <a:solidFill>
                <a:schemeClr val="tx1"/>
              </a:solidFill>
              <a:latin typeface="Century Gothic"/>
              <a:cs typeface="Century Gothic"/>
            </a:endParaRPr>
          </a:p>
          <a:p>
            <a:r>
              <a:rPr lang="en-US" sz="4800" dirty="0" smtClean="0">
                <a:solidFill>
                  <a:schemeClr val="tx1"/>
                </a:solidFill>
                <a:latin typeface="Century Gothic"/>
                <a:cs typeface="Century Gothic"/>
              </a:rPr>
              <a:t>A mole is in the hole.</a:t>
            </a:r>
            <a:endParaRPr lang="en-US" sz="4800" dirty="0" smtClean="0">
              <a:solidFill>
                <a:schemeClr val="tx1"/>
              </a:solidFill>
              <a:latin typeface="Century Gothic"/>
              <a:cs typeface="Century Gothic"/>
            </a:endParaRPr>
          </a:p>
        </p:txBody>
      </p:sp>
      <p:sp>
        <p:nvSpPr>
          <p:cNvPr id="5" name="TextBox 4"/>
          <p:cNvSpPr txBox="1"/>
          <p:nvPr/>
        </p:nvSpPr>
        <p:spPr>
          <a:xfrm>
            <a:off x="0" y="1185067"/>
            <a:ext cx="9144000"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Ask children how to use is and are.</a:t>
            </a:r>
          </a:p>
          <a:p>
            <a:pPr algn="ctr"/>
            <a:r>
              <a:rPr lang="en-US" dirty="0" smtClean="0">
                <a:solidFill>
                  <a:srgbClr val="FF0000"/>
                </a:solidFill>
                <a:latin typeface="Century Gothic"/>
                <a:cs typeface="Century Gothic"/>
              </a:rPr>
              <a:t>Identify whether the verbs refer to one or more than one:</a:t>
            </a:r>
            <a:endParaRPr lang="en-US" dirty="0">
              <a:solidFill>
                <a:srgbClr val="FF0000"/>
              </a:solidFill>
              <a:latin typeface="Century Gothic"/>
              <a:cs typeface="Century Gothic"/>
            </a:endParaRPr>
          </a:p>
        </p:txBody>
      </p:sp>
      <p:sp>
        <p:nvSpPr>
          <p:cNvPr id="7" name="TextBox 6"/>
          <p:cNvSpPr txBox="1"/>
          <p:nvPr/>
        </p:nvSpPr>
        <p:spPr>
          <a:xfrm>
            <a:off x="0" y="6052274"/>
            <a:ext cx="9144000" cy="646331"/>
          </a:xfrm>
          <a:prstGeom prst="rect">
            <a:avLst/>
          </a:prstGeom>
          <a:noFill/>
        </p:spPr>
        <p:txBody>
          <a:bodyPr wrap="square" rtlCol="0">
            <a:spAutoFit/>
          </a:bodyPr>
          <a:lstStyle/>
          <a:p>
            <a:pPr algn="ctr"/>
            <a:r>
              <a:rPr lang="en-US" dirty="0" smtClean="0">
                <a:solidFill>
                  <a:srgbClr val="FF0000"/>
                </a:solidFill>
                <a:latin typeface="Century Gothic"/>
                <a:cs typeface="Century Gothic"/>
              </a:rPr>
              <a:t>Why do we use the verb </a:t>
            </a:r>
            <a:r>
              <a:rPr lang="en-US" b="1" dirty="0" smtClean="0">
                <a:solidFill>
                  <a:srgbClr val="FF0000"/>
                </a:solidFill>
                <a:latin typeface="Century Gothic"/>
                <a:cs typeface="Century Gothic"/>
              </a:rPr>
              <a:t>are</a:t>
            </a:r>
            <a:r>
              <a:rPr lang="en-US" dirty="0" smtClean="0">
                <a:solidFill>
                  <a:srgbClr val="FF0000"/>
                </a:solidFill>
                <a:latin typeface="Century Gothic"/>
                <a:cs typeface="Century Gothic"/>
              </a:rPr>
              <a:t> in the first sentence?</a:t>
            </a:r>
          </a:p>
          <a:p>
            <a:pPr algn="ctr"/>
            <a:r>
              <a:rPr lang="en-US" dirty="0" smtClean="0">
                <a:solidFill>
                  <a:srgbClr val="FF0000"/>
                </a:solidFill>
                <a:latin typeface="Century Gothic"/>
                <a:cs typeface="Century Gothic"/>
              </a:rPr>
              <a:t>Why do we use the verb </a:t>
            </a:r>
            <a:r>
              <a:rPr lang="en-US" b="1" dirty="0" smtClean="0">
                <a:solidFill>
                  <a:srgbClr val="FF0000"/>
                </a:solidFill>
                <a:latin typeface="Century Gothic"/>
                <a:cs typeface="Century Gothic"/>
              </a:rPr>
              <a:t>is</a:t>
            </a:r>
            <a:r>
              <a:rPr lang="en-US" dirty="0" smtClean="0">
                <a:solidFill>
                  <a:srgbClr val="FF0000"/>
                </a:solidFill>
                <a:latin typeface="Century Gothic"/>
                <a:cs typeface="Century Gothic"/>
              </a:rPr>
              <a:t> in the second sentence?</a:t>
            </a:r>
            <a:endParaRPr lang="en-US" dirty="0">
              <a:solidFill>
                <a:srgbClr val="FF0000"/>
              </a:solidFill>
              <a:latin typeface="Century Gothic"/>
              <a:cs typeface="Century Gothic"/>
            </a:endParaRPr>
          </a:p>
        </p:txBody>
      </p:sp>
      <p:sp>
        <p:nvSpPr>
          <p:cNvPr id="4" name="Rectangle 3"/>
          <p:cNvSpPr/>
          <p:nvPr/>
        </p:nvSpPr>
        <p:spPr>
          <a:xfrm>
            <a:off x="6567153" y="4010196"/>
            <a:ext cx="2418105" cy="160059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dirty="0" smtClean="0">
                <a:latin typeface="Century Gothic"/>
                <a:cs typeface="Century Gothic"/>
              </a:rPr>
              <a:t>Challenge:</a:t>
            </a:r>
          </a:p>
          <a:p>
            <a:pPr algn="ctr"/>
            <a:r>
              <a:rPr lang="en-US" sz="1400" dirty="0" smtClean="0">
                <a:latin typeface="Century Gothic"/>
                <a:cs typeface="Century Gothic"/>
              </a:rPr>
              <a:t>Change the noun in the first sentences to describe one mouse. Have them identify how the verb will change.</a:t>
            </a:r>
            <a:endParaRPr lang="en-US" sz="1400" dirty="0">
              <a:latin typeface="Century Gothic"/>
              <a:cs typeface="Century Gothic"/>
            </a:endParaRPr>
          </a:p>
        </p:txBody>
      </p:sp>
    </p:spTree>
    <p:extLst>
      <p:ext uri="{BB962C8B-B14F-4D97-AF65-F5344CB8AC3E}">
        <p14:creationId xmlns:p14="http://schemas.microsoft.com/office/powerpoint/2010/main" val="133217122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2800767"/>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5759394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2800767"/>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a:t>
            </a:r>
            <a:r>
              <a:rPr lang="en-US" sz="6600" dirty="0" err="1" smtClean="0">
                <a:solidFill>
                  <a:srgbClr val="000000"/>
                </a:solidFill>
                <a:latin typeface="Century Gothic"/>
                <a:cs typeface="Century Gothic"/>
              </a:rPr>
              <a:t>c</a:t>
            </a:r>
            <a:r>
              <a:rPr lang="en-US" sz="6600" dirty="0" err="1" smtClean="0">
                <a:solidFill>
                  <a:srgbClr val="FF0000"/>
                </a:solidFill>
                <a:latin typeface="Century Gothic"/>
                <a:cs typeface="Century Gothic"/>
              </a:rPr>
              <a:t>u</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317237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Introduce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4" name="Rectangle 3"/>
          <p:cNvSpPr/>
          <p:nvPr/>
        </p:nvSpPr>
        <p:spPr>
          <a:xfrm>
            <a:off x="38805" y="1082463"/>
            <a:ext cx="2135014" cy="25005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latin typeface="Century Gothic"/>
                <a:cs typeface="Century Gothic"/>
              </a:rPr>
              <a:t>This is the Boat</a:t>
            </a:r>
          </a:p>
          <a:p>
            <a:pPr algn="ctr"/>
            <a:r>
              <a:rPr lang="en-US" sz="1200" dirty="0" smtClean="0">
                <a:latin typeface="Century Gothic"/>
                <a:cs typeface="Century Gothic"/>
              </a:rPr>
              <a:t>Sound-Spelling Card.</a:t>
            </a:r>
          </a:p>
          <a:p>
            <a:pPr algn="ctr"/>
            <a:r>
              <a:rPr lang="en-US" sz="1200" dirty="0" smtClean="0">
                <a:latin typeface="Century Gothic"/>
                <a:cs typeface="Century Gothic"/>
              </a:rPr>
              <a:t>The sound is /o/.</a:t>
            </a:r>
          </a:p>
          <a:p>
            <a:pPr algn="ctr"/>
            <a:r>
              <a:rPr lang="en-US" sz="1200" dirty="0" smtClean="0">
                <a:latin typeface="Century Gothic"/>
                <a:cs typeface="Century Gothic"/>
              </a:rPr>
              <a:t>Look at this word: hop.</a:t>
            </a:r>
          </a:p>
          <a:p>
            <a:pPr algn="ctr"/>
            <a:r>
              <a:rPr lang="en-US" sz="1200" dirty="0" smtClean="0">
                <a:latin typeface="Century Gothic"/>
                <a:cs typeface="Century Gothic"/>
              </a:rPr>
              <a:t>Say it with me.</a:t>
            </a:r>
          </a:p>
          <a:p>
            <a:pPr algn="ctr"/>
            <a:r>
              <a:rPr lang="en-US" sz="1200" dirty="0" smtClean="0">
                <a:latin typeface="Century Gothic"/>
                <a:cs typeface="Century Gothic"/>
              </a:rPr>
              <a:t>This word has the /o/ sound. I’ll add an e to the end. The letters o and e act together to make the long o sound: /o/.</a:t>
            </a:r>
          </a:p>
          <a:p>
            <a:pPr algn="ctr"/>
            <a:r>
              <a:rPr lang="en-US" sz="1200" dirty="0" smtClean="0">
                <a:latin typeface="Century Gothic"/>
                <a:cs typeface="Century Gothic"/>
              </a:rPr>
              <a:t>Listen: /hop/, hope.</a:t>
            </a:r>
            <a:endParaRPr lang="en-US" sz="1200" dirty="0">
              <a:latin typeface="Century Gothic"/>
              <a:cs typeface="Century Gothic"/>
            </a:endParaRPr>
          </a:p>
          <a:p>
            <a:pPr algn="ctr"/>
            <a:r>
              <a:rPr lang="en-US" sz="1200" dirty="0" smtClean="0">
                <a:latin typeface="Century Gothic"/>
                <a:cs typeface="Century Gothic"/>
              </a:rPr>
              <a:t>I’ll say /o/ as I write the letters </a:t>
            </a:r>
            <a:r>
              <a:rPr lang="en-US" sz="1200" dirty="0" err="1" smtClean="0">
                <a:latin typeface="Century Gothic"/>
                <a:cs typeface="Century Gothic"/>
              </a:rPr>
              <a:t>o_e</a:t>
            </a:r>
            <a:r>
              <a:rPr lang="en-US" sz="1200" dirty="0" smtClean="0">
                <a:latin typeface="Century Gothic"/>
                <a:cs typeface="Century Gothic"/>
              </a:rPr>
              <a:t> several times.</a:t>
            </a:r>
          </a:p>
        </p:txBody>
      </p:sp>
      <p:sp>
        <p:nvSpPr>
          <p:cNvPr id="5" name="Rectangle 4"/>
          <p:cNvSpPr/>
          <p:nvPr/>
        </p:nvSpPr>
        <p:spPr>
          <a:xfrm>
            <a:off x="6753715" y="1895744"/>
            <a:ext cx="2103629"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chemeClr val="tx1"/>
                </a:solidFill>
                <a:latin typeface="Century Gothic"/>
                <a:cs typeface="Century Gothic"/>
              </a:rPr>
              <a:t>h</a:t>
            </a:r>
            <a:r>
              <a:rPr lang="en-US" sz="7200" dirty="0" smtClean="0">
                <a:solidFill>
                  <a:srgbClr val="FF0000"/>
                </a:solidFill>
                <a:latin typeface="Century Gothic"/>
                <a:cs typeface="Century Gothic"/>
              </a:rPr>
              <a:t>o</a:t>
            </a:r>
            <a:r>
              <a:rPr lang="en-US" sz="7200" dirty="0" smtClean="0">
                <a:solidFill>
                  <a:srgbClr val="000000"/>
                </a:solidFill>
                <a:latin typeface="Century Gothic"/>
                <a:cs typeface="Century Gothic"/>
              </a:rPr>
              <a:t>p</a:t>
            </a:r>
            <a:endParaRPr lang="en-US" sz="7200" dirty="0">
              <a:solidFill>
                <a:srgbClr val="000000"/>
              </a:solidFill>
              <a:latin typeface="Century Gothic"/>
              <a:cs typeface="Century Gothic"/>
            </a:endParaRPr>
          </a:p>
        </p:txBody>
      </p:sp>
      <p:pic>
        <p:nvPicPr>
          <p:cNvPr id="7" name="Picture 6" descr="Screen Shot 2016-12-04 at 7.09.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4788" y="865223"/>
            <a:ext cx="4335464" cy="5687927"/>
          </a:xfrm>
          <a:prstGeom prst="rect">
            <a:avLst/>
          </a:prstGeom>
        </p:spPr>
      </p:pic>
      <p:cxnSp>
        <p:nvCxnSpPr>
          <p:cNvPr id="10" name="Straight Connector 9"/>
          <p:cNvCxnSpPr/>
          <p:nvPr/>
        </p:nvCxnSpPr>
        <p:spPr>
          <a:xfrm>
            <a:off x="3713727" y="20616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93914" y="20616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610252" y="21837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6450630" y="3184807"/>
            <a:ext cx="2571657"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chemeClr val="tx1"/>
                </a:solidFill>
                <a:latin typeface="Century Gothic"/>
                <a:cs typeface="Century Gothic"/>
              </a:rPr>
              <a:t>h</a:t>
            </a:r>
            <a:r>
              <a:rPr lang="en-US" sz="7200" dirty="0" smtClean="0">
                <a:solidFill>
                  <a:srgbClr val="FF0000"/>
                </a:solidFill>
                <a:latin typeface="Century Gothic"/>
                <a:cs typeface="Century Gothic"/>
              </a:rPr>
              <a:t>o</a:t>
            </a:r>
            <a:r>
              <a:rPr lang="en-US" sz="7200" u="sng" dirty="0" smtClean="0">
                <a:solidFill>
                  <a:srgbClr val="000000"/>
                </a:solidFill>
                <a:latin typeface="Century Gothic"/>
                <a:cs typeface="Century Gothic"/>
              </a:rPr>
              <a:t>p</a:t>
            </a:r>
            <a:r>
              <a:rPr lang="en-US" sz="7200" dirty="0" smtClean="0">
                <a:solidFill>
                  <a:srgbClr val="FF0000"/>
                </a:solidFill>
                <a:latin typeface="Century Gothic"/>
                <a:cs typeface="Century Gothic"/>
              </a:rPr>
              <a:t>e</a:t>
            </a:r>
            <a:endParaRPr lang="en-US" sz="7200" dirty="0">
              <a:solidFill>
                <a:srgbClr val="FF0000"/>
              </a:solidFill>
              <a:latin typeface="Century Gothic"/>
              <a:cs typeface="Century Gothic"/>
            </a:endParaRPr>
          </a:p>
        </p:txBody>
      </p:sp>
      <p:cxnSp>
        <p:nvCxnSpPr>
          <p:cNvPr id="16" name="Straight Connector 15"/>
          <p:cNvCxnSpPr/>
          <p:nvPr/>
        </p:nvCxnSpPr>
        <p:spPr>
          <a:xfrm>
            <a:off x="1505428" y="1522364"/>
            <a:ext cx="925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565316" y="2810229"/>
            <a:ext cx="925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25217" y="3184807"/>
            <a:ext cx="925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043883" y="3010669"/>
            <a:ext cx="925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6433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2800767"/>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495931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2800767"/>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2702472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2800767"/>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P</a:t>
            </a:r>
            <a:r>
              <a:rPr lang="en-US" sz="6600" dirty="0" err="1" smtClean="0">
                <a:solidFill>
                  <a:srgbClr val="FF0000"/>
                </a:solidFill>
                <a:latin typeface="Century Gothic"/>
                <a:cs typeface="Century Gothic"/>
              </a:rPr>
              <a:t>e</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3948617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2800767"/>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650466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4493538"/>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err="1" smtClean="0">
                <a:solidFill>
                  <a:srgbClr val="FF0000"/>
                </a:solidFill>
                <a:latin typeface="Century Gothic"/>
                <a:cs typeface="Century Gothic"/>
              </a:rPr>
              <a:t>E</a:t>
            </a:r>
            <a:r>
              <a:rPr lang="en-US" sz="6600" dirty="0" err="1" smtClean="0">
                <a:latin typeface="Century Gothic"/>
                <a:cs typeface="Century Gothic"/>
              </a:rPr>
              <a:t>_</a:t>
            </a:r>
            <a:r>
              <a:rPr lang="en-US" sz="6600" dirty="0" err="1" smtClean="0">
                <a:solidFill>
                  <a:srgbClr val="FF0000"/>
                </a:solidFill>
                <a:latin typeface="Century Gothic"/>
                <a:cs typeface="Century Gothic"/>
              </a:rPr>
              <a:t>e</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24539412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4493538"/>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987072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4493538"/>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a:t>
            </a:r>
            <a:r>
              <a:rPr lang="en-US" sz="6600" dirty="0" err="1" smtClean="0">
                <a:solidFill>
                  <a:srgbClr val="FF0000"/>
                </a:solidFill>
                <a:latin typeface="Century Gothic"/>
                <a:cs typeface="Century Gothic"/>
              </a:rPr>
              <a:t>u</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922715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4493538"/>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4458699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4493538"/>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224438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4493538"/>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n</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3572706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6-12-04 at 7.09.3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364" y="91424"/>
            <a:ext cx="1456118" cy="1910359"/>
          </a:xfrm>
          <a:prstGeom prst="rect">
            <a:avLst/>
          </a:prstGeom>
        </p:spPr>
      </p:pic>
      <p:sp>
        <p:nvSpPr>
          <p:cNvPr id="3" name="TextBox 2"/>
          <p:cNvSpPr txBox="1"/>
          <p:nvPr/>
        </p:nvSpPr>
        <p:spPr>
          <a:xfrm>
            <a:off x="1942758" y="353256"/>
            <a:ext cx="6913192" cy="1477328"/>
          </a:xfrm>
          <a:prstGeom prst="rect">
            <a:avLst/>
          </a:prstGeom>
          <a:noFill/>
        </p:spPr>
        <p:txBody>
          <a:bodyPr wrap="square" rtlCol="0">
            <a:spAutoFit/>
          </a:bodyPr>
          <a:lstStyle/>
          <a:p>
            <a:r>
              <a:rPr lang="en-US" dirty="0" smtClean="0">
                <a:latin typeface="Century Gothic"/>
                <a:cs typeface="Century Gothic"/>
              </a:rPr>
              <a:t>Have children practice connecting the letters </a:t>
            </a:r>
            <a:r>
              <a:rPr lang="en-US" dirty="0" err="1" smtClean="0">
                <a:latin typeface="Century Gothic"/>
                <a:cs typeface="Century Gothic"/>
              </a:rPr>
              <a:t>o_e</a:t>
            </a:r>
            <a:r>
              <a:rPr lang="en-US" dirty="0" smtClean="0">
                <a:latin typeface="Century Gothic"/>
                <a:cs typeface="Century Gothic"/>
              </a:rPr>
              <a:t> to the sound /o/ by writing </a:t>
            </a:r>
            <a:r>
              <a:rPr lang="en-US" b="1" dirty="0" smtClean="0">
                <a:latin typeface="Century Gothic"/>
                <a:cs typeface="Century Gothic"/>
              </a:rPr>
              <a:t>hope</a:t>
            </a:r>
            <a:r>
              <a:rPr lang="en-US" dirty="0" smtClean="0">
                <a:latin typeface="Century Gothic"/>
                <a:cs typeface="Century Gothic"/>
              </a:rPr>
              <a:t>.</a:t>
            </a:r>
          </a:p>
          <a:p>
            <a:endParaRPr lang="en-US" dirty="0">
              <a:latin typeface="Century Gothic"/>
              <a:cs typeface="Century Gothic"/>
            </a:endParaRPr>
          </a:p>
          <a:p>
            <a:r>
              <a:rPr lang="en-US" dirty="0" smtClean="0">
                <a:latin typeface="Century Gothic"/>
                <a:cs typeface="Century Gothic"/>
              </a:rPr>
              <a:t>Now do it with me. Say /o/ as I write hope.</a:t>
            </a:r>
          </a:p>
          <a:p>
            <a:r>
              <a:rPr lang="en-US" dirty="0" smtClean="0">
                <a:latin typeface="Century Gothic"/>
                <a:cs typeface="Century Gothic"/>
              </a:rPr>
              <a:t>This time, write the word five times as you say the /o/ sound. </a:t>
            </a:r>
            <a:endParaRPr lang="en-US" dirty="0">
              <a:latin typeface="Century Gothic"/>
              <a:cs typeface="Century Gothic"/>
            </a:endParaRPr>
          </a:p>
        </p:txBody>
      </p:sp>
      <p:cxnSp>
        <p:nvCxnSpPr>
          <p:cNvPr id="5" name="Straight Connector 4"/>
          <p:cNvCxnSpPr/>
          <p:nvPr/>
        </p:nvCxnSpPr>
        <p:spPr>
          <a:xfrm>
            <a:off x="2909932" y="723333"/>
            <a:ext cx="13456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595435" y="1540190"/>
            <a:ext cx="13456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1435" y="3061550"/>
            <a:ext cx="9032565" cy="2308324"/>
          </a:xfrm>
          <a:prstGeom prst="rect">
            <a:avLst/>
          </a:prstGeom>
          <a:noFill/>
        </p:spPr>
        <p:txBody>
          <a:bodyPr wrap="square" rtlCol="0">
            <a:spAutoFit/>
          </a:bodyPr>
          <a:lstStyle/>
          <a:p>
            <a:r>
              <a:rPr lang="en-US" sz="7200" dirty="0" smtClean="0">
                <a:latin typeface="Century Gothic"/>
                <a:cs typeface="Century Gothic"/>
              </a:rPr>
              <a:t>hope		hope   hope</a:t>
            </a:r>
          </a:p>
          <a:p>
            <a:r>
              <a:rPr lang="en-US" sz="7200" dirty="0" smtClean="0">
                <a:latin typeface="Century Gothic"/>
                <a:cs typeface="Century Gothic"/>
              </a:rPr>
              <a:t>hope   hope</a:t>
            </a:r>
            <a:endParaRPr lang="en-US" sz="7200" dirty="0">
              <a:latin typeface="Century Gothic"/>
              <a:cs typeface="Century Gothic"/>
            </a:endParaRPr>
          </a:p>
        </p:txBody>
      </p:sp>
      <p:cxnSp>
        <p:nvCxnSpPr>
          <p:cNvPr id="8" name="Straight Connector 7"/>
          <p:cNvCxnSpPr/>
          <p:nvPr/>
        </p:nvCxnSpPr>
        <p:spPr>
          <a:xfrm>
            <a:off x="4745390" y="1246815"/>
            <a:ext cx="13456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9469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4493538"/>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962848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5170646"/>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st</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23699052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5170646"/>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st</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310581325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5170646"/>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8655019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6186309"/>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631481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6186309"/>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err="1" smtClean="0">
                <a:solidFill>
                  <a:srgbClr val="000000"/>
                </a:solidFill>
                <a:latin typeface="Century Gothic"/>
                <a:cs typeface="Century Gothic"/>
              </a:rPr>
              <a:t>c</a:t>
            </a:r>
            <a:r>
              <a:rPr lang="en-US" sz="6600" dirty="0" err="1" smtClean="0">
                <a:solidFill>
                  <a:srgbClr val="FF0000"/>
                </a:solidFill>
                <a:latin typeface="Century Gothic"/>
                <a:cs typeface="Century Gothic"/>
              </a:rPr>
              <a:t>u</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6171134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6186309"/>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9648180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6186309"/>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th</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306075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6186309"/>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th</a:t>
            </a:r>
            <a:r>
              <a:rPr lang="en-US" sz="6600" dirty="0" err="1" smtClean="0">
                <a:solidFill>
                  <a:srgbClr val="FF0000"/>
                </a:solidFill>
                <a:latin typeface="Century Gothic"/>
                <a:cs typeface="Century Gothic"/>
              </a:rPr>
              <a:t>o</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5427302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6186309"/>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62766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Introduce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4" name="Rectangle 3"/>
          <p:cNvSpPr/>
          <p:nvPr/>
        </p:nvSpPr>
        <p:spPr>
          <a:xfrm>
            <a:off x="38805" y="1082463"/>
            <a:ext cx="2135014" cy="25005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latin typeface="Century Gothic"/>
                <a:cs typeface="Century Gothic"/>
              </a:rPr>
              <a:t>This is the Cube</a:t>
            </a:r>
          </a:p>
          <a:p>
            <a:pPr algn="ctr"/>
            <a:r>
              <a:rPr lang="en-US" sz="1200" dirty="0" smtClean="0">
                <a:latin typeface="Century Gothic"/>
                <a:cs typeface="Century Gothic"/>
              </a:rPr>
              <a:t>Sound-Spelling Card.</a:t>
            </a:r>
          </a:p>
          <a:p>
            <a:pPr algn="ctr"/>
            <a:r>
              <a:rPr lang="en-US" sz="1200" dirty="0" smtClean="0">
                <a:latin typeface="Century Gothic"/>
                <a:cs typeface="Century Gothic"/>
              </a:rPr>
              <a:t>The sound is /u/.</a:t>
            </a:r>
          </a:p>
          <a:p>
            <a:pPr algn="ctr"/>
            <a:r>
              <a:rPr lang="en-US" sz="1200" dirty="0" smtClean="0">
                <a:latin typeface="Century Gothic"/>
                <a:cs typeface="Century Gothic"/>
              </a:rPr>
              <a:t>Look at this word: cub.</a:t>
            </a:r>
          </a:p>
          <a:p>
            <a:pPr algn="ctr"/>
            <a:r>
              <a:rPr lang="en-US" sz="1200" dirty="0" smtClean="0">
                <a:latin typeface="Century Gothic"/>
                <a:cs typeface="Century Gothic"/>
              </a:rPr>
              <a:t>Say it with me.</a:t>
            </a:r>
          </a:p>
          <a:p>
            <a:pPr algn="ctr"/>
            <a:r>
              <a:rPr lang="en-US" sz="1200" dirty="0" smtClean="0">
                <a:latin typeface="Century Gothic"/>
                <a:cs typeface="Century Gothic"/>
              </a:rPr>
              <a:t>This word has the /u/ sound. I’ll add an e to the end. The letters u and e act together to make the long u sound: /u/.</a:t>
            </a:r>
          </a:p>
          <a:p>
            <a:pPr algn="ctr"/>
            <a:r>
              <a:rPr lang="en-US" sz="1200" dirty="0" smtClean="0">
                <a:latin typeface="Century Gothic"/>
                <a:cs typeface="Century Gothic"/>
              </a:rPr>
              <a:t>Listen: /cub/, cube.</a:t>
            </a:r>
            <a:endParaRPr lang="en-US" sz="1200" dirty="0">
              <a:latin typeface="Century Gothic"/>
              <a:cs typeface="Century Gothic"/>
            </a:endParaRPr>
          </a:p>
          <a:p>
            <a:pPr algn="ctr"/>
            <a:r>
              <a:rPr lang="en-US" sz="1200" dirty="0" smtClean="0">
                <a:latin typeface="Century Gothic"/>
                <a:cs typeface="Century Gothic"/>
              </a:rPr>
              <a:t>I’ll say /u/ as I write the letters </a:t>
            </a:r>
            <a:r>
              <a:rPr lang="en-US" sz="1200" dirty="0" err="1" smtClean="0">
                <a:latin typeface="Century Gothic"/>
                <a:cs typeface="Century Gothic"/>
              </a:rPr>
              <a:t>u_e</a:t>
            </a:r>
            <a:r>
              <a:rPr lang="en-US" sz="1200" dirty="0" smtClean="0">
                <a:latin typeface="Century Gothic"/>
                <a:cs typeface="Century Gothic"/>
              </a:rPr>
              <a:t> several times.</a:t>
            </a:r>
          </a:p>
        </p:txBody>
      </p:sp>
      <p:sp>
        <p:nvSpPr>
          <p:cNvPr id="5" name="Rectangle 4"/>
          <p:cNvSpPr/>
          <p:nvPr/>
        </p:nvSpPr>
        <p:spPr>
          <a:xfrm>
            <a:off x="6694844" y="1915868"/>
            <a:ext cx="2103629"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chemeClr val="tx1"/>
                </a:solidFill>
                <a:latin typeface="Century Gothic"/>
                <a:cs typeface="Century Gothic"/>
              </a:rPr>
              <a:t>c</a:t>
            </a:r>
            <a:r>
              <a:rPr lang="en-US" sz="7200" dirty="0" smtClean="0">
                <a:solidFill>
                  <a:srgbClr val="FF0000"/>
                </a:solidFill>
                <a:latin typeface="Century Gothic"/>
                <a:cs typeface="Century Gothic"/>
              </a:rPr>
              <a:t>u</a:t>
            </a:r>
            <a:r>
              <a:rPr lang="en-US" sz="7200" dirty="0" smtClean="0">
                <a:solidFill>
                  <a:srgbClr val="000000"/>
                </a:solidFill>
                <a:latin typeface="Century Gothic"/>
                <a:cs typeface="Century Gothic"/>
              </a:rPr>
              <a:t>b</a:t>
            </a:r>
            <a:endParaRPr lang="en-US" sz="7200" dirty="0">
              <a:solidFill>
                <a:srgbClr val="000000"/>
              </a:solidFill>
              <a:latin typeface="Century Gothic"/>
              <a:cs typeface="Century Gothic"/>
            </a:endParaRPr>
          </a:p>
        </p:txBody>
      </p:sp>
      <p:cxnSp>
        <p:nvCxnSpPr>
          <p:cNvPr id="10" name="Straight Connector 9"/>
          <p:cNvCxnSpPr/>
          <p:nvPr/>
        </p:nvCxnSpPr>
        <p:spPr>
          <a:xfrm>
            <a:off x="3713727" y="20616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93914" y="20616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610252" y="21837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05428" y="1522364"/>
            <a:ext cx="925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565316" y="2810229"/>
            <a:ext cx="925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25217" y="3184807"/>
            <a:ext cx="925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2" name="Picture 1" descr="Screen Shot 2016-12-04 at 7.09.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7114" y="801997"/>
            <a:ext cx="4373137" cy="5734947"/>
          </a:xfrm>
          <a:prstGeom prst="rect">
            <a:avLst/>
          </a:prstGeom>
        </p:spPr>
      </p:pic>
      <p:sp>
        <p:nvSpPr>
          <p:cNvPr id="19" name="Rectangle 18"/>
          <p:cNvSpPr/>
          <p:nvPr/>
        </p:nvSpPr>
        <p:spPr>
          <a:xfrm>
            <a:off x="6450630" y="3184807"/>
            <a:ext cx="2571657"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chemeClr val="tx1"/>
                </a:solidFill>
                <a:latin typeface="Century Gothic"/>
                <a:cs typeface="Century Gothic"/>
              </a:rPr>
              <a:t>c</a:t>
            </a:r>
            <a:r>
              <a:rPr lang="en-US" sz="7200" dirty="0" smtClean="0">
                <a:solidFill>
                  <a:srgbClr val="FF0000"/>
                </a:solidFill>
                <a:latin typeface="Century Gothic"/>
                <a:cs typeface="Century Gothic"/>
              </a:rPr>
              <a:t>u</a:t>
            </a:r>
            <a:r>
              <a:rPr lang="en-US" sz="7200" u="sng" dirty="0" smtClean="0">
                <a:solidFill>
                  <a:srgbClr val="000000"/>
                </a:solidFill>
                <a:latin typeface="Century Gothic"/>
                <a:cs typeface="Century Gothic"/>
              </a:rPr>
              <a:t>b</a:t>
            </a:r>
            <a:r>
              <a:rPr lang="en-US" sz="7200" dirty="0" smtClean="0">
                <a:solidFill>
                  <a:srgbClr val="FF0000"/>
                </a:solidFill>
                <a:latin typeface="Century Gothic"/>
                <a:cs typeface="Century Gothic"/>
              </a:rPr>
              <a:t>e</a:t>
            </a:r>
            <a:endParaRPr lang="en-US" sz="7200" dirty="0">
              <a:solidFill>
                <a:srgbClr val="FF0000"/>
              </a:solidFill>
              <a:latin typeface="Century Gothic"/>
              <a:cs typeface="Century Gothic"/>
            </a:endParaRPr>
          </a:p>
        </p:txBody>
      </p:sp>
      <p:cxnSp>
        <p:nvCxnSpPr>
          <p:cNvPr id="21" name="Straight Connector 20"/>
          <p:cNvCxnSpPr/>
          <p:nvPr/>
        </p:nvCxnSpPr>
        <p:spPr>
          <a:xfrm>
            <a:off x="1035473" y="2970035"/>
            <a:ext cx="925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7126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6186309"/>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th</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2397005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6186309"/>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th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err="1" smtClean="0">
                <a:solidFill>
                  <a:srgbClr val="000000"/>
                </a:solidFill>
                <a:latin typeface="Century Gothic"/>
                <a:cs typeface="Century Gothic"/>
              </a:rPr>
              <a:t>th</a:t>
            </a:r>
            <a:r>
              <a:rPr lang="en-US" sz="6600" dirty="0" err="1" smtClean="0">
                <a:solidFill>
                  <a:srgbClr val="FF0000"/>
                </a:solidFill>
                <a:latin typeface="Century Gothic"/>
                <a:cs typeface="Century Gothic"/>
              </a:rPr>
              <a:t>e</a:t>
            </a:r>
            <a:r>
              <a:rPr lang="en-US" sz="6600" dirty="0" err="1" smtClean="0">
                <a:solidFill>
                  <a:srgbClr val="000000"/>
                </a:solidFill>
                <a:latin typeface="Century Gothic"/>
                <a:cs typeface="Century Gothic"/>
              </a:rPr>
              <a:t>_</a:t>
            </a:r>
            <a:r>
              <a:rPr lang="en-US" sz="6600" dirty="0" err="1"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18854706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201860"/>
            <a:ext cx="8898001" cy="6186309"/>
          </a:xfrm>
          <a:prstGeom prst="rect">
            <a:avLst/>
          </a:prstGeom>
          <a:noFill/>
        </p:spPr>
        <p:txBody>
          <a:bodyPr wrap="square" rtlCol="0">
            <a:spAutoFit/>
          </a:bodyPr>
          <a:lstStyle/>
          <a:p>
            <a:r>
              <a:rPr lang="en-US" sz="6600" dirty="0" smtClean="0">
                <a:latin typeface="Century Gothic"/>
                <a:cs typeface="Century Gothic"/>
              </a:rPr>
              <a:t>h</a:t>
            </a:r>
            <a:r>
              <a:rPr lang="en-US" sz="6600" dirty="0" smtClean="0">
                <a:solidFill>
                  <a:srgbClr val="FF0000"/>
                </a:solidFill>
                <a:latin typeface="Century Gothic"/>
                <a:cs typeface="Century Gothic"/>
              </a:rPr>
              <a:t>o</a:t>
            </a:r>
            <a:r>
              <a:rPr lang="en-US" sz="6600" u="sng" dirty="0" smtClean="0">
                <a:latin typeface="Century Gothic"/>
                <a:cs typeface="Century Gothic"/>
              </a:rPr>
              <a:t>m</a:t>
            </a:r>
            <a:r>
              <a:rPr lang="en-US" sz="6600" dirty="0" smtClean="0">
                <a:solidFill>
                  <a:srgbClr val="FF0000"/>
                </a:solidFill>
                <a:latin typeface="Century Gothic"/>
                <a:cs typeface="Century Gothic"/>
              </a:rPr>
              <a:t>e    </a:t>
            </a:r>
            <a:r>
              <a:rPr lang="en-US" sz="6600" dirty="0" smtClean="0">
                <a:latin typeface="Century Gothic"/>
                <a:cs typeface="Century Gothic"/>
              </a:rPr>
              <a:t>b</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g</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E</a:t>
            </a:r>
            <a:r>
              <a:rPr lang="en-US" sz="6600" u="sng" dirty="0" smtClean="0">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  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n</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st</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v</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b</a:t>
            </a:r>
            <a:r>
              <a:rPr lang="en-US" sz="6600" dirty="0" smtClean="0">
                <a:solidFill>
                  <a:srgbClr val="FF0000"/>
                </a:solidFill>
                <a:latin typeface="Century Gothic"/>
                <a:cs typeface="Century Gothic"/>
              </a:rPr>
              <a:t>e     </a:t>
            </a:r>
            <a:r>
              <a:rPr lang="en-US" sz="6600" smtClean="0">
                <a:solidFill>
                  <a:srgbClr val="000000"/>
                </a:solidFill>
                <a:latin typeface="Century Gothic"/>
                <a:cs typeface="Century Gothic"/>
              </a:rPr>
              <a:t>th</a:t>
            </a:r>
            <a:r>
              <a:rPr lang="en-US" sz="6600" smtClean="0">
                <a:solidFill>
                  <a:srgbClr val="FF0000"/>
                </a:solidFill>
                <a:latin typeface="Century Gothic"/>
                <a:cs typeface="Century Gothic"/>
              </a:rPr>
              <a:t>o</a:t>
            </a:r>
            <a:r>
              <a:rPr lang="en-US" sz="6600" u="sng" smtClean="0">
                <a:solidFill>
                  <a:srgbClr val="000000"/>
                </a:solidFill>
                <a:latin typeface="Century Gothic"/>
                <a:cs typeface="Century Gothic"/>
              </a:rPr>
              <a:t>s</a:t>
            </a:r>
            <a:r>
              <a:rPr lang="en-US" sz="6600" smtClean="0">
                <a:solidFill>
                  <a:srgbClr val="FF0000"/>
                </a:solidFill>
                <a:latin typeface="Century Gothic"/>
                <a:cs typeface="Century Gothic"/>
              </a:rPr>
              <a:t>e   </a:t>
            </a:r>
            <a:r>
              <a:rPr lang="en-US" sz="6600" dirty="0" smtClean="0">
                <a:solidFill>
                  <a:srgbClr val="000000"/>
                </a:solidFill>
                <a:latin typeface="Century Gothic"/>
                <a:cs typeface="Century Gothic"/>
              </a:rPr>
              <a:t>th</a:t>
            </a:r>
            <a:r>
              <a:rPr lang="en-US" sz="6600" dirty="0" smtClean="0">
                <a:solidFill>
                  <a:srgbClr val="FF0000"/>
                </a:solidFill>
                <a:latin typeface="Century Gothic"/>
                <a:cs typeface="Century Gothic"/>
              </a:rPr>
              <a:t>e</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endParaRPr lang="en-US" sz="6600" dirty="0">
              <a:solidFill>
                <a:srgbClr val="FF0000"/>
              </a:solidFill>
              <a:latin typeface="Century Gothic"/>
              <a:cs typeface="Century Gothic"/>
            </a:endParaRPr>
          </a:p>
        </p:txBody>
      </p:sp>
    </p:spTree>
    <p:extLst>
      <p:ext uri="{BB962C8B-B14F-4D97-AF65-F5344CB8AC3E}">
        <p14:creationId xmlns:p14="http://schemas.microsoft.com/office/powerpoint/2010/main" val="42027493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05839"/>
            <a:ext cx="8898001" cy="1107996"/>
          </a:xfrm>
          <a:prstGeom prst="rect">
            <a:avLst/>
          </a:prstGeom>
          <a:noFill/>
        </p:spPr>
        <p:txBody>
          <a:bodyPr wrap="square" rtlCol="0">
            <a:spAutoFit/>
          </a:bodyPr>
          <a:lstStyle/>
          <a:p>
            <a:r>
              <a:rPr lang="en-US" sz="6600" dirty="0" smtClean="0">
                <a:latin typeface="Century Gothic"/>
                <a:cs typeface="Century Gothic"/>
              </a:rPr>
              <a:t>gl</a:t>
            </a:r>
            <a:r>
              <a:rPr lang="en-US" sz="6600" dirty="0" smtClean="0">
                <a:solidFill>
                  <a:srgbClr val="FF0000"/>
                </a:solidFill>
                <a:latin typeface="Century Gothic"/>
                <a:cs typeface="Century Gothic"/>
              </a:rPr>
              <a:t>o</a:t>
            </a:r>
            <a:r>
              <a:rPr lang="en-US" sz="6600" u="sng" dirty="0" smtClean="0">
                <a:latin typeface="Century Gothic"/>
                <a:cs typeface="Century Gothic"/>
              </a:rPr>
              <a:t>b</a:t>
            </a:r>
            <a:r>
              <a:rPr lang="en-US" sz="6600" dirty="0" smtClean="0">
                <a:solidFill>
                  <a:srgbClr val="FF0000"/>
                </a:solidFill>
                <a:latin typeface="Century Gothic"/>
                <a:cs typeface="Century Gothic"/>
              </a:rPr>
              <a:t>e</a:t>
            </a:r>
            <a:endParaRPr lang="en-US" sz="6600" dirty="0">
              <a:solidFill>
                <a:srgbClr val="000000"/>
              </a:solidFill>
              <a:latin typeface="Century Gothic"/>
              <a:cs typeface="Century Gothic"/>
            </a:endParaRPr>
          </a:p>
        </p:txBody>
      </p:sp>
      <p:sp>
        <p:nvSpPr>
          <p:cNvPr id="3" name="TextBox 2"/>
          <p:cNvSpPr txBox="1"/>
          <p:nvPr/>
        </p:nvSpPr>
        <p:spPr>
          <a:xfrm>
            <a:off x="117743" y="32583"/>
            <a:ext cx="2758549" cy="338554"/>
          </a:xfrm>
          <a:prstGeom prst="rect">
            <a:avLst/>
          </a:prstGeom>
          <a:noFill/>
        </p:spPr>
        <p:txBody>
          <a:bodyPr wrap="square" rtlCol="0">
            <a:spAutoFit/>
          </a:bodyPr>
          <a:lstStyle/>
          <a:p>
            <a:r>
              <a:rPr lang="en-US" sz="1600" dirty="0" smtClean="0">
                <a:solidFill>
                  <a:srgbClr val="FF0000"/>
                </a:solidFill>
                <a:latin typeface="Century Gothic"/>
                <a:cs typeface="Century Gothic"/>
              </a:rPr>
              <a:t>Internal Sounding Out</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14503405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05839"/>
            <a:ext cx="8898001" cy="1107996"/>
          </a:xfrm>
          <a:prstGeom prst="rect">
            <a:avLst/>
          </a:prstGeom>
          <a:noFill/>
        </p:spPr>
        <p:txBody>
          <a:bodyPr wrap="square" rtlCol="0">
            <a:spAutoFit/>
          </a:bodyPr>
          <a:lstStyle/>
          <a:p>
            <a:r>
              <a:rPr lang="en-US" sz="6600" dirty="0" smtClean="0">
                <a:latin typeface="Century Gothic"/>
                <a:cs typeface="Century Gothic"/>
              </a:rPr>
              <a:t>gl</a:t>
            </a:r>
            <a:r>
              <a:rPr lang="en-US" sz="6600" dirty="0" smtClean="0">
                <a:solidFill>
                  <a:srgbClr val="FF0000"/>
                </a:solidFill>
                <a:latin typeface="Century Gothic"/>
                <a:cs typeface="Century Gothic"/>
              </a:rPr>
              <a:t>o</a:t>
            </a:r>
            <a:r>
              <a:rPr lang="en-US" sz="6600" u="sng" dirty="0" smtClean="0">
                <a:latin typeface="Century Gothic"/>
                <a:cs typeface="Century Gothic"/>
              </a:rPr>
              <a:t>b</a:t>
            </a:r>
            <a:r>
              <a:rPr lang="en-US" sz="6600" dirty="0" smtClean="0">
                <a:solidFill>
                  <a:srgbClr val="FF0000"/>
                </a:solidFill>
                <a:latin typeface="Century Gothic"/>
                <a:cs typeface="Century Gothic"/>
              </a:rPr>
              <a:t>e   </a:t>
            </a:r>
            <a:r>
              <a:rPr lang="en-US" sz="6600" dirty="0" smtClean="0">
                <a:latin typeface="Century Gothic"/>
                <a:cs typeface="Century Gothic"/>
              </a:rPr>
              <a:t>m</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a:t>
            </a:r>
            <a:endParaRPr lang="en-US" sz="6600" dirty="0">
              <a:solidFill>
                <a:srgbClr val="000000"/>
              </a:solidFill>
              <a:latin typeface="Century Gothic"/>
              <a:cs typeface="Century Gothic"/>
            </a:endParaRPr>
          </a:p>
        </p:txBody>
      </p:sp>
      <p:sp>
        <p:nvSpPr>
          <p:cNvPr id="3" name="TextBox 2"/>
          <p:cNvSpPr txBox="1"/>
          <p:nvPr/>
        </p:nvSpPr>
        <p:spPr>
          <a:xfrm>
            <a:off x="117743" y="32583"/>
            <a:ext cx="2758549" cy="338554"/>
          </a:xfrm>
          <a:prstGeom prst="rect">
            <a:avLst/>
          </a:prstGeom>
          <a:noFill/>
        </p:spPr>
        <p:txBody>
          <a:bodyPr wrap="square" rtlCol="0">
            <a:spAutoFit/>
          </a:bodyPr>
          <a:lstStyle/>
          <a:p>
            <a:r>
              <a:rPr lang="en-US" sz="1600" dirty="0" smtClean="0">
                <a:solidFill>
                  <a:srgbClr val="FF0000"/>
                </a:solidFill>
                <a:latin typeface="Century Gothic"/>
                <a:cs typeface="Century Gothic"/>
              </a:rPr>
              <a:t>Internal Sounding Out</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1507359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05839"/>
            <a:ext cx="8898001" cy="2800767"/>
          </a:xfrm>
          <a:prstGeom prst="rect">
            <a:avLst/>
          </a:prstGeom>
          <a:noFill/>
        </p:spPr>
        <p:txBody>
          <a:bodyPr wrap="square" rtlCol="0">
            <a:spAutoFit/>
          </a:bodyPr>
          <a:lstStyle/>
          <a:p>
            <a:r>
              <a:rPr lang="en-US" sz="6600" dirty="0" smtClean="0">
                <a:latin typeface="Century Gothic"/>
                <a:cs typeface="Century Gothic"/>
              </a:rPr>
              <a:t>gl</a:t>
            </a:r>
            <a:r>
              <a:rPr lang="en-US" sz="6600" dirty="0" smtClean="0">
                <a:solidFill>
                  <a:srgbClr val="FF0000"/>
                </a:solidFill>
                <a:latin typeface="Century Gothic"/>
                <a:cs typeface="Century Gothic"/>
              </a:rPr>
              <a:t>o</a:t>
            </a:r>
            <a:r>
              <a:rPr lang="en-US" sz="6600" u="sng" dirty="0" smtClean="0">
                <a:latin typeface="Century Gothic"/>
                <a:cs typeface="Century Gothic"/>
              </a:rPr>
              <a:t>b</a:t>
            </a:r>
            <a:r>
              <a:rPr lang="en-US" sz="6600" dirty="0" smtClean="0">
                <a:solidFill>
                  <a:srgbClr val="FF0000"/>
                </a:solidFill>
                <a:latin typeface="Century Gothic"/>
                <a:cs typeface="Century Gothic"/>
              </a:rPr>
              <a:t>e   </a:t>
            </a:r>
            <a:r>
              <a:rPr lang="en-US" sz="6600" dirty="0" smtClean="0">
                <a:latin typeface="Century Gothic"/>
                <a:cs typeface="Century Gothic"/>
              </a:rPr>
              <a:t>m</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a:t>
            </a:r>
            <a:endParaRPr lang="en-US" sz="6600" dirty="0">
              <a:solidFill>
                <a:srgbClr val="000000"/>
              </a:solidFill>
              <a:latin typeface="Century Gothic"/>
              <a:cs typeface="Century Gothic"/>
            </a:endParaRPr>
          </a:p>
        </p:txBody>
      </p:sp>
      <p:sp>
        <p:nvSpPr>
          <p:cNvPr id="3" name="TextBox 2"/>
          <p:cNvSpPr txBox="1"/>
          <p:nvPr/>
        </p:nvSpPr>
        <p:spPr>
          <a:xfrm>
            <a:off x="117743" y="32583"/>
            <a:ext cx="2758549" cy="338554"/>
          </a:xfrm>
          <a:prstGeom prst="rect">
            <a:avLst/>
          </a:prstGeom>
          <a:noFill/>
        </p:spPr>
        <p:txBody>
          <a:bodyPr wrap="square" rtlCol="0">
            <a:spAutoFit/>
          </a:bodyPr>
          <a:lstStyle/>
          <a:p>
            <a:r>
              <a:rPr lang="en-US" sz="1600" dirty="0" smtClean="0">
                <a:solidFill>
                  <a:srgbClr val="FF0000"/>
                </a:solidFill>
                <a:latin typeface="Century Gothic"/>
                <a:cs typeface="Century Gothic"/>
              </a:rPr>
              <a:t>Internal Sounding Out</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3385862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05839"/>
            <a:ext cx="8898001" cy="2800767"/>
          </a:xfrm>
          <a:prstGeom prst="rect">
            <a:avLst/>
          </a:prstGeom>
          <a:noFill/>
        </p:spPr>
        <p:txBody>
          <a:bodyPr wrap="square" rtlCol="0">
            <a:spAutoFit/>
          </a:bodyPr>
          <a:lstStyle/>
          <a:p>
            <a:r>
              <a:rPr lang="en-US" sz="6600" dirty="0" smtClean="0">
                <a:latin typeface="Century Gothic"/>
                <a:cs typeface="Century Gothic"/>
              </a:rPr>
              <a:t>gl</a:t>
            </a:r>
            <a:r>
              <a:rPr lang="en-US" sz="6600" dirty="0" smtClean="0">
                <a:solidFill>
                  <a:srgbClr val="FF0000"/>
                </a:solidFill>
                <a:latin typeface="Century Gothic"/>
                <a:cs typeface="Century Gothic"/>
              </a:rPr>
              <a:t>o</a:t>
            </a:r>
            <a:r>
              <a:rPr lang="en-US" sz="6600" u="sng" dirty="0" smtClean="0">
                <a:latin typeface="Century Gothic"/>
                <a:cs typeface="Century Gothic"/>
              </a:rPr>
              <a:t>b</a:t>
            </a:r>
            <a:r>
              <a:rPr lang="en-US" sz="6600" dirty="0" smtClean="0">
                <a:solidFill>
                  <a:srgbClr val="FF0000"/>
                </a:solidFill>
                <a:latin typeface="Century Gothic"/>
                <a:cs typeface="Century Gothic"/>
              </a:rPr>
              <a:t>e   </a:t>
            </a:r>
            <a:r>
              <a:rPr lang="en-US" sz="6600" dirty="0" smtClean="0">
                <a:latin typeface="Century Gothic"/>
                <a:cs typeface="Century Gothic"/>
              </a:rPr>
              <a:t>m</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endParaRPr lang="en-US" sz="6600" dirty="0">
              <a:solidFill>
                <a:srgbClr val="000000"/>
              </a:solidFill>
              <a:latin typeface="Century Gothic"/>
              <a:cs typeface="Century Gothic"/>
            </a:endParaRPr>
          </a:p>
        </p:txBody>
      </p:sp>
      <p:sp>
        <p:nvSpPr>
          <p:cNvPr id="3" name="TextBox 2"/>
          <p:cNvSpPr txBox="1"/>
          <p:nvPr/>
        </p:nvSpPr>
        <p:spPr>
          <a:xfrm>
            <a:off x="117743" y="32583"/>
            <a:ext cx="2758549" cy="338554"/>
          </a:xfrm>
          <a:prstGeom prst="rect">
            <a:avLst/>
          </a:prstGeom>
          <a:noFill/>
        </p:spPr>
        <p:txBody>
          <a:bodyPr wrap="square" rtlCol="0">
            <a:spAutoFit/>
          </a:bodyPr>
          <a:lstStyle/>
          <a:p>
            <a:r>
              <a:rPr lang="en-US" sz="1600" dirty="0" smtClean="0">
                <a:solidFill>
                  <a:srgbClr val="FF0000"/>
                </a:solidFill>
                <a:latin typeface="Century Gothic"/>
                <a:cs typeface="Century Gothic"/>
              </a:rPr>
              <a:t>Internal Sounding Out</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36529662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05839"/>
            <a:ext cx="8898001" cy="2800767"/>
          </a:xfrm>
          <a:prstGeom prst="rect">
            <a:avLst/>
          </a:prstGeom>
          <a:noFill/>
        </p:spPr>
        <p:txBody>
          <a:bodyPr wrap="square" rtlCol="0">
            <a:spAutoFit/>
          </a:bodyPr>
          <a:lstStyle/>
          <a:p>
            <a:r>
              <a:rPr lang="en-US" sz="6600" dirty="0" smtClean="0">
                <a:latin typeface="Century Gothic"/>
                <a:cs typeface="Century Gothic"/>
              </a:rPr>
              <a:t>gl</a:t>
            </a:r>
            <a:r>
              <a:rPr lang="en-US" sz="6600" dirty="0" smtClean="0">
                <a:solidFill>
                  <a:srgbClr val="FF0000"/>
                </a:solidFill>
                <a:latin typeface="Century Gothic"/>
                <a:cs typeface="Century Gothic"/>
              </a:rPr>
              <a:t>o</a:t>
            </a:r>
            <a:r>
              <a:rPr lang="en-US" sz="6600" u="sng" dirty="0" smtClean="0">
                <a:latin typeface="Century Gothic"/>
                <a:cs typeface="Century Gothic"/>
              </a:rPr>
              <a:t>b</a:t>
            </a:r>
            <a:r>
              <a:rPr lang="en-US" sz="6600" dirty="0" smtClean="0">
                <a:solidFill>
                  <a:srgbClr val="FF0000"/>
                </a:solidFill>
                <a:latin typeface="Century Gothic"/>
                <a:cs typeface="Century Gothic"/>
              </a:rPr>
              <a:t>e   </a:t>
            </a:r>
            <a:r>
              <a:rPr lang="en-US" sz="6600" dirty="0" smtClean="0">
                <a:latin typeface="Century Gothic"/>
                <a:cs typeface="Century Gothic"/>
              </a:rPr>
              <a:t>m</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v</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a:t>
            </a:r>
            <a:endParaRPr lang="en-US" sz="6600" dirty="0">
              <a:solidFill>
                <a:srgbClr val="000000"/>
              </a:solidFill>
              <a:latin typeface="Century Gothic"/>
              <a:cs typeface="Century Gothic"/>
            </a:endParaRPr>
          </a:p>
        </p:txBody>
      </p:sp>
      <p:sp>
        <p:nvSpPr>
          <p:cNvPr id="3" name="TextBox 2"/>
          <p:cNvSpPr txBox="1"/>
          <p:nvPr/>
        </p:nvSpPr>
        <p:spPr>
          <a:xfrm>
            <a:off x="117743" y="32583"/>
            <a:ext cx="2758549" cy="338554"/>
          </a:xfrm>
          <a:prstGeom prst="rect">
            <a:avLst/>
          </a:prstGeom>
          <a:noFill/>
        </p:spPr>
        <p:txBody>
          <a:bodyPr wrap="square" rtlCol="0">
            <a:spAutoFit/>
          </a:bodyPr>
          <a:lstStyle/>
          <a:p>
            <a:r>
              <a:rPr lang="en-US" sz="1600" dirty="0" smtClean="0">
                <a:solidFill>
                  <a:srgbClr val="FF0000"/>
                </a:solidFill>
                <a:latin typeface="Century Gothic"/>
                <a:cs typeface="Century Gothic"/>
              </a:rPr>
              <a:t>Internal Sounding Out</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19009920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05839"/>
            <a:ext cx="8898001" cy="3477875"/>
          </a:xfrm>
          <a:prstGeom prst="rect">
            <a:avLst/>
          </a:prstGeom>
          <a:noFill/>
        </p:spPr>
        <p:txBody>
          <a:bodyPr wrap="square" rtlCol="0">
            <a:spAutoFit/>
          </a:bodyPr>
          <a:lstStyle/>
          <a:p>
            <a:r>
              <a:rPr lang="en-US" sz="6600" dirty="0" smtClean="0">
                <a:latin typeface="Century Gothic"/>
                <a:cs typeface="Century Gothic"/>
              </a:rPr>
              <a:t>gl</a:t>
            </a:r>
            <a:r>
              <a:rPr lang="en-US" sz="6600" dirty="0" smtClean="0">
                <a:solidFill>
                  <a:srgbClr val="FF0000"/>
                </a:solidFill>
                <a:latin typeface="Century Gothic"/>
                <a:cs typeface="Century Gothic"/>
              </a:rPr>
              <a:t>o</a:t>
            </a:r>
            <a:r>
              <a:rPr lang="en-US" sz="6600" u="sng" dirty="0" smtClean="0">
                <a:latin typeface="Century Gothic"/>
                <a:cs typeface="Century Gothic"/>
              </a:rPr>
              <a:t>b</a:t>
            </a:r>
            <a:r>
              <a:rPr lang="en-US" sz="6600" dirty="0" smtClean="0">
                <a:solidFill>
                  <a:srgbClr val="FF0000"/>
                </a:solidFill>
                <a:latin typeface="Century Gothic"/>
                <a:cs typeface="Century Gothic"/>
              </a:rPr>
              <a:t>e   </a:t>
            </a:r>
            <a:r>
              <a:rPr lang="en-US" sz="6600" dirty="0" smtClean="0">
                <a:latin typeface="Century Gothic"/>
                <a:cs typeface="Century Gothic"/>
              </a:rPr>
              <a:t>m</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v</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sm</a:t>
            </a:r>
            <a:r>
              <a:rPr lang="en-US" sz="6600" dirty="0" smtClean="0">
                <a:solidFill>
                  <a:srgbClr val="FF0000"/>
                </a:solidFill>
                <a:latin typeface="Century Gothic"/>
                <a:cs typeface="Century Gothic"/>
              </a:rPr>
              <a:t>o</a:t>
            </a:r>
            <a:r>
              <a:rPr lang="en-US" sz="6600" u="sng" dirty="0" smtClean="0">
                <a:latin typeface="Century Gothic"/>
                <a:cs typeface="Century Gothic"/>
              </a:rPr>
              <a:t>k</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p:txBody>
      </p:sp>
      <p:sp>
        <p:nvSpPr>
          <p:cNvPr id="3" name="TextBox 2"/>
          <p:cNvSpPr txBox="1"/>
          <p:nvPr/>
        </p:nvSpPr>
        <p:spPr>
          <a:xfrm>
            <a:off x="117743" y="32583"/>
            <a:ext cx="2758549" cy="338554"/>
          </a:xfrm>
          <a:prstGeom prst="rect">
            <a:avLst/>
          </a:prstGeom>
          <a:noFill/>
        </p:spPr>
        <p:txBody>
          <a:bodyPr wrap="square" rtlCol="0">
            <a:spAutoFit/>
          </a:bodyPr>
          <a:lstStyle/>
          <a:p>
            <a:r>
              <a:rPr lang="en-US" sz="1600" dirty="0" smtClean="0">
                <a:solidFill>
                  <a:srgbClr val="FF0000"/>
                </a:solidFill>
                <a:latin typeface="Century Gothic"/>
                <a:cs typeface="Century Gothic"/>
              </a:rPr>
              <a:t>Internal Sounding Out</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35045440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05839"/>
            <a:ext cx="8898001" cy="4493538"/>
          </a:xfrm>
          <a:prstGeom prst="rect">
            <a:avLst/>
          </a:prstGeom>
          <a:noFill/>
        </p:spPr>
        <p:txBody>
          <a:bodyPr wrap="square" rtlCol="0">
            <a:spAutoFit/>
          </a:bodyPr>
          <a:lstStyle/>
          <a:p>
            <a:r>
              <a:rPr lang="en-US" sz="6600" dirty="0" smtClean="0">
                <a:latin typeface="Century Gothic"/>
                <a:cs typeface="Century Gothic"/>
              </a:rPr>
              <a:t>gl</a:t>
            </a:r>
            <a:r>
              <a:rPr lang="en-US" sz="6600" dirty="0" smtClean="0">
                <a:solidFill>
                  <a:srgbClr val="FF0000"/>
                </a:solidFill>
                <a:latin typeface="Century Gothic"/>
                <a:cs typeface="Century Gothic"/>
              </a:rPr>
              <a:t>o</a:t>
            </a:r>
            <a:r>
              <a:rPr lang="en-US" sz="6600" u="sng" dirty="0" smtClean="0">
                <a:latin typeface="Century Gothic"/>
                <a:cs typeface="Century Gothic"/>
              </a:rPr>
              <a:t>b</a:t>
            </a:r>
            <a:r>
              <a:rPr lang="en-US" sz="6600" dirty="0" smtClean="0">
                <a:solidFill>
                  <a:srgbClr val="FF0000"/>
                </a:solidFill>
                <a:latin typeface="Century Gothic"/>
                <a:cs typeface="Century Gothic"/>
              </a:rPr>
              <a:t>e   </a:t>
            </a:r>
            <a:r>
              <a:rPr lang="en-US" sz="6600" dirty="0" smtClean="0">
                <a:latin typeface="Century Gothic"/>
                <a:cs typeface="Century Gothic"/>
              </a:rPr>
              <a:t>m</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v</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sm</a:t>
            </a:r>
            <a:r>
              <a:rPr lang="en-US" sz="6600" dirty="0" smtClean="0">
                <a:solidFill>
                  <a:srgbClr val="FF0000"/>
                </a:solidFill>
                <a:latin typeface="Century Gothic"/>
                <a:cs typeface="Century Gothic"/>
              </a:rPr>
              <a:t>o</a:t>
            </a:r>
            <a:r>
              <a:rPr lang="en-US" sz="6600" u="sng" dirty="0" smtClean="0">
                <a:latin typeface="Century Gothic"/>
                <a:cs typeface="Century Gothic"/>
              </a:rPr>
              <a:t>k</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endParaRPr lang="en-US" sz="6600" dirty="0">
              <a:solidFill>
                <a:srgbClr val="000000"/>
              </a:solidFill>
              <a:latin typeface="Century Gothic"/>
              <a:cs typeface="Century Gothic"/>
            </a:endParaRPr>
          </a:p>
        </p:txBody>
      </p:sp>
      <p:sp>
        <p:nvSpPr>
          <p:cNvPr id="3" name="TextBox 2"/>
          <p:cNvSpPr txBox="1"/>
          <p:nvPr/>
        </p:nvSpPr>
        <p:spPr>
          <a:xfrm>
            <a:off x="117743" y="32583"/>
            <a:ext cx="2758549" cy="338554"/>
          </a:xfrm>
          <a:prstGeom prst="rect">
            <a:avLst/>
          </a:prstGeom>
          <a:noFill/>
        </p:spPr>
        <p:txBody>
          <a:bodyPr wrap="square" rtlCol="0">
            <a:spAutoFit/>
          </a:bodyPr>
          <a:lstStyle/>
          <a:p>
            <a:r>
              <a:rPr lang="en-US" sz="1600" dirty="0" smtClean="0">
                <a:solidFill>
                  <a:srgbClr val="FF0000"/>
                </a:solidFill>
                <a:latin typeface="Century Gothic"/>
                <a:cs typeface="Century Gothic"/>
              </a:rPr>
              <a:t>Internal Sounding Out</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3157154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2758" y="353256"/>
            <a:ext cx="6913192" cy="1477328"/>
          </a:xfrm>
          <a:prstGeom prst="rect">
            <a:avLst/>
          </a:prstGeom>
          <a:noFill/>
        </p:spPr>
        <p:txBody>
          <a:bodyPr wrap="square" rtlCol="0">
            <a:spAutoFit/>
          </a:bodyPr>
          <a:lstStyle/>
          <a:p>
            <a:r>
              <a:rPr lang="en-US" dirty="0" smtClean="0">
                <a:latin typeface="Century Gothic"/>
                <a:cs typeface="Century Gothic"/>
              </a:rPr>
              <a:t>Have children practice connecting the letters </a:t>
            </a:r>
            <a:r>
              <a:rPr lang="en-US" dirty="0" err="1" smtClean="0">
                <a:latin typeface="Century Gothic"/>
                <a:cs typeface="Century Gothic"/>
              </a:rPr>
              <a:t>u_e</a:t>
            </a:r>
            <a:r>
              <a:rPr lang="en-US" dirty="0" smtClean="0">
                <a:latin typeface="Century Gothic"/>
                <a:cs typeface="Century Gothic"/>
              </a:rPr>
              <a:t> to the sound /u/ by writing </a:t>
            </a:r>
            <a:r>
              <a:rPr lang="en-US" b="1" dirty="0" smtClean="0">
                <a:latin typeface="Century Gothic"/>
                <a:cs typeface="Century Gothic"/>
              </a:rPr>
              <a:t>cube</a:t>
            </a:r>
            <a:r>
              <a:rPr lang="en-US" dirty="0" smtClean="0">
                <a:latin typeface="Century Gothic"/>
                <a:cs typeface="Century Gothic"/>
              </a:rPr>
              <a:t>.</a:t>
            </a:r>
          </a:p>
          <a:p>
            <a:endParaRPr lang="en-US" dirty="0">
              <a:latin typeface="Century Gothic"/>
              <a:cs typeface="Century Gothic"/>
            </a:endParaRPr>
          </a:p>
          <a:p>
            <a:r>
              <a:rPr lang="en-US" dirty="0" smtClean="0">
                <a:latin typeface="Century Gothic"/>
                <a:cs typeface="Century Gothic"/>
              </a:rPr>
              <a:t>Now do it with me. Say /u/ as I write cube.</a:t>
            </a:r>
          </a:p>
          <a:p>
            <a:r>
              <a:rPr lang="en-US" dirty="0" smtClean="0">
                <a:latin typeface="Century Gothic"/>
                <a:cs typeface="Century Gothic"/>
              </a:rPr>
              <a:t>This time, write the word five times as you say the /u/ sound. </a:t>
            </a:r>
            <a:endParaRPr lang="en-US" dirty="0">
              <a:latin typeface="Century Gothic"/>
              <a:cs typeface="Century Gothic"/>
            </a:endParaRPr>
          </a:p>
        </p:txBody>
      </p:sp>
      <p:cxnSp>
        <p:nvCxnSpPr>
          <p:cNvPr id="5" name="Straight Connector 4"/>
          <p:cNvCxnSpPr/>
          <p:nvPr/>
        </p:nvCxnSpPr>
        <p:spPr>
          <a:xfrm>
            <a:off x="2909932" y="723333"/>
            <a:ext cx="13456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595435" y="1540190"/>
            <a:ext cx="13456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1435" y="3061550"/>
            <a:ext cx="9032565" cy="2308324"/>
          </a:xfrm>
          <a:prstGeom prst="rect">
            <a:avLst/>
          </a:prstGeom>
          <a:noFill/>
        </p:spPr>
        <p:txBody>
          <a:bodyPr wrap="square" rtlCol="0">
            <a:spAutoFit/>
          </a:bodyPr>
          <a:lstStyle/>
          <a:p>
            <a:r>
              <a:rPr lang="en-US" sz="7200" dirty="0" smtClean="0">
                <a:latin typeface="Century Gothic"/>
                <a:cs typeface="Century Gothic"/>
              </a:rPr>
              <a:t>cube		cube   cube</a:t>
            </a:r>
          </a:p>
          <a:p>
            <a:r>
              <a:rPr lang="en-US" sz="7200" dirty="0" smtClean="0">
                <a:latin typeface="Century Gothic"/>
                <a:cs typeface="Century Gothic"/>
              </a:rPr>
              <a:t>cube   cube</a:t>
            </a:r>
            <a:endParaRPr lang="en-US" sz="7200" dirty="0">
              <a:latin typeface="Century Gothic"/>
              <a:cs typeface="Century Gothic"/>
            </a:endParaRPr>
          </a:p>
        </p:txBody>
      </p:sp>
      <p:pic>
        <p:nvPicPr>
          <p:cNvPr id="8" name="Picture 7" descr="Screen Shot 2016-12-04 at 7.09.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23" y="154361"/>
            <a:ext cx="1671695" cy="2192267"/>
          </a:xfrm>
          <a:prstGeom prst="rect">
            <a:avLst/>
          </a:prstGeom>
        </p:spPr>
      </p:pic>
      <p:cxnSp>
        <p:nvCxnSpPr>
          <p:cNvPr id="9" name="Straight Connector 8"/>
          <p:cNvCxnSpPr/>
          <p:nvPr/>
        </p:nvCxnSpPr>
        <p:spPr>
          <a:xfrm>
            <a:off x="4745391" y="1246814"/>
            <a:ext cx="13456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74266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05839"/>
            <a:ext cx="8898001" cy="4493538"/>
          </a:xfrm>
          <a:prstGeom prst="rect">
            <a:avLst/>
          </a:prstGeom>
          <a:noFill/>
        </p:spPr>
        <p:txBody>
          <a:bodyPr wrap="square" rtlCol="0">
            <a:spAutoFit/>
          </a:bodyPr>
          <a:lstStyle/>
          <a:p>
            <a:r>
              <a:rPr lang="en-US" sz="6600" dirty="0" smtClean="0">
                <a:latin typeface="Century Gothic"/>
                <a:cs typeface="Century Gothic"/>
              </a:rPr>
              <a:t>gl</a:t>
            </a:r>
            <a:r>
              <a:rPr lang="en-US" sz="6600" dirty="0" smtClean="0">
                <a:solidFill>
                  <a:srgbClr val="FF0000"/>
                </a:solidFill>
                <a:latin typeface="Century Gothic"/>
                <a:cs typeface="Century Gothic"/>
              </a:rPr>
              <a:t>o</a:t>
            </a:r>
            <a:r>
              <a:rPr lang="en-US" sz="6600" u="sng" dirty="0" smtClean="0">
                <a:latin typeface="Century Gothic"/>
                <a:cs typeface="Century Gothic"/>
              </a:rPr>
              <a:t>b</a:t>
            </a:r>
            <a:r>
              <a:rPr lang="en-US" sz="6600" dirty="0" smtClean="0">
                <a:solidFill>
                  <a:srgbClr val="FF0000"/>
                </a:solidFill>
                <a:latin typeface="Century Gothic"/>
                <a:cs typeface="Century Gothic"/>
              </a:rPr>
              <a:t>e   </a:t>
            </a:r>
            <a:r>
              <a:rPr lang="en-US" sz="6600" dirty="0" smtClean="0">
                <a:latin typeface="Century Gothic"/>
                <a:cs typeface="Century Gothic"/>
              </a:rPr>
              <a:t>m</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v</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sm</a:t>
            </a:r>
            <a:r>
              <a:rPr lang="en-US" sz="6600" dirty="0" smtClean="0">
                <a:solidFill>
                  <a:srgbClr val="FF0000"/>
                </a:solidFill>
                <a:latin typeface="Century Gothic"/>
                <a:cs typeface="Century Gothic"/>
              </a:rPr>
              <a:t>o</a:t>
            </a:r>
            <a:r>
              <a:rPr lang="en-US" sz="6600" u="sng" dirty="0" smtClean="0">
                <a:latin typeface="Century Gothic"/>
                <a:cs typeface="Century Gothic"/>
              </a:rPr>
              <a:t>k</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ping</a:t>
            </a:r>
            <a:endParaRPr lang="en-US" sz="6600" dirty="0">
              <a:solidFill>
                <a:srgbClr val="000000"/>
              </a:solidFill>
              <a:latin typeface="Century Gothic"/>
              <a:cs typeface="Century Gothic"/>
            </a:endParaRPr>
          </a:p>
        </p:txBody>
      </p:sp>
      <p:sp>
        <p:nvSpPr>
          <p:cNvPr id="3" name="TextBox 2"/>
          <p:cNvSpPr txBox="1"/>
          <p:nvPr/>
        </p:nvSpPr>
        <p:spPr>
          <a:xfrm>
            <a:off x="117743" y="32583"/>
            <a:ext cx="2758549" cy="338554"/>
          </a:xfrm>
          <a:prstGeom prst="rect">
            <a:avLst/>
          </a:prstGeom>
          <a:noFill/>
        </p:spPr>
        <p:txBody>
          <a:bodyPr wrap="square" rtlCol="0">
            <a:spAutoFit/>
          </a:bodyPr>
          <a:lstStyle/>
          <a:p>
            <a:r>
              <a:rPr lang="en-US" sz="1600" dirty="0" smtClean="0">
                <a:solidFill>
                  <a:srgbClr val="FF0000"/>
                </a:solidFill>
                <a:latin typeface="Century Gothic"/>
                <a:cs typeface="Century Gothic"/>
              </a:rPr>
              <a:t>Internal Sounding Out</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14598211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05839"/>
            <a:ext cx="8898001" cy="5170646"/>
          </a:xfrm>
          <a:prstGeom prst="rect">
            <a:avLst/>
          </a:prstGeom>
          <a:noFill/>
        </p:spPr>
        <p:txBody>
          <a:bodyPr wrap="square" rtlCol="0">
            <a:spAutoFit/>
          </a:bodyPr>
          <a:lstStyle/>
          <a:p>
            <a:r>
              <a:rPr lang="en-US" sz="6600" dirty="0" smtClean="0">
                <a:latin typeface="Century Gothic"/>
                <a:cs typeface="Century Gothic"/>
              </a:rPr>
              <a:t>gl</a:t>
            </a:r>
            <a:r>
              <a:rPr lang="en-US" sz="6600" dirty="0" smtClean="0">
                <a:solidFill>
                  <a:srgbClr val="FF0000"/>
                </a:solidFill>
                <a:latin typeface="Century Gothic"/>
                <a:cs typeface="Century Gothic"/>
              </a:rPr>
              <a:t>o</a:t>
            </a:r>
            <a:r>
              <a:rPr lang="en-US" sz="6600" u="sng" dirty="0" smtClean="0">
                <a:latin typeface="Century Gothic"/>
                <a:cs typeface="Century Gothic"/>
              </a:rPr>
              <a:t>b</a:t>
            </a:r>
            <a:r>
              <a:rPr lang="en-US" sz="6600" dirty="0" smtClean="0">
                <a:solidFill>
                  <a:srgbClr val="FF0000"/>
                </a:solidFill>
                <a:latin typeface="Century Gothic"/>
                <a:cs typeface="Century Gothic"/>
              </a:rPr>
              <a:t>e   </a:t>
            </a:r>
            <a:r>
              <a:rPr lang="en-US" sz="6600" dirty="0" smtClean="0">
                <a:latin typeface="Century Gothic"/>
                <a:cs typeface="Century Gothic"/>
              </a:rPr>
              <a:t>m</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v</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sm</a:t>
            </a:r>
            <a:r>
              <a:rPr lang="en-US" sz="6600" dirty="0" smtClean="0">
                <a:solidFill>
                  <a:srgbClr val="FF0000"/>
                </a:solidFill>
                <a:latin typeface="Century Gothic"/>
                <a:cs typeface="Century Gothic"/>
              </a:rPr>
              <a:t>o</a:t>
            </a:r>
            <a:r>
              <a:rPr lang="en-US" sz="6600" u="sng" dirty="0" smtClean="0">
                <a:latin typeface="Century Gothic"/>
                <a:cs typeface="Century Gothic"/>
              </a:rPr>
              <a:t>k</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ping</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j</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FF0000"/>
              </a:solidFill>
              <a:latin typeface="Century Gothic"/>
              <a:cs typeface="Century Gothic"/>
            </a:endParaRPr>
          </a:p>
        </p:txBody>
      </p:sp>
      <p:sp>
        <p:nvSpPr>
          <p:cNvPr id="3" name="TextBox 2"/>
          <p:cNvSpPr txBox="1"/>
          <p:nvPr/>
        </p:nvSpPr>
        <p:spPr>
          <a:xfrm>
            <a:off x="117743" y="32583"/>
            <a:ext cx="2758549" cy="338554"/>
          </a:xfrm>
          <a:prstGeom prst="rect">
            <a:avLst/>
          </a:prstGeom>
          <a:noFill/>
        </p:spPr>
        <p:txBody>
          <a:bodyPr wrap="square" rtlCol="0">
            <a:spAutoFit/>
          </a:bodyPr>
          <a:lstStyle/>
          <a:p>
            <a:r>
              <a:rPr lang="en-US" sz="1600" dirty="0" smtClean="0">
                <a:solidFill>
                  <a:srgbClr val="FF0000"/>
                </a:solidFill>
                <a:latin typeface="Century Gothic"/>
                <a:cs typeface="Century Gothic"/>
              </a:rPr>
              <a:t>Internal Sounding Out</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30188987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05839"/>
            <a:ext cx="8898001" cy="6186309"/>
          </a:xfrm>
          <a:prstGeom prst="rect">
            <a:avLst/>
          </a:prstGeom>
          <a:noFill/>
        </p:spPr>
        <p:txBody>
          <a:bodyPr wrap="square" rtlCol="0">
            <a:spAutoFit/>
          </a:bodyPr>
          <a:lstStyle/>
          <a:p>
            <a:r>
              <a:rPr lang="en-US" sz="6600" dirty="0" smtClean="0">
                <a:latin typeface="Century Gothic"/>
                <a:cs typeface="Century Gothic"/>
              </a:rPr>
              <a:t>gl</a:t>
            </a:r>
            <a:r>
              <a:rPr lang="en-US" sz="6600" dirty="0" smtClean="0">
                <a:solidFill>
                  <a:srgbClr val="FF0000"/>
                </a:solidFill>
                <a:latin typeface="Century Gothic"/>
                <a:cs typeface="Century Gothic"/>
              </a:rPr>
              <a:t>o</a:t>
            </a:r>
            <a:r>
              <a:rPr lang="en-US" sz="6600" u="sng" dirty="0" smtClean="0">
                <a:latin typeface="Century Gothic"/>
                <a:cs typeface="Century Gothic"/>
              </a:rPr>
              <a:t>b</a:t>
            </a:r>
            <a:r>
              <a:rPr lang="en-US" sz="6600" dirty="0" smtClean="0">
                <a:solidFill>
                  <a:srgbClr val="FF0000"/>
                </a:solidFill>
                <a:latin typeface="Century Gothic"/>
                <a:cs typeface="Century Gothic"/>
              </a:rPr>
              <a:t>e   </a:t>
            </a:r>
            <a:r>
              <a:rPr lang="en-US" sz="6600" dirty="0" smtClean="0">
                <a:latin typeface="Century Gothic"/>
                <a:cs typeface="Century Gothic"/>
              </a:rPr>
              <a:t>m</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v</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sm</a:t>
            </a:r>
            <a:r>
              <a:rPr lang="en-US" sz="6600" dirty="0" smtClean="0">
                <a:solidFill>
                  <a:srgbClr val="FF0000"/>
                </a:solidFill>
                <a:latin typeface="Century Gothic"/>
                <a:cs typeface="Century Gothic"/>
              </a:rPr>
              <a:t>o</a:t>
            </a:r>
            <a:r>
              <a:rPr lang="en-US" sz="6600" u="sng" dirty="0" smtClean="0">
                <a:latin typeface="Century Gothic"/>
                <a:cs typeface="Century Gothic"/>
              </a:rPr>
              <a:t>k</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ping</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j</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a:t>
            </a:r>
            <a:endParaRPr lang="en-US" sz="6600" dirty="0">
              <a:solidFill>
                <a:srgbClr val="000000"/>
              </a:solidFill>
              <a:latin typeface="Century Gothic"/>
              <a:cs typeface="Century Gothic"/>
            </a:endParaRPr>
          </a:p>
        </p:txBody>
      </p:sp>
      <p:sp>
        <p:nvSpPr>
          <p:cNvPr id="3" name="TextBox 2"/>
          <p:cNvSpPr txBox="1"/>
          <p:nvPr/>
        </p:nvSpPr>
        <p:spPr>
          <a:xfrm>
            <a:off x="117743" y="32583"/>
            <a:ext cx="2758549" cy="338554"/>
          </a:xfrm>
          <a:prstGeom prst="rect">
            <a:avLst/>
          </a:prstGeom>
          <a:noFill/>
        </p:spPr>
        <p:txBody>
          <a:bodyPr wrap="square" rtlCol="0">
            <a:spAutoFit/>
          </a:bodyPr>
          <a:lstStyle/>
          <a:p>
            <a:r>
              <a:rPr lang="en-US" sz="1600" dirty="0" smtClean="0">
                <a:solidFill>
                  <a:srgbClr val="FF0000"/>
                </a:solidFill>
                <a:latin typeface="Century Gothic"/>
                <a:cs typeface="Century Gothic"/>
              </a:rPr>
              <a:t>Internal Sounding Out</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35293041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05839"/>
            <a:ext cx="8898001" cy="6186309"/>
          </a:xfrm>
          <a:prstGeom prst="rect">
            <a:avLst/>
          </a:prstGeom>
          <a:noFill/>
        </p:spPr>
        <p:txBody>
          <a:bodyPr wrap="square" rtlCol="0">
            <a:spAutoFit/>
          </a:bodyPr>
          <a:lstStyle/>
          <a:p>
            <a:r>
              <a:rPr lang="en-US" sz="6600" dirty="0" smtClean="0">
                <a:latin typeface="Century Gothic"/>
                <a:cs typeface="Century Gothic"/>
              </a:rPr>
              <a:t>gl</a:t>
            </a:r>
            <a:r>
              <a:rPr lang="en-US" sz="6600" dirty="0" smtClean="0">
                <a:solidFill>
                  <a:srgbClr val="FF0000"/>
                </a:solidFill>
                <a:latin typeface="Century Gothic"/>
                <a:cs typeface="Century Gothic"/>
              </a:rPr>
              <a:t>o</a:t>
            </a:r>
            <a:r>
              <a:rPr lang="en-US" sz="6600" u="sng" dirty="0" smtClean="0">
                <a:latin typeface="Century Gothic"/>
                <a:cs typeface="Century Gothic"/>
              </a:rPr>
              <a:t>b</a:t>
            </a:r>
            <a:r>
              <a:rPr lang="en-US" sz="6600" dirty="0" smtClean="0">
                <a:solidFill>
                  <a:srgbClr val="FF0000"/>
                </a:solidFill>
                <a:latin typeface="Century Gothic"/>
                <a:cs typeface="Century Gothic"/>
              </a:rPr>
              <a:t>e   </a:t>
            </a:r>
            <a:r>
              <a:rPr lang="en-US" sz="6600" dirty="0" smtClean="0">
                <a:latin typeface="Century Gothic"/>
                <a:cs typeface="Century Gothic"/>
              </a:rPr>
              <a:t>m</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v</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sm</a:t>
            </a:r>
            <a:r>
              <a:rPr lang="en-US" sz="6600" dirty="0" smtClean="0">
                <a:solidFill>
                  <a:srgbClr val="FF0000"/>
                </a:solidFill>
                <a:latin typeface="Century Gothic"/>
                <a:cs typeface="Century Gothic"/>
              </a:rPr>
              <a:t>o</a:t>
            </a:r>
            <a:r>
              <a:rPr lang="en-US" sz="6600" u="sng" dirty="0" smtClean="0">
                <a:latin typeface="Century Gothic"/>
                <a:cs typeface="Century Gothic"/>
              </a:rPr>
              <a:t>k</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ping</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j</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f</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a:t>
            </a:r>
            <a:endParaRPr lang="en-US" sz="6600" dirty="0">
              <a:solidFill>
                <a:srgbClr val="000000"/>
              </a:solidFill>
              <a:latin typeface="Century Gothic"/>
              <a:cs typeface="Century Gothic"/>
            </a:endParaRPr>
          </a:p>
        </p:txBody>
      </p:sp>
      <p:sp>
        <p:nvSpPr>
          <p:cNvPr id="3" name="TextBox 2"/>
          <p:cNvSpPr txBox="1"/>
          <p:nvPr/>
        </p:nvSpPr>
        <p:spPr>
          <a:xfrm>
            <a:off x="117743" y="32583"/>
            <a:ext cx="2758549" cy="338554"/>
          </a:xfrm>
          <a:prstGeom prst="rect">
            <a:avLst/>
          </a:prstGeom>
          <a:noFill/>
        </p:spPr>
        <p:txBody>
          <a:bodyPr wrap="square" rtlCol="0">
            <a:spAutoFit/>
          </a:bodyPr>
          <a:lstStyle/>
          <a:p>
            <a:r>
              <a:rPr lang="en-US" sz="1600" dirty="0" smtClean="0">
                <a:solidFill>
                  <a:srgbClr val="FF0000"/>
                </a:solidFill>
                <a:latin typeface="Century Gothic"/>
                <a:cs typeface="Century Gothic"/>
              </a:rPr>
              <a:t>Internal Sounding Out</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12043996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05839"/>
            <a:ext cx="8898001" cy="6186309"/>
          </a:xfrm>
          <a:prstGeom prst="rect">
            <a:avLst/>
          </a:prstGeom>
          <a:noFill/>
        </p:spPr>
        <p:txBody>
          <a:bodyPr wrap="square" rtlCol="0">
            <a:spAutoFit/>
          </a:bodyPr>
          <a:lstStyle/>
          <a:p>
            <a:r>
              <a:rPr lang="en-US" sz="6600" dirty="0" smtClean="0">
                <a:latin typeface="Century Gothic"/>
                <a:cs typeface="Century Gothic"/>
              </a:rPr>
              <a:t>gl</a:t>
            </a:r>
            <a:r>
              <a:rPr lang="en-US" sz="6600" dirty="0" smtClean="0">
                <a:solidFill>
                  <a:srgbClr val="FF0000"/>
                </a:solidFill>
                <a:latin typeface="Century Gothic"/>
                <a:cs typeface="Century Gothic"/>
              </a:rPr>
              <a:t>o</a:t>
            </a:r>
            <a:r>
              <a:rPr lang="en-US" sz="6600" u="sng" dirty="0" smtClean="0">
                <a:latin typeface="Century Gothic"/>
                <a:cs typeface="Century Gothic"/>
              </a:rPr>
              <a:t>b</a:t>
            </a:r>
            <a:r>
              <a:rPr lang="en-US" sz="6600" dirty="0" smtClean="0">
                <a:solidFill>
                  <a:srgbClr val="FF0000"/>
                </a:solidFill>
                <a:latin typeface="Century Gothic"/>
                <a:cs typeface="Century Gothic"/>
              </a:rPr>
              <a:t>e   </a:t>
            </a:r>
            <a:r>
              <a:rPr lang="en-US" sz="6600" dirty="0" smtClean="0">
                <a:latin typeface="Century Gothic"/>
                <a:cs typeface="Century Gothic"/>
              </a:rPr>
              <a:t>m</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cl</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 h</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     </a:t>
            </a:r>
            <a:r>
              <a:rPr lang="en-US" sz="6600" dirty="0" smtClean="0">
                <a:solidFill>
                  <a:srgbClr val="000000"/>
                </a:solidFill>
                <a:latin typeface="Century Gothic"/>
                <a:cs typeface="Century Gothic"/>
              </a:rPr>
              <a:t>v</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t</a:t>
            </a:r>
            <a:r>
              <a:rPr lang="en-US" sz="6600" dirty="0" smtClean="0">
                <a:solidFill>
                  <a:srgbClr val="FF0000"/>
                </a:solidFill>
                <a:latin typeface="Century Gothic"/>
                <a:cs typeface="Century Gothic"/>
              </a:rPr>
              <a:t>e    </a:t>
            </a:r>
            <a:r>
              <a:rPr lang="en-US" sz="6600" dirty="0" smtClean="0">
                <a:latin typeface="Century Gothic"/>
                <a:cs typeface="Century Gothic"/>
              </a:rPr>
              <a:t>sm</a:t>
            </a:r>
            <a:r>
              <a:rPr lang="en-US" sz="6600" dirty="0" smtClean="0">
                <a:solidFill>
                  <a:srgbClr val="FF0000"/>
                </a:solidFill>
                <a:latin typeface="Century Gothic"/>
                <a:cs typeface="Century Gothic"/>
              </a:rPr>
              <a:t>o</a:t>
            </a:r>
            <a:r>
              <a:rPr lang="en-US" sz="6600" u="sng" dirty="0" smtClean="0">
                <a:latin typeface="Century Gothic"/>
                <a:cs typeface="Century Gothic"/>
              </a:rPr>
              <a:t>k</a:t>
            </a:r>
            <a:r>
              <a:rPr lang="en-US" sz="6600" dirty="0" smtClean="0">
                <a:solidFill>
                  <a:srgbClr val="FF0000"/>
                </a:solidFill>
                <a:latin typeface="Century Gothic"/>
                <a:cs typeface="Century Gothic"/>
              </a:rPr>
              <a:t>e</a:t>
            </a:r>
          </a:p>
          <a:p>
            <a:endParaRPr lang="en-US" sz="4400" dirty="0">
              <a:solidFill>
                <a:srgbClr val="FF0000"/>
              </a:solidFill>
              <a:latin typeface="Century Gothic"/>
              <a:cs typeface="Century Gothic"/>
            </a:endParaRPr>
          </a:p>
          <a:p>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s</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h</a:t>
            </a:r>
            <a:r>
              <a:rPr lang="en-US" sz="6600" dirty="0" smtClean="0">
                <a:solidFill>
                  <a:srgbClr val="FF0000"/>
                </a:solidFill>
                <a:latin typeface="Century Gothic"/>
                <a:cs typeface="Century Gothic"/>
              </a:rPr>
              <a:t>o</a:t>
            </a:r>
            <a:r>
              <a:rPr lang="en-US" sz="6600" dirty="0" smtClean="0">
                <a:solidFill>
                  <a:srgbClr val="000000"/>
                </a:solidFill>
                <a:latin typeface="Century Gothic"/>
                <a:cs typeface="Century Gothic"/>
              </a:rPr>
              <a:t>ping</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j</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k</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d</a:t>
            </a: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p</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l</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f</a:t>
            </a:r>
            <a:r>
              <a:rPr lang="en-US" sz="6600" dirty="0" smtClean="0">
                <a:solidFill>
                  <a:srgbClr val="FF0000"/>
                </a:solidFill>
                <a:latin typeface="Century Gothic"/>
                <a:cs typeface="Century Gothic"/>
              </a:rPr>
              <a:t>u</a:t>
            </a:r>
            <a:r>
              <a:rPr lang="en-US" sz="6600" u="sng" dirty="0" smtClean="0">
                <a:solidFill>
                  <a:srgbClr val="000000"/>
                </a:solidFill>
                <a:latin typeface="Century Gothic"/>
                <a:cs typeface="Century Gothic"/>
              </a:rPr>
              <a:t>m</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a:t>
            </a:r>
            <a:r>
              <a:rPr lang="en-US" sz="6600" dirty="0" smtClean="0">
                <a:solidFill>
                  <a:srgbClr val="FF0000"/>
                </a:solidFill>
                <a:latin typeface="Century Gothic"/>
                <a:cs typeface="Century Gothic"/>
              </a:rPr>
              <a:t>   </a:t>
            </a:r>
            <a:r>
              <a:rPr lang="en-US" sz="6600" dirty="0" smtClean="0">
                <a:solidFill>
                  <a:srgbClr val="000000"/>
                </a:solidFill>
                <a:latin typeface="Century Gothic"/>
                <a:cs typeface="Century Gothic"/>
              </a:rPr>
              <a:t>c</a:t>
            </a:r>
            <a:r>
              <a:rPr lang="en-US" sz="6600" dirty="0" smtClean="0">
                <a:solidFill>
                  <a:srgbClr val="FF0000"/>
                </a:solidFill>
                <a:latin typeface="Century Gothic"/>
                <a:cs typeface="Century Gothic"/>
              </a:rPr>
              <a:t>o</a:t>
            </a:r>
            <a:r>
              <a:rPr lang="en-US" sz="6600" u="sng" dirty="0" smtClean="0">
                <a:solidFill>
                  <a:srgbClr val="000000"/>
                </a:solidFill>
                <a:latin typeface="Century Gothic"/>
                <a:cs typeface="Century Gothic"/>
              </a:rPr>
              <a:t>n</a:t>
            </a:r>
            <a:r>
              <a:rPr lang="en-US" sz="6600" dirty="0" smtClean="0">
                <a:solidFill>
                  <a:srgbClr val="FF0000"/>
                </a:solidFill>
                <a:latin typeface="Century Gothic"/>
                <a:cs typeface="Century Gothic"/>
              </a:rPr>
              <a:t>e</a:t>
            </a:r>
            <a:r>
              <a:rPr lang="en-US" sz="6600" dirty="0" smtClean="0">
                <a:solidFill>
                  <a:srgbClr val="000000"/>
                </a:solidFill>
                <a:latin typeface="Century Gothic"/>
                <a:cs typeface="Century Gothic"/>
              </a:rPr>
              <a:t>s</a:t>
            </a:r>
            <a:endParaRPr lang="en-US" sz="6600" dirty="0">
              <a:solidFill>
                <a:srgbClr val="000000"/>
              </a:solidFill>
              <a:latin typeface="Century Gothic"/>
              <a:cs typeface="Century Gothic"/>
            </a:endParaRPr>
          </a:p>
        </p:txBody>
      </p:sp>
      <p:sp>
        <p:nvSpPr>
          <p:cNvPr id="3" name="TextBox 2"/>
          <p:cNvSpPr txBox="1"/>
          <p:nvPr/>
        </p:nvSpPr>
        <p:spPr>
          <a:xfrm>
            <a:off x="117743" y="32583"/>
            <a:ext cx="2758549" cy="338554"/>
          </a:xfrm>
          <a:prstGeom prst="rect">
            <a:avLst/>
          </a:prstGeom>
          <a:noFill/>
        </p:spPr>
        <p:txBody>
          <a:bodyPr wrap="square" rtlCol="0">
            <a:spAutoFit/>
          </a:bodyPr>
          <a:lstStyle/>
          <a:p>
            <a:r>
              <a:rPr lang="en-US" sz="1600" dirty="0" smtClean="0">
                <a:solidFill>
                  <a:srgbClr val="FF0000"/>
                </a:solidFill>
                <a:latin typeface="Century Gothic"/>
                <a:cs typeface="Century Gothic"/>
              </a:rPr>
              <a:t>Internal Sounding Out</a:t>
            </a:r>
            <a:endParaRPr lang="en-US" sz="1600" dirty="0">
              <a:solidFill>
                <a:srgbClr val="FF0000"/>
              </a:solidFill>
              <a:latin typeface="Century Gothic"/>
              <a:cs typeface="Century Gothic"/>
            </a:endParaRPr>
          </a:p>
        </p:txBody>
      </p:sp>
    </p:spTree>
    <p:extLst>
      <p:ext uri="{BB962C8B-B14F-4D97-AF65-F5344CB8AC3E}">
        <p14:creationId xmlns:p14="http://schemas.microsoft.com/office/powerpoint/2010/main" val="240884488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1107996"/>
          </a:xfrm>
          <a:prstGeom prst="rect">
            <a:avLst/>
          </a:prstGeom>
          <a:noFill/>
        </p:spPr>
        <p:txBody>
          <a:bodyPr wrap="square" rtlCol="0">
            <a:spAutoFit/>
          </a:bodyPr>
          <a:lstStyle/>
          <a:p>
            <a:r>
              <a:rPr lang="en-US" sz="6600" dirty="0" smtClean="0">
                <a:latin typeface="Century Gothic"/>
                <a:cs typeface="Century Gothic"/>
              </a:rPr>
              <a:t>The</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14406428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1107996"/>
          </a:xfrm>
          <a:prstGeom prst="rect">
            <a:avLst/>
          </a:prstGeom>
          <a:noFill/>
        </p:spPr>
        <p:txBody>
          <a:bodyPr wrap="square" rtlCol="0">
            <a:spAutoFit/>
          </a:bodyPr>
          <a:lstStyle/>
          <a:p>
            <a:r>
              <a:rPr lang="en-US" sz="6600" dirty="0" smtClean="0">
                <a:latin typeface="Century Gothic"/>
                <a:cs typeface="Century Gothic"/>
              </a:rPr>
              <a:t>The rope</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37582219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1107996"/>
          </a:xfrm>
          <a:prstGeom prst="rect">
            <a:avLst/>
          </a:prstGeom>
          <a:noFill/>
        </p:spPr>
        <p:txBody>
          <a:bodyPr wrap="square" rtlCol="0">
            <a:spAutoFit/>
          </a:bodyPr>
          <a:lstStyle/>
          <a:p>
            <a:r>
              <a:rPr lang="en-US" sz="6600" dirty="0" smtClean="0">
                <a:latin typeface="Century Gothic"/>
                <a:cs typeface="Century Gothic"/>
              </a:rPr>
              <a:t>The rope broke</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10196565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1107996"/>
          </a:xfrm>
          <a:prstGeom prst="rect">
            <a:avLst/>
          </a:prstGeom>
          <a:noFill/>
        </p:spPr>
        <p:txBody>
          <a:bodyPr wrap="square" rtlCol="0">
            <a:spAutoFit/>
          </a:bodyPr>
          <a:lstStyle/>
          <a:p>
            <a:r>
              <a:rPr lang="en-US" sz="6600" dirty="0" smtClean="0">
                <a:latin typeface="Century Gothic"/>
                <a:cs typeface="Century Gothic"/>
              </a:rPr>
              <a:t>The rope broke on</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133440398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2123658"/>
          </a:xfrm>
          <a:prstGeom prst="rect">
            <a:avLst/>
          </a:prstGeom>
          <a:noFill/>
        </p:spPr>
        <p:txBody>
          <a:bodyPr wrap="square" rtlCol="0">
            <a:spAutoFit/>
          </a:bodyPr>
          <a:lstStyle/>
          <a:p>
            <a:r>
              <a:rPr lang="en-US" sz="6600" dirty="0" smtClean="0">
                <a:latin typeface="Century Gothic"/>
                <a:cs typeface="Century Gothic"/>
              </a:rPr>
              <a:t>The rope broke on the</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2624922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756" y="94424"/>
            <a:ext cx="6568450" cy="508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smtClean="0">
                <a:latin typeface="Century Gothic" panose="020B0502020202020204" pitchFamily="34" charset="0"/>
              </a:rPr>
              <a:t>Introduce /o/ </a:t>
            </a:r>
            <a:r>
              <a:rPr lang="en-US" sz="2800" dirty="0" err="1" smtClean="0">
                <a:latin typeface="Century Gothic" panose="020B0502020202020204" pitchFamily="34" charset="0"/>
              </a:rPr>
              <a:t>o_e</a:t>
            </a:r>
            <a:r>
              <a:rPr lang="en-US" sz="2800" dirty="0" smtClean="0">
                <a:latin typeface="Century Gothic" panose="020B0502020202020204" pitchFamily="34" charset="0"/>
              </a:rPr>
              <a:t>, /u/ </a:t>
            </a:r>
            <a:r>
              <a:rPr lang="en-US" sz="2800" dirty="0" err="1" smtClean="0">
                <a:latin typeface="Century Gothic" panose="020B0502020202020204" pitchFamily="34" charset="0"/>
              </a:rPr>
              <a:t>u_e</a:t>
            </a:r>
            <a:r>
              <a:rPr lang="en-US" sz="2800" dirty="0" smtClean="0">
                <a:latin typeface="Century Gothic" panose="020B0502020202020204" pitchFamily="34" charset="0"/>
              </a:rPr>
              <a:t>, /e/ </a:t>
            </a:r>
            <a:r>
              <a:rPr lang="en-US" sz="2800" dirty="0" err="1" smtClean="0">
                <a:latin typeface="Century Gothic" panose="020B0502020202020204" pitchFamily="34" charset="0"/>
              </a:rPr>
              <a:t>e_e</a:t>
            </a:r>
            <a:endParaRPr lang="en-US" sz="2800" dirty="0" smtClean="0">
              <a:latin typeface="Century Gothic" panose="020B0502020202020204" pitchFamily="34" charset="0"/>
            </a:endParaRPr>
          </a:p>
        </p:txBody>
      </p:sp>
      <p:sp>
        <p:nvSpPr>
          <p:cNvPr id="4" name="Rectangle 3"/>
          <p:cNvSpPr/>
          <p:nvPr/>
        </p:nvSpPr>
        <p:spPr>
          <a:xfrm>
            <a:off x="38805" y="1082463"/>
            <a:ext cx="2135014" cy="250056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smtClean="0">
                <a:latin typeface="Century Gothic"/>
                <a:cs typeface="Century Gothic"/>
              </a:rPr>
              <a:t>This is the Tree</a:t>
            </a:r>
          </a:p>
          <a:p>
            <a:pPr algn="ctr"/>
            <a:r>
              <a:rPr lang="en-US" sz="1200" dirty="0" smtClean="0">
                <a:latin typeface="Century Gothic"/>
                <a:cs typeface="Century Gothic"/>
              </a:rPr>
              <a:t>Sound-Spelling Card.</a:t>
            </a:r>
          </a:p>
          <a:p>
            <a:pPr algn="ctr"/>
            <a:r>
              <a:rPr lang="en-US" sz="1200" dirty="0" smtClean="0">
                <a:latin typeface="Century Gothic"/>
                <a:cs typeface="Century Gothic"/>
              </a:rPr>
              <a:t>The sound is /e/.</a:t>
            </a:r>
          </a:p>
          <a:p>
            <a:pPr algn="ctr"/>
            <a:r>
              <a:rPr lang="en-US" sz="1200" dirty="0" smtClean="0">
                <a:latin typeface="Century Gothic"/>
                <a:cs typeface="Century Gothic"/>
              </a:rPr>
              <a:t>Look at this word: pet.</a:t>
            </a:r>
          </a:p>
          <a:p>
            <a:pPr algn="ctr"/>
            <a:r>
              <a:rPr lang="en-US" sz="1200" dirty="0" smtClean="0">
                <a:latin typeface="Century Gothic"/>
                <a:cs typeface="Century Gothic"/>
              </a:rPr>
              <a:t>Say it with me.</a:t>
            </a:r>
          </a:p>
          <a:p>
            <a:pPr algn="ctr"/>
            <a:r>
              <a:rPr lang="en-US" sz="1200" dirty="0" smtClean="0">
                <a:latin typeface="Century Gothic"/>
                <a:cs typeface="Century Gothic"/>
              </a:rPr>
              <a:t>This word has the /e/ sound. I’ll add an e to the end. The letters e and e act together to make the long e sound: /e/.</a:t>
            </a:r>
          </a:p>
          <a:p>
            <a:pPr algn="ctr"/>
            <a:r>
              <a:rPr lang="en-US" sz="1200" dirty="0" smtClean="0">
                <a:latin typeface="Century Gothic"/>
                <a:cs typeface="Century Gothic"/>
              </a:rPr>
              <a:t>Listen: /pet/, Pete.</a:t>
            </a:r>
            <a:endParaRPr lang="en-US" sz="1200" dirty="0">
              <a:latin typeface="Century Gothic"/>
              <a:cs typeface="Century Gothic"/>
            </a:endParaRPr>
          </a:p>
          <a:p>
            <a:pPr algn="ctr"/>
            <a:r>
              <a:rPr lang="en-US" sz="1200" dirty="0" smtClean="0">
                <a:latin typeface="Century Gothic"/>
                <a:cs typeface="Century Gothic"/>
              </a:rPr>
              <a:t>I’ll say /e/ as I write the letters </a:t>
            </a:r>
            <a:r>
              <a:rPr lang="en-US" sz="1200" dirty="0" err="1" smtClean="0">
                <a:latin typeface="Century Gothic"/>
                <a:cs typeface="Century Gothic"/>
              </a:rPr>
              <a:t>e_e</a:t>
            </a:r>
            <a:r>
              <a:rPr lang="en-US" sz="1200" dirty="0" smtClean="0">
                <a:latin typeface="Century Gothic"/>
                <a:cs typeface="Century Gothic"/>
              </a:rPr>
              <a:t> several times.</a:t>
            </a:r>
          </a:p>
        </p:txBody>
      </p:sp>
      <p:sp>
        <p:nvSpPr>
          <p:cNvPr id="5" name="Rectangle 4"/>
          <p:cNvSpPr/>
          <p:nvPr/>
        </p:nvSpPr>
        <p:spPr>
          <a:xfrm>
            <a:off x="6694844" y="1915868"/>
            <a:ext cx="2103629"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chemeClr val="tx1"/>
                </a:solidFill>
                <a:latin typeface="Century Gothic"/>
                <a:cs typeface="Century Gothic"/>
              </a:rPr>
              <a:t>p</a:t>
            </a:r>
            <a:r>
              <a:rPr lang="en-US" sz="7200" dirty="0" smtClean="0">
                <a:solidFill>
                  <a:srgbClr val="FF0000"/>
                </a:solidFill>
                <a:latin typeface="Century Gothic"/>
                <a:cs typeface="Century Gothic"/>
              </a:rPr>
              <a:t>e</a:t>
            </a:r>
            <a:r>
              <a:rPr lang="en-US" sz="7200" dirty="0" smtClean="0">
                <a:solidFill>
                  <a:srgbClr val="000000"/>
                </a:solidFill>
                <a:latin typeface="Century Gothic"/>
                <a:cs typeface="Century Gothic"/>
              </a:rPr>
              <a:t>t</a:t>
            </a:r>
            <a:endParaRPr lang="en-US" sz="7200" dirty="0">
              <a:solidFill>
                <a:srgbClr val="000000"/>
              </a:solidFill>
              <a:latin typeface="Century Gothic"/>
              <a:cs typeface="Century Gothic"/>
            </a:endParaRPr>
          </a:p>
        </p:txBody>
      </p:sp>
      <p:cxnSp>
        <p:nvCxnSpPr>
          <p:cNvPr id="10" name="Straight Connector 9"/>
          <p:cNvCxnSpPr/>
          <p:nvPr/>
        </p:nvCxnSpPr>
        <p:spPr>
          <a:xfrm>
            <a:off x="3713727" y="20616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193914" y="20616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610252" y="218373"/>
            <a:ext cx="21442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1505428" y="1522364"/>
            <a:ext cx="925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565316" y="2810229"/>
            <a:ext cx="925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25217" y="3184807"/>
            <a:ext cx="925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081729" y="2971917"/>
            <a:ext cx="92512"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6" name="Picture 5" descr="Screen Shot 2016-12-04 at 7.10.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4302" y="759605"/>
            <a:ext cx="4305950" cy="5646837"/>
          </a:xfrm>
          <a:prstGeom prst="rect">
            <a:avLst/>
          </a:prstGeom>
        </p:spPr>
      </p:pic>
      <p:sp>
        <p:nvSpPr>
          <p:cNvPr id="22" name="Rectangle 21"/>
          <p:cNvSpPr/>
          <p:nvPr/>
        </p:nvSpPr>
        <p:spPr>
          <a:xfrm>
            <a:off x="6450630" y="3184807"/>
            <a:ext cx="2571657" cy="11149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7200" dirty="0" smtClean="0">
                <a:solidFill>
                  <a:schemeClr val="tx1"/>
                </a:solidFill>
                <a:latin typeface="Century Gothic"/>
                <a:cs typeface="Century Gothic"/>
              </a:rPr>
              <a:t>P</a:t>
            </a:r>
            <a:r>
              <a:rPr lang="en-US" sz="7200" dirty="0" smtClean="0">
                <a:solidFill>
                  <a:srgbClr val="FF0000"/>
                </a:solidFill>
                <a:latin typeface="Century Gothic"/>
                <a:cs typeface="Century Gothic"/>
              </a:rPr>
              <a:t>e</a:t>
            </a:r>
            <a:r>
              <a:rPr lang="en-US" sz="7200" u="sng" dirty="0" smtClean="0">
                <a:solidFill>
                  <a:srgbClr val="000000"/>
                </a:solidFill>
                <a:latin typeface="Century Gothic"/>
                <a:cs typeface="Century Gothic"/>
              </a:rPr>
              <a:t>t</a:t>
            </a:r>
            <a:r>
              <a:rPr lang="en-US" sz="7200" dirty="0" smtClean="0">
                <a:solidFill>
                  <a:srgbClr val="FF0000"/>
                </a:solidFill>
                <a:latin typeface="Century Gothic"/>
                <a:cs typeface="Century Gothic"/>
              </a:rPr>
              <a:t>e</a:t>
            </a:r>
            <a:endParaRPr lang="en-US" sz="7200" dirty="0">
              <a:solidFill>
                <a:srgbClr val="FF0000"/>
              </a:solidFill>
              <a:latin typeface="Century Gothic"/>
              <a:cs typeface="Century Gothic"/>
            </a:endParaRPr>
          </a:p>
        </p:txBody>
      </p:sp>
    </p:spTree>
    <p:extLst>
      <p:ext uri="{BB962C8B-B14F-4D97-AF65-F5344CB8AC3E}">
        <p14:creationId xmlns:p14="http://schemas.microsoft.com/office/powerpoint/2010/main" val="34342428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2123658"/>
          </a:xfrm>
          <a:prstGeom prst="rect">
            <a:avLst/>
          </a:prstGeom>
          <a:noFill/>
        </p:spPr>
        <p:txBody>
          <a:bodyPr wrap="square" rtlCol="0">
            <a:spAutoFit/>
          </a:bodyPr>
          <a:lstStyle/>
          <a:p>
            <a:r>
              <a:rPr lang="en-US" sz="6600" dirty="0" smtClean="0">
                <a:latin typeface="Century Gothic"/>
                <a:cs typeface="Century Gothic"/>
              </a:rPr>
              <a:t>The rope broke on the flag</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24176740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3477875"/>
          </a:xfrm>
          <a:prstGeom prst="rect">
            <a:avLst/>
          </a:prstGeom>
          <a:noFill/>
        </p:spPr>
        <p:txBody>
          <a:bodyPr wrap="square" rtlCol="0">
            <a:spAutoFit/>
          </a:bodyPr>
          <a:lstStyle/>
          <a:p>
            <a:r>
              <a:rPr lang="en-US" sz="6600" dirty="0" smtClean="0">
                <a:latin typeface="Century Gothic"/>
                <a:cs typeface="Century Gothic"/>
              </a:rPr>
              <a:t>The rope broke on the flag pole.</a:t>
            </a:r>
            <a:endParaRPr lang="en-US" sz="6600" dirty="0" smtClean="0">
              <a:solidFill>
                <a:srgbClr val="FF0000"/>
              </a:solidFill>
              <a:latin typeface="Century Gothic"/>
              <a:cs typeface="Century Gothic"/>
            </a:endParaRPr>
          </a:p>
          <a:p>
            <a:endParaRPr lang="en-US" sz="44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274997034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5170646"/>
          </a:xfrm>
          <a:prstGeom prst="rect">
            <a:avLst/>
          </a:prstGeom>
          <a:noFill/>
        </p:spPr>
        <p:txBody>
          <a:bodyPr wrap="square" rtlCol="0">
            <a:spAutoFit/>
          </a:bodyPr>
          <a:lstStyle/>
          <a:p>
            <a:r>
              <a:rPr lang="en-US" sz="6600" dirty="0" smtClean="0">
                <a:latin typeface="Century Gothic"/>
                <a:cs typeface="Century Gothic"/>
              </a:rPr>
              <a:t>The rope broke on the flag pole.</a:t>
            </a:r>
            <a:endParaRPr lang="en-US" sz="6600" dirty="0" smtClean="0">
              <a:solidFill>
                <a:srgbClr val="FF0000"/>
              </a:solidFill>
              <a:latin typeface="Century Gothic"/>
              <a:cs typeface="Century Gothic"/>
            </a:endParaRPr>
          </a:p>
          <a:p>
            <a:endParaRPr lang="en-US" sz="44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Steve</a:t>
            </a:r>
            <a:endParaRPr lang="en-US" sz="4400" dirty="0">
              <a:solidFill>
                <a:srgbClr val="FF0000"/>
              </a:solidFill>
              <a:latin typeface="Century Gothic"/>
              <a:cs typeface="Century Gothic"/>
            </a:endParaRP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38906170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4493538"/>
          </a:xfrm>
          <a:prstGeom prst="rect">
            <a:avLst/>
          </a:prstGeom>
          <a:noFill/>
        </p:spPr>
        <p:txBody>
          <a:bodyPr wrap="square" rtlCol="0">
            <a:spAutoFit/>
          </a:bodyPr>
          <a:lstStyle/>
          <a:p>
            <a:r>
              <a:rPr lang="en-US" sz="6600" dirty="0" smtClean="0">
                <a:latin typeface="Century Gothic"/>
                <a:cs typeface="Century Gothic"/>
              </a:rPr>
              <a:t>The rope broke on the flag pole.</a:t>
            </a:r>
            <a:endParaRPr lang="en-US" sz="6600" dirty="0" smtClean="0">
              <a:solidFill>
                <a:srgbClr val="FF0000"/>
              </a:solidFill>
              <a:latin typeface="Century Gothic"/>
              <a:cs typeface="Century Gothic"/>
            </a:endParaRPr>
          </a:p>
          <a:p>
            <a:endParaRPr lang="en-US" sz="44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Steve woke</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13655572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5170646"/>
          </a:xfrm>
          <a:prstGeom prst="rect">
            <a:avLst/>
          </a:prstGeom>
          <a:noFill/>
        </p:spPr>
        <p:txBody>
          <a:bodyPr wrap="square" rtlCol="0">
            <a:spAutoFit/>
          </a:bodyPr>
          <a:lstStyle/>
          <a:p>
            <a:r>
              <a:rPr lang="en-US" sz="6600" dirty="0" smtClean="0">
                <a:latin typeface="Century Gothic"/>
                <a:cs typeface="Century Gothic"/>
              </a:rPr>
              <a:t>The rope broke on the flag pole.</a:t>
            </a:r>
            <a:endParaRPr lang="en-US" sz="6600" dirty="0" smtClean="0">
              <a:solidFill>
                <a:srgbClr val="FF0000"/>
              </a:solidFill>
              <a:latin typeface="Century Gothic"/>
              <a:cs typeface="Century Gothic"/>
            </a:endParaRPr>
          </a:p>
          <a:p>
            <a:endParaRPr lang="en-US" sz="44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Steve woke up</a:t>
            </a:r>
            <a:endParaRPr lang="en-US" sz="4400" dirty="0">
              <a:solidFill>
                <a:srgbClr val="FF0000"/>
              </a:solidFill>
              <a:latin typeface="Century Gothic"/>
              <a:cs typeface="Century Gothic"/>
            </a:endParaRP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8746890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4493538"/>
          </a:xfrm>
          <a:prstGeom prst="rect">
            <a:avLst/>
          </a:prstGeom>
          <a:noFill/>
        </p:spPr>
        <p:txBody>
          <a:bodyPr wrap="square" rtlCol="0">
            <a:spAutoFit/>
          </a:bodyPr>
          <a:lstStyle/>
          <a:p>
            <a:r>
              <a:rPr lang="en-US" sz="6600" dirty="0" smtClean="0">
                <a:latin typeface="Century Gothic"/>
                <a:cs typeface="Century Gothic"/>
              </a:rPr>
              <a:t>The rope broke on the flag pole.</a:t>
            </a:r>
            <a:endParaRPr lang="en-US" sz="6600" dirty="0" smtClean="0">
              <a:solidFill>
                <a:srgbClr val="FF0000"/>
              </a:solidFill>
              <a:latin typeface="Century Gothic"/>
              <a:cs typeface="Century Gothic"/>
            </a:endParaRPr>
          </a:p>
          <a:p>
            <a:endParaRPr lang="en-US" sz="44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Steve woke up when</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4715882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5509201"/>
          </a:xfrm>
          <a:prstGeom prst="rect">
            <a:avLst/>
          </a:prstGeom>
          <a:noFill/>
        </p:spPr>
        <p:txBody>
          <a:bodyPr wrap="square" rtlCol="0">
            <a:spAutoFit/>
          </a:bodyPr>
          <a:lstStyle/>
          <a:p>
            <a:r>
              <a:rPr lang="en-US" sz="6600" dirty="0" smtClean="0">
                <a:latin typeface="Century Gothic"/>
                <a:cs typeface="Century Gothic"/>
              </a:rPr>
              <a:t>The rope broke on the flag pole.</a:t>
            </a:r>
            <a:endParaRPr lang="en-US" sz="6600" dirty="0" smtClean="0">
              <a:solidFill>
                <a:srgbClr val="FF0000"/>
              </a:solidFill>
              <a:latin typeface="Century Gothic"/>
              <a:cs typeface="Century Gothic"/>
            </a:endParaRPr>
          </a:p>
          <a:p>
            <a:endParaRPr lang="en-US" sz="44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Steve woke up when he</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7324127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6186309"/>
          </a:xfrm>
          <a:prstGeom prst="rect">
            <a:avLst/>
          </a:prstGeom>
          <a:noFill/>
        </p:spPr>
        <p:txBody>
          <a:bodyPr wrap="square" rtlCol="0">
            <a:spAutoFit/>
          </a:bodyPr>
          <a:lstStyle/>
          <a:p>
            <a:r>
              <a:rPr lang="en-US" sz="6600" dirty="0" smtClean="0">
                <a:latin typeface="Century Gothic"/>
                <a:cs typeface="Century Gothic"/>
              </a:rPr>
              <a:t>The rope broke on the flag pole.</a:t>
            </a:r>
            <a:endParaRPr lang="en-US" sz="6600" dirty="0" smtClean="0">
              <a:solidFill>
                <a:srgbClr val="FF0000"/>
              </a:solidFill>
              <a:latin typeface="Century Gothic"/>
              <a:cs typeface="Century Gothic"/>
            </a:endParaRPr>
          </a:p>
          <a:p>
            <a:endParaRPr lang="en-US" sz="44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Steve woke up when he smelled</a:t>
            </a:r>
            <a:endParaRPr lang="en-US" sz="4400" dirty="0">
              <a:solidFill>
                <a:srgbClr val="FF0000"/>
              </a:solidFill>
              <a:latin typeface="Century Gothic"/>
              <a:cs typeface="Century Gothic"/>
            </a:endParaRP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8739051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441600"/>
            <a:ext cx="8898001" cy="6186309"/>
          </a:xfrm>
          <a:prstGeom prst="rect">
            <a:avLst/>
          </a:prstGeom>
          <a:noFill/>
        </p:spPr>
        <p:txBody>
          <a:bodyPr wrap="square" rtlCol="0">
            <a:spAutoFit/>
          </a:bodyPr>
          <a:lstStyle/>
          <a:p>
            <a:r>
              <a:rPr lang="en-US" sz="6600" dirty="0" smtClean="0">
                <a:latin typeface="Century Gothic"/>
                <a:cs typeface="Century Gothic"/>
              </a:rPr>
              <a:t>The rope broke on the flag pole.</a:t>
            </a:r>
            <a:endParaRPr lang="en-US" sz="6600" dirty="0" smtClean="0">
              <a:solidFill>
                <a:srgbClr val="FF0000"/>
              </a:solidFill>
              <a:latin typeface="Century Gothic"/>
              <a:cs typeface="Century Gothic"/>
            </a:endParaRPr>
          </a:p>
          <a:p>
            <a:endParaRPr lang="en-US" sz="4400" dirty="0" smtClean="0">
              <a:solidFill>
                <a:srgbClr val="FF0000"/>
              </a:solidFill>
              <a:latin typeface="Century Gothic"/>
              <a:cs typeface="Century Gothic"/>
            </a:endParaRPr>
          </a:p>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Steve woke up when he smelled smoke.</a:t>
            </a:r>
            <a:endParaRPr lang="en-US" sz="4400" dirty="0">
              <a:solidFill>
                <a:srgbClr val="FF0000"/>
              </a:solidFill>
              <a:latin typeface="Century Gothic"/>
              <a:cs typeface="Century Gothic"/>
            </a:endParaRPr>
          </a:p>
          <a:p>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32745514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1307918"/>
            <a:ext cx="8898001" cy="1785104"/>
          </a:xfrm>
          <a:prstGeom prst="rect">
            <a:avLst/>
          </a:prstGeom>
          <a:noFill/>
        </p:spPr>
        <p:txBody>
          <a:bodyPr wrap="square" rtlCol="0">
            <a:spAutoFit/>
          </a:bodyPr>
          <a:lstStyle/>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The</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295857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42758" y="353256"/>
            <a:ext cx="6913192" cy="1477328"/>
          </a:xfrm>
          <a:prstGeom prst="rect">
            <a:avLst/>
          </a:prstGeom>
          <a:noFill/>
        </p:spPr>
        <p:txBody>
          <a:bodyPr wrap="square" rtlCol="0">
            <a:spAutoFit/>
          </a:bodyPr>
          <a:lstStyle/>
          <a:p>
            <a:r>
              <a:rPr lang="en-US" dirty="0" smtClean="0">
                <a:latin typeface="Century Gothic"/>
                <a:cs typeface="Century Gothic"/>
              </a:rPr>
              <a:t>Have children practice connecting the letters </a:t>
            </a:r>
            <a:r>
              <a:rPr lang="en-US" dirty="0" err="1" smtClean="0">
                <a:latin typeface="Century Gothic"/>
                <a:cs typeface="Century Gothic"/>
              </a:rPr>
              <a:t>e_e</a:t>
            </a:r>
            <a:r>
              <a:rPr lang="en-US" dirty="0" smtClean="0">
                <a:latin typeface="Century Gothic"/>
                <a:cs typeface="Century Gothic"/>
              </a:rPr>
              <a:t> to the sound /e/ by writing </a:t>
            </a:r>
            <a:r>
              <a:rPr lang="en-US" b="1" dirty="0" smtClean="0">
                <a:latin typeface="Century Gothic"/>
                <a:cs typeface="Century Gothic"/>
              </a:rPr>
              <a:t>Pete</a:t>
            </a:r>
            <a:r>
              <a:rPr lang="en-US" dirty="0" smtClean="0">
                <a:latin typeface="Century Gothic"/>
                <a:cs typeface="Century Gothic"/>
              </a:rPr>
              <a:t>.</a:t>
            </a:r>
          </a:p>
          <a:p>
            <a:endParaRPr lang="en-US" dirty="0">
              <a:latin typeface="Century Gothic"/>
              <a:cs typeface="Century Gothic"/>
            </a:endParaRPr>
          </a:p>
          <a:p>
            <a:r>
              <a:rPr lang="en-US" dirty="0" smtClean="0">
                <a:latin typeface="Century Gothic"/>
                <a:cs typeface="Century Gothic"/>
              </a:rPr>
              <a:t>Now do it with me. Say /e/ as I write Pete.</a:t>
            </a:r>
          </a:p>
          <a:p>
            <a:r>
              <a:rPr lang="en-US" dirty="0" smtClean="0">
                <a:latin typeface="Century Gothic"/>
                <a:cs typeface="Century Gothic"/>
              </a:rPr>
              <a:t>This time, write the word five times as you say the /e/ sound. </a:t>
            </a:r>
            <a:endParaRPr lang="en-US" dirty="0">
              <a:latin typeface="Century Gothic"/>
              <a:cs typeface="Century Gothic"/>
            </a:endParaRPr>
          </a:p>
        </p:txBody>
      </p:sp>
      <p:cxnSp>
        <p:nvCxnSpPr>
          <p:cNvPr id="5" name="Straight Connector 4"/>
          <p:cNvCxnSpPr/>
          <p:nvPr/>
        </p:nvCxnSpPr>
        <p:spPr>
          <a:xfrm>
            <a:off x="2909932" y="723333"/>
            <a:ext cx="13456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595435" y="1540190"/>
            <a:ext cx="13456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11435" y="3061550"/>
            <a:ext cx="9032565" cy="2308324"/>
          </a:xfrm>
          <a:prstGeom prst="rect">
            <a:avLst/>
          </a:prstGeom>
          <a:noFill/>
        </p:spPr>
        <p:txBody>
          <a:bodyPr wrap="square" rtlCol="0">
            <a:spAutoFit/>
          </a:bodyPr>
          <a:lstStyle/>
          <a:p>
            <a:r>
              <a:rPr lang="en-US" sz="7200" dirty="0" smtClean="0">
                <a:latin typeface="Century Gothic"/>
                <a:cs typeface="Century Gothic"/>
              </a:rPr>
              <a:t>Pete		Pete   Pete</a:t>
            </a:r>
          </a:p>
          <a:p>
            <a:r>
              <a:rPr lang="en-US" sz="7200" dirty="0" smtClean="0">
                <a:latin typeface="Century Gothic"/>
                <a:cs typeface="Century Gothic"/>
              </a:rPr>
              <a:t>Pete   Pete</a:t>
            </a:r>
            <a:endParaRPr lang="en-US" sz="7200" dirty="0">
              <a:latin typeface="Century Gothic"/>
              <a:cs typeface="Century Gothic"/>
            </a:endParaRPr>
          </a:p>
        </p:txBody>
      </p:sp>
      <p:pic>
        <p:nvPicPr>
          <p:cNvPr id="9" name="Picture 8" descr="Screen Shot 2016-12-04 at 7.10.0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90" y="212899"/>
            <a:ext cx="1640087" cy="2150815"/>
          </a:xfrm>
          <a:prstGeom prst="rect">
            <a:avLst/>
          </a:prstGeom>
        </p:spPr>
      </p:pic>
      <p:cxnSp>
        <p:nvCxnSpPr>
          <p:cNvPr id="10" name="Straight Connector 9"/>
          <p:cNvCxnSpPr/>
          <p:nvPr/>
        </p:nvCxnSpPr>
        <p:spPr>
          <a:xfrm>
            <a:off x="4745390" y="1263636"/>
            <a:ext cx="134564" cy="0"/>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80149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1307918"/>
            <a:ext cx="8898001" cy="1785104"/>
          </a:xfrm>
          <a:prstGeom prst="rect">
            <a:avLst/>
          </a:prstGeom>
          <a:noFill/>
        </p:spPr>
        <p:txBody>
          <a:bodyPr wrap="square" rtlCol="0">
            <a:spAutoFit/>
          </a:bodyPr>
          <a:lstStyle/>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The cute</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188402975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1307918"/>
            <a:ext cx="8898001" cy="1785104"/>
          </a:xfrm>
          <a:prstGeom prst="rect">
            <a:avLst/>
          </a:prstGeom>
          <a:noFill/>
        </p:spPr>
        <p:txBody>
          <a:bodyPr wrap="square" rtlCol="0">
            <a:spAutoFit/>
          </a:bodyPr>
          <a:lstStyle/>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The cute white</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2398345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1307918"/>
            <a:ext cx="8898001" cy="1785104"/>
          </a:xfrm>
          <a:prstGeom prst="rect">
            <a:avLst/>
          </a:prstGeom>
          <a:noFill/>
        </p:spPr>
        <p:txBody>
          <a:bodyPr wrap="square" rtlCol="0">
            <a:spAutoFit/>
          </a:bodyPr>
          <a:lstStyle/>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The cute white rat</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94019132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1307918"/>
            <a:ext cx="8898001" cy="2800767"/>
          </a:xfrm>
          <a:prstGeom prst="rect">
            <a:avLst/>
          </a:prstGeom>
          <a:noFill/>
        </p:spPr>
        <p:txBody>
          <a:bodyPr wrap="square" rtlCol="0">
            <a:spAutoFit/>
          </a:bodyPr>
          <a:lstStyle/>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The cute white rat dove</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115530302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1307918"/>
            <a:ext cx="8898001" cy="2800767"/>
          </a:xfrm>
          <a:prstGeom prst="rect">
            <a:avLst/>
          </a:prstGeom>
          <a:noFill/>
        </p:spPr>
        <p:txBody>
          <a:bodyPr wrap="square" rtlCol="0">
            <a:spAutoFit/>
          </a:bodyPr>
          <a:lstStyle/>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The cute white rat dove down</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103428501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1307918"/>
            <a:ext cx="8898001" cy="2800767"/>
          </a:xfrm>
          <a:prstGeom prst="rect">
            <a:avLst/>
          </a:prstGeom>
          <a:noFill/>
        </p:spPr>
        <p:txBody>
          <a:bodyPr wrap="square" rtlCol="0">
            <a:spAutoFit/>
          </a:bodyPr>
          <a:lstStyle/>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The cute white rat dove down the</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16076356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743" y="1307918"/>
            <a:ext cx="8898001" cy="2800767"/>
          </a:xfrm>
          <a:prstGeom prst="rect">
            <a:avLst/>
          </a:prstGeom>
          <a:noFill/>
        </p:spPr>
        <p:txBody>
          <a:bodyPr wrap="square" rtlCol="0">
            <a:spAutoFit/>
          </a:bodyPr>
          <a:lstStyle/>
          <a:p>
            <a:endParaRPr lang="en-US" sz="4400" dirty="0">
              <a:solidFill>
                <a:srgbClr val="FF0000"/>
              </a:solidFill>
              <a:latin typeface="Century Gothic"/>
              <a:cs typeface="Century Gothic"/>
            </a:endParaRPr>
          </a:p>
          <a:p>
            <a:r>
              <a:rPr lang="en-US" sz="6600" dirty="0" smtClean="0">
                <a:solidFill>
                  <a:srgbClr val="000000"/>
                </a:solidFill>
                <a:latin typeface="Century Gothic"/>
                <a:cs typeface="Century Gothic"/>
              </a:rPr>
              <a:t>The cute white rat dove down the hole.</a:t>
            </a:r>
            <a:endParaRPr lang="en-US" sz="4400" dirty="0">
              <a:solidFill>
                <a:srgbClr val="FF0000"/>
              </a:solidFill>
              <a:latin typeface="Century Gothic"/>
              <a:cs typeface="Century Gothic"/>
            </a:endParaRPr>
          </a:p>
        </p:txBody>
      </p:sp>
    </p:spTree>
    <p:extLst>
      <p:ext uri="{BB962C8B-B14F-4D97-AF65-F5344CB8AC3E}">
        <p14:creationId xmlns:p14="http://schemas.microsoft.com/office/powerpoint/2010/main" val="1527845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83779" y="281266"/>
            <a:ext cx="5370049" cy="571056"/>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800" dirty="0" smtClean="0">
                <a:latin typeface="Century Gothic"/>
                <a:cs typeface="Century Gothic"/>
              </a:rPr>
              <a:t>Spelling / Dictation</a:t>
            </a:r>
            <a:endParaRPr lang="en-US" sz="2800" dirty="0">
              <a:latin typeface="Century Gothic"/>
              <a:cs typeface="Century Gothic"/>
            </a:endParaRPr>
          </a:p>
        </p:txBody>
      </p:sp>
      <p:sp>
        <p:nvSpPr>
          <p:cNvPr id="3" name="Rectangle 2"/>
          <p:cNvSpPr/>
          <p:nvPr/>
        </p:nvSpPr>
        <p:spPr>
          <a:xfrm>
            <a:off x="2437830" y="1129374"/>
            <a:ext cx="4505551" cy="55230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5400" dirty="0" smtClean="0">
                <a:latin typeface="Century Gothic"/>
                <a:cs typeface="Century Gothic"/>
              </a:rPr>
              <a:t>1. _________</a:t>
            </a:r>
          </a:p>
          <a:p>
            <a:r>
              <a:rPr lang="en-US" sz="5400" dirty="0" smtClean="0">
                <a:latin typeface="Century Gothic"/>
                <a:cs typeface="Century Gothic"/>
              </a:rPr>
              <a:t>2. _________</a:t>
            </a:r>
          </a:p>
          <a:p>
            <a:r>
              <a:rPr lang="en-US" sz="5400" dirty="0" smtClean="0">
                <a:latin typeface="Century Gothic"/>
                <a:cs typeface="Century Gothic"/>
              </a:rPr>
              <a:t>3. _________</a:t>
            </a:r>
          </a:p>
          <a:p>
            <a:r>
              <a:rPr lang="en-US" sz="5400" dirty="0" smtClean="0">
                <a:latin typeface="Century Gothic"/>
                <a:cs typeface="Century Gothic"/>
              </a:rPr>
              <a:t>4. _________</a:t>
            </a:r>
          </a:p>
          <a:p>
            <a:r>
              <a:rPr lang="en-US" sz="5400" dirty="0" smtClean="0">
                <a:latin typeface="Century Gothic"/>
                <a:cs typeface="Century Gothic"/>
              </a:rPr>
              <a:t>5. _________</a:t>
            </a:r>
            <a:endParaRPr lang="en-US" sz="5400" dirty="0">
              <a:latin typeface="Century Gothic"/>
              <a:cs typeface="Century Gothic"/>
            </a:endParaRPr>
          </a:p>
        </p:txBody>
      </p:sp>
      <p:sp>
        <p:nvSpPr>
          <p:cNvPr id="20" name="TextBox 19"/>
          <p:cNvSpPr txBox="1"/>
          <p:nvPr/>
        </p:nvSpPr>
        <p:spPr>
          <a:xfrm>
            <a:off x="8201246" y="5748021"/>
            <a:ext cx="831752" cy="1200329"/>
          </a:xfrm>
          <a:prstGeom prst="rect">
            <a:avLst/>
          </a:prstGeom>
          <a:noFill/>
        </p:spPr>
        <p:txBody>
          <a:bodyPr wrap="square" rtlCol="0">
            <a:spAutoFit/>
          </a:bodyPr>
          <a:lstStyle/>
          <a:p>
            <a:r>
              <a:rPr lang="en-US" sz="1200" dirty="0" smtClean="0">
                <a:solidFill>
                  <a:schemeClr val="bg1">
                    <a:lumMod val="85000"/>
                  </a:schemeClr>
                </a:solidFill>
                <a:latin typeface="Century Gothic"/>
                <a:cs typeface="Century Gothic"/>
              </a:rPr>
              <a:t>hope</a:t>
            </a:r>
          </a:p>
          <a:p>
            <a:r>
              <a:rPr lang="en-US" sz="1200" dirty="0" smtClean="0">
                <a:solidFill>
                  <a:schemeClr val="bg1">
                    <a:lumMod val="85000"/>
                  </a:schemeClr>
                </a:solidFill>
                <a:latin typeface="Century Gothic"/>
                <a:cs typeface="Century Gothic"/>
              </a:rPr>
              <a:t>cute</a:t>
            </a:r>
          </a:p>
          <a:p>
            <a:r>
              <a:rPr lang="en-US" sz="1200" dirty="0" smtClean="0">
                <a:solidFill>
                  <a:schemeClr val="bg1">
                    <a:lumMod val="85000"/>
                  </a:schemeClr>
                </a:solidFill>
                <a:latin typeface="Century Gothic"/>
                <a:cs typeface="Century Gothic"/>
              </a:rPr>
              <a:t>nose</a:t>
            </a:r>
          </a:p>
          <a:p>
            <a:r>
              <a:rPr lang="en-US" sz="1200" dirty="0" smtClean="0">
                <a:solidFill>
                  <a:schemeClr val="bg1">
                    <a:lumMod val="85000"/>
                  </a:schemeClr>
                </a:solidFill>
                <a:latin typeface="Century Gothic"/>
                <a:cs typeface="Century Gothic"/>
              </a:rPr>
              <a:t>cube</a:t>
            </a:r>
          </a:p>
          <a:p>
            <a:r>
              <a:rPr lang="en-US" sz="1200" dirty="0" smtClean="0">
                <a:solidFill>
                  <a:schemeClr val="bg1">
                    <a:lumMod val="85000"/>
                  </a:schemeClr>
                </a:solidFill>
                <a:latin typeface="Century Gothic"/>
                <a:cs typeface="Century Gothic"/>
              </a:rPr>
              <a:t>note</a:t>
            </a:r>
          </a:p>
          <a:p>
            <a:endParaRPr lang="en-US" sz="1200" dirty="0">
              <a:solidFill>
                <a:schemeClr val="bg1">
                  <a:lumMod val="85000"/>
                </a:schemeClr>
              </a:solidFill>
              <a:latin typeface="Century Gothic"/>
              <a:cs typeface="Century Gothic"/>
            </a:endParaRPr>
          </a:p>
        </p:txBody>
      </p:sp>
    </p:spTree>
    <p:extLst>
      <p:ext uri="{BB962C8B-B14F-4D97-AF65-F5344CB8AC3E}">
        <p14:creationId xmlns:p14="http://schemas.microsoft.com/office/powerpoint/2010/main" val="726599658"/>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0870" y="2565491"/>
            <a:ext cx="6512250" cy="189215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400" dirty="0" smtClean="0">
                <a:latin typeface="Century Gothic"/>
                <a:cs typeface="Century Gothic"/>
              </a:rPr>
              <a:t>High Frequency</a:t>
            </a:r>
          </a:p>
          <a:p>
            <a:pPr algn="ctr"/>
            <a:r>
              <a:rPr lang="en-US" sz="5400" dirty="0" smtClean="0">
                <a:latin typeface="Century Gothic"/>
                <a:cs typeface="Century Gothic"/>
              </a:rPr>
              <a:t>Words</a:t>
            </a:r>
            <a:endParaRPr lang="en-US" sz="5400" dirty="0">
              <a:latin typeface="Century Gothic"/>
              <a:cs typeface="Century Gothic"/>
            </a:endParaRPr>
          </a:p>
        </p:txBody>
      </p:sp>
    </p:spTree>
    <p:extLst>
      <p:ext uri="{BB962C8B-B14F-4D97-AF65-F5344CB8AC3E}">
        <p14:creationId xmlns:p14="http://schemas.microsoft.com/office/powerpoint/2010/main" val="2156886228"/>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9726" y="2420596"/>
            <a:ext cx="6196866" cy="219046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9600" dirty="0" smtClean="0">
                <a:latin typeface="Century Gothic"/>
                <a:cs typeface="Century Gothic"/>
              </a:rPr>
              <a:t>ago</a:t>
            </a:r>
            <a:endParaRPr lang="en-US" sz="9600" dirty="0">
              <a:latin typeface="Century Gothic"/>
              <a:cs typeface="Century Gothic"/>
            </a:endParaRPr>
          </a:p>
        </p:txBody>
      </p:sp>
      <p:sp>
        <p:nvSpPr>
          <p:cNvPr id="3" name="TextBox 2"/>
          <p:cNvSpPr txBox="1"/>
          <p:nvPr/>
        </p:nvSpPr>
        <p:spPr>
          <a:xfrm>
            <a:off x="2557166" y="988695"/>
            <a:ext cx="3938035" cy="461665"/>
          </a:xfrm>
          <a:prstGeom prst="rect">
            <a:avLst/>
          </a:prstGeom>
          <a:noFill/>
        </p:spPr>
        <p:txBody>
          <a:bodyPr wrap="square" rtlCol="0">
            <a:spAutoFit/>
          </a:bodyPr>
          <a:lstStyle/>
          <a:p>
            <a:pPr algn="ctr"/>
            <a:r>
              <a:rPr lang="en-US" sz="2400" dirty="0" smtClean="0">
                <a:solidFill>
                  <a:srgbClr val="FF0000"/>
                </a:solidFill>
                <a:latin typeface="Century Gothic"/>
                <a:cs typeface="Century Gothic"/>
              </a:rPr>
              <a:t>Read, Spell, Write</a:t>
            </a:r>
            <a:endParaRPr lang="en-US" sz="2400" dirty="0">
              <a:solidFill>
                <a:srgbClr val="FF0000"/>
              </a:solidFill>
              <a:latin typeface="Century Gothic"/>
              <a:cs typeface="Century Gothic"/>
            </a:endParaRPr>
          </a:p>
        </p:txBody>
      </p:sp>
      <p:sp>
        <p:nvSpPr>
          <p:cNvPr id="4" name="TextBox 3"/>
          <p:cNvSpPr txBox="1"/>
          <p:nvPr/>
        </p:nvSpPr>
        <p:spPr>
          <a:xfrm>
            <a:off x="727061" y="5736130"/>
            <a:ext cx="7745620" cy="523220"/>
          </a:xfrm>
          <a:prstGeom prst="rect">
            <a:avLst/>
          </a:prstGeom>
          <a:noFill/>
        </p:spPr>
        <p:txBody>
          <a:bodyPr wrap="square" rtlCol="0">
            <a:spAutoFit/>
          </a:bodyPr>
          <a:lstStyle/>
          <a:p>
            <a:pPr algn="ctr"/>
            <a:r>
              <a:rPr lang="en-US" sz="2800" dirty="0" smtClean="0">
                <a:latin typeface="Century Gothic"/>
                <a:cs typeface="Century Gothic"/>
              </a:rPr>
              <a:t>The lake froze five days </a:t>
            </a:r>
            <a:r>
              <a:rPr lang="en-US" sz="2800" b="1" dirty="0" smtClean="0">
                <a:latin typeface="Century Gothic"/>
                <a:cs typeface="Century Gothic"/>
              </a:rPr>
              <a:t>ago</a:t>
            </a:r>
            <a:r>
              <a:rPr lang="en-US" sz="2800" dirty="0" smtClean="0">
                <a:latin typeface="Century Gothic"/>
                <a:cs typeface="Century Gothic"/>
              </a:rPr>
              <a:t>.</a:t>
            </a:r>
            <a:endParaRPr lang="en-US" sz="2800" dirty="0">
              <a:latin typeface="Century Gothic"/>
              <a:cs typeface="Century Gothic"/>
            </a:endParaRPr>
          </a:p>
        </p:txBody>
      </p:sp>
    </p:spTree>
    <p:extLst>
      <p:ext uri="{BB962C8B-B14F-4D97-AF65-F5344CB8AC3E}">
        <p14:creationId xmlns:p14="http://schemas.microsoft.com/office/powerpoint/2010/main" val="364661883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760</TotalTime>
  <Words>6586</Words>
  <Application>Microsoft Macintosh PowerPoint</Application>
  <PresentationFormat>On-screen Show (4:3)</PresentationFormat>
  <Paragraphs>1661</Paragraphs>
  <Slides>379</Slides>
  <Notes>0</Notes>
  <HiddenSlides>0</HiddenSlides>
  <MMClips>0</MMClips>
  <ScaleCrop>false</ScaleCrop>
  <HeadingPairs>
    <vt:vector size="4" baseType="variant">
      <vt:variant>
        <vt:lpstr>Theme</vt:lpstr>
      </vt:variant>
      <vt:variant>
        <vt:i4>1</vt:i4>
      </vt:variant>
      <vt:variant>
        <vt:lpstr>Slide Titles</vt:lpstr>
      </vt:variant>
      <vt:variant>
        <vt:i4>379</vt:i4>
      </vt:variant>
    </vt:vector>
  </HeadingPairs>
  <TitlesOfParts>
    <vt:vector size="38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Datus Thorup</dc:creator>
  <cp:lastModifiedBy>Datus Thorup</cp:lastModifiedBy>
  <cp:revision>32</cp:revision>
  <dcterms:created xsi:type="dcterms:W3CDTF">2016-12-04T13:54:07Z</dcterms:created>
  <dcterms:modified xsi:type="dcterms:W3CDTF">2016-12-05T05:31:06Z</dcterms:modified>
</cp:coreProperties>
</file>