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0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  <p:sldId id="369" r:id="rId106"/>
    <p:sldId id="370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381" r:id="rId118"/>
    <p:sldId id="382" r:id="rId119"/>
    <p:sldId id="383" r:id="rId120"/>
    <p:sldId id="384" r:id="rId121"/>
    <p:sldId id="385" r:id="rId122"/>
    <p:sldId id="386" r:id="rId123"/>
    <p:sldId id="387" r:id="rId124"/>
    <p:sldId id="388" r:id="rId125"/>
    <p:sldId id="389" r:id="rId126"/>
    <p:sldId id="390" r:id="rId127"/>
    <p:sldId id="391" r:id="rId128"/>
    <p:sldId id="392" r:id="rId129"/>
    <p:sldId id="393" r:id="rId130"/>
    <p:sldId id="394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02" r:id="rId139"/>
    <p:sldId id="403" r:id="rId140"/>
    <p:sldId id="404" r:id="rId141"/>
    <p:sldId id="405" r:id="rId142"/>
    <p:sldId id="406" r:id="rId143"/>
    <p:sldId id="407" r:id="rId144"/>
    <p:sldId id="408" r:id="rId145"/>
    <p:sldId id="409" r:id="rId146"/>
    <p:sldId id="410" r:id="rId147"/>
    <p:sldId id="411" r:id="rId148"/>
    <p:sldId id="412" r:id="rId149"/>
    <p:sldId id="413" r:id="rId150"/>
    <p:sldId id="414" r:id="rId151"/>
    <p:sldId id="415" r:id="rId152"/>
    <p:sldId id="416" r:id="rId153"/>
    <p:sldId id="417" r:id="rId154"/>
    <p:sldId id="418" r:id="rId155"/>
    <p:sldId id="419" r:id="rId156"/>
    <p:sldId id="420" r:id="rId157"/>
    <p:sldId id="421" r:id="rId158"/>
    <p:sldId id="422" r:id="rId159"/>
    <p:sldId id="423" r:id="rId160"/>
    <p:sldId id="424" r:id="rId161"/>
    <p:sldId id="425" r:id="rId162"/>
    <p:sldId id="426" r:id="rId163"/>
    <p:sldId id="427" r:id="rId164"/>
    <p:sldId id="428" r:id="rId165"/>
    <p:sldId id="429" r:id="rId166"/>
    <p:sldId id="430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39" r:id="rId176"/>
    <p:sldId id="440" r:id="rId177"/>
    <p:sldId id="441" r:id="rId178"/>
    <p:sldId id="442" r:id="rId179"/>
    <p:sldId id="443" r:id="rId180"/>
    <p:sldId id="444" r:id="rId181"/>
    <p:sldId id="445" r:id="rId182"/>
    <p:sldId id="446" r:id="rId183"/>
    <p:sldId id="447" r:id="rId184"/>
    <p:sldId id="448" r:id="rId185"/>
    <p:sldId id="449" r:id="rId186"/>
    <p:sldId id="450" r:id="rId187"/>
    <p:sldId id="451" r:id="rId188"/>
    <p:sldId id="452" r:id="rId189"/>
    <p:sldId id="453" r:id="rId190"/>
    <p:sldId id="454" r:id="rId191"/>
    <p:sldId id="457" r:id="rId192"/>
    <p:sldId id="458" r:id="rId193"/>
    <p:sldId id="459" r:id="rId194"/>
    <p:sldId id="480" r:id="rId195"/>
    <p:sldId id="460" r:id="rId196"/>
    <p:sldId id="461" r:id="rId197"/>
    <p:sldId id="462" r:id="rId198"/>
    <p:sldId id="463" r:id="rId199"/>
    <p:sldId id="464" r:id="rId200"/>
    <p:sldId id="465" r:id="rId201"/>
    <p:sldId id="466" r:id="rId202"/>
    <p:sldId id="467" r:id="rId203"/>
    <p:sldId id="468" r:id="rId204"/>
    <p:sldId id="469" r:id="rId205"/>
    <p:sldId id="470" r:id="rId206"/>
    <p:sldId id="471" r:id="rId207"/>
    <p:sldId id="472" r:id="rId208"/>
    <p:sldId id="473" r:id="rId209"/>
    <p:sldId id="474" r:id="rId210"/>
    <p:sldId id="475" r:id="rId211"/>
    <p:sldId id="476" r:id="rId212"/>
    <p:sldId id="477" r:id="rId213"/>
    <p:sldId id="478" r:id="rId214"/>
    <p:sldId id="479" r:id="rId215"/>
    <p:sldId id="481" r:id="rId216"/>
    <p:sldId id="482" r:id="rId217"/>
    <p:sldId id="483" r:id="rId218"/>
    <p:sldId id="484" r:id="rId219"/>
    <p:sldId id="485" r:id="rId220"/>
    <p:sldId id="486" r:id="rId221"/>
    <p:sldId id="487" r:id="rId222"/>
    <p:sldId id="488" r:id="rId223"/>
    <p:sldId id="489" r:id="rId224"/>
    <p:sldId id="490" r:id="rId225"/>
    <p:sldId id="491" r:id="rId226"/>
    <p:sldId id="492" r:id="rId227"/>
    <p:sldId id="493" r:id="rId228"/>
    <p:sldId id="494" r:id="rId229"/>
    <p:sldId id="495" r:id="rId230"/>
    <p:sldId id="496" r:id="rId231"/>
    <p:sldId id="497" r:id="rId232"/>
    <p:sldId id="498" r:id="rId233"/>
    <p:sldId id="499" r:id="rId234"/>
    <p:sldId id="500" r:id="rId235"/>
    <p:sldId id="501" r:id="rId236"/>
    <p:sldId id="502" r:id="rId237"/>
    <p:sldId id="503" r:id="rId238"/>
    <p:sldId id="504" r:id="rId239"/>
    <p:sldId id="505" r:id="rId240"/>
    <p:sldId id="506" r:id="rId241"/>
    <p:sldId id="507" r:id="rId242"/>
    <p:sldId id="508" r:id="rId243"/>
    <p:sldId id="509" r:id="rId244"/>
    <p:sldId id="510" r:id="rId245"/>
    <p:sldId id="511" r:id="rId246"/>
    <p:sldId id="512" r:id="rId247"/>
    <p:sldId id="513" r:id="rId248"/>
    <p:sldId id="514" r:id="rId249"/>
    <p:sldId id="515" r:id="rId250"/>
    <p:sldId id="516" r:id="rId251"/>
    <p:sldId id="517" r:id="rId252"/>
    <p:sldId id="518" r:id="rId253"/>
    <p:sldId id="519" r:id="rId254"/>
    <p:sldId id="520" r:id="rId255"/>
    <p:sldId id="521" r:id="rId256"/>
    <p:sldId id="522" r:id="rId257"/>
    <p:sldId id="523" r:id="rId258"/>
    <p:sldId id="524" r:id="rId259"/>
    <p:sldId id="525" r:id="rId260"/>
    <p:sldId id="526" r:id="rId261"/>
    <p:sldId id="528" r:id="rId262"/>
    <p:sldId id="529" r:id="rId263"/>
    <p:sldId id="530" r:id="rId264"/>
    <p:sldId id="531" r:id="rId265"/>
    <p:sldId id="532" r:id="rId266"/>
    <p:sldId id="533" r:id="rId267"/>
    <p:sldId id="534" r:id="rId268"/>
    <p:sldId id="535" r:id="rId269"/>
    <p:sldId id="536" r:id="rId270"/>
    <p:sldId id="537" r:id="rId271"/>
    <p:sldId id="538" r:id="rId272"/>
    <p:sldId id="527" r:id="rId273"/>
    <p:sldId id="539" r:id="rId274"/>
    <p:sldId id="540" r:id="rId275"/>
    <p:sldId id="541" r:id="rId276"/>
    <p:sldId id="542" r:id="rId277"/>
    <p:sldId id="543" r:id="rId278"/>
    <p:sldId id="544" r:id="rId279"/>
    <p:sldId id="545" r:id="rId280"/>
    <p:sldId id="546" r:id="rId281"/>
    <p:sldId id="547" r:id="rId282"/>
    <p:sldId id="548" r:id="rId283"/>
    <p:sldId id="549" r:id="rId284"/>
    <p:sldId id="551" r:id="rId285"/>
    <p:sldId id="552" r:id="rId286"/>
    <p:sldId id="553" r:id="rId287"/>
    <p:sldId id="554" r:id="rId288"/>
    <p:sldId id="555" r:id="rId289"/>
    <p:sldId id="556" r:id="rId290"/>
    <p:sldId id="557" r:id="rId291"/>
    <p:sldId id="558" r:id="rId292"/>
    <p:sldId id="559" r:id="rId293"/>
    <p:sldId id="561" r:id="rId294"/>
    <p:sldId id="562" r:id="rId295"/>
    <p:sldId id="563" r:id="rId296"/>
    <p:sldId id="564" r:id="rId297"/>
    <p:sldId id="565" r:id="rId298"/>
    <p:sldId id="567" r:id="rId299"/>
    <p:sldId id="568" r:id="rId300"/>
    <p:sldId id="569" r:id="rId301"/>
    <p:sldId id="570" r:id="rId302"/>
    <p:sldId id="571" r:id="rId303"/>
    <p:sldId id="572" r:id="rId304"/>
    <p:sldId id="573" r:id="rId305"/>
    <p:sldId id="574" r:id="rId306"/>
    <p:sldId id="576" r:id="rId307"/>
    <p:sldId id="577" r:id="rId308"/>
    <p:sldId id="578" r:id="rId309"/>
    <p:sldId id="579" r:id="rId310"/>
    <p:sldId id="580" r:id="rId311"/>
    <p:sldId id="584" r:id="rId312"/>
    <p:sldId id="585" r:id="rId313"/>
    <p:sldId id="586" r:id="rId314"/>
    <p:sldId id="587" r:id="rId315"/>
    <p:sldId id="588" r:id="rId316"/>
    <p:sldId id="589" r:id="rId317"/>
    <p:sldId id="590" r:id="rId318"/>
    <p:sldId id="591" r:id="rId319"/>
    <p:sldId id="592" r:id="rId320"/>
    <p:sldId id="593" r:id="rId321"/>
    <p:sldId id="594" r:id="rId322"/>
    <p:sldId id="595" r:id="rId323"/>
    <p:sldId id="596" r:id="rId324"/>
    <p:sldId id="597" r:id="rId325"/>
    <p:sldId id="598" r:id="rId326"/>
    <p:sldId id="599" r:id="rId327"/>
    <p:sldId id="600" r:id="rId328"/>
    <p:sldId id="601" r:id="rId329"/>
    <p:sldId id="602" r:id="rId330"/>
    <p:sldId id="603" r:id="rId331"/>
    <p:sldId id="604" r:id="rId332"/>
    <p:sldId id="605" r:id="rId333"/>
    <p:sldId id="606" r:id="rId334"/>
    <p:sldId id="607" r:id="rId335"/>
    <p:sldId id="608" r:id="rId336"/>
    <p:sldId id="609" r:id="rId337"/>
    <p:sldId id="610" r:id="rId338"/>
    <p:sldId id="611" r:id="rId339"/>
    <p:sldId id="612" r:id="rId340"/>
    <p:sldId id="613" r:id="rId341"/>
    <p:sldId id="614" r:id="rId342"/>
    <p:sldId id="615" r:id="rId343"/>
    <p:sldId id="616" r:id="rId344"/>
    <p:sldId id="617" r:id="rId345"/>
    <p:sldId id="618" r:id="rId346"/>
    <p:sldId id="619" r:id="rId347"/>
    <p:sldId id="620" r:id="rId348"/>
    <p:sldId id="621" r:id="rId349"/>
    <p:sldId id="622" r:id="rId350"/>
    <p:sldId id="623" r:id="rId351"/>
    <p:sldId id="624" r:id="rId352"/>
    <p:sldId id="581" r:id="rId353"/>
    <p:sldId id="582" r:id="rId354"/>
    <p:sldId id="583" r:id="rId3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-12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printerSettings" Target="printerSettings/printerSettings1.bin"/><Relationship Id="rId357" Type="http://schemas.openxmlformats.org/officeDocument/2006/relationships/presProps" Target="presProps.xml"/><Relationship Id="rId35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2371-5D45-F644-B123-B9BDD84F76EE}" type="datetimeFigureOut">
              <a:rPr lang="en-US" smtClean="0"/>
              <a:t>12/10/16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70DE-BD63-7641-8713-B7DE4DED0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8910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58043" y="18267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: /l/ /u/ /k/.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llluuuk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look.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look.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29" y="2897376"/>
            <a:ext cx="88992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Guided Practice</a:t>
            </a:r>
          </a:p>
          <a:p>
            <a:endParaRPr lang="en-US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going to say some more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words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, sound by sound.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Blend the sounds together to say the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/k/ /u/ /k/ 			 /w/ /u/ /d/			/p/ /u/ /l/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/s/ /t/ /u/ /d/		/p/ /u/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		     /p/ /u/ /t/</a:t>
            </a:r>
          </a:p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/f/ /u/ /l/		    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/u/ /k/			    /k/ /r/ /u/ /k/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20019" y="4596259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58110" y="4573399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3107" y="4570500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8047" y="5224200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9415" y="5166278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69550" y="5166278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74300" y="5780663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49073" y="5780663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25230" y="5803523"/>
            <a:ext cx="45719" cy="457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146192" y="3184807"/>
            <a:ext cx="2571657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6192" y="1926676"/>
            <a:ext cx="2571657" cy="111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r>
              <a:rPr lang="en-US" sz="72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72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7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6835" y="5059127"/>
            <a:ext cx="1715683" cy="11691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sound do they stand for?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10" descr="Screen Shot 2016-12-10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94" y="832876"/>
            <a:ext cx="4180000" cy="54835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867848">
            <a:off x="4233897" y="4851988"/>
            <a:ext cx="1725535" cy="2032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7985" y="4766739"/>
            <a:ext cx="50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89942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15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64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28879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91536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589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10518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92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64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07670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2592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589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801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1" y="2030017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9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64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0767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2592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5744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589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80152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92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64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21558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40767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2068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2592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00" y="202626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0173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448" y="2022203"/>
            <a:ext cx="224168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3132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801523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39982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65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70106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98797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53476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33226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664116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80052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20547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27756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1510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112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905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29703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11248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03622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02112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05455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501994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870310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268812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96421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468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58043" y="18267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719468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814877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       f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460422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151412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73" y="739406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  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867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732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80" y="2008045"/>
            <a:ext cx="28744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615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8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732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80" y="2008045"/>
            <a:ext cx="28744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615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4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732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80" y="2008045"/>
            <a:ext cx="28744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615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732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80" y="2008045"/>
            <a:ext cx="28744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615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732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1180" y="2008045"/>
            <a:ext cx="287443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615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1" y="2030017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141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0589" y="2008045"/>
            <a:ext cx="21397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141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0589" y="2008045"/>
            <a:ext cx="21397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4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141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0589" y="2008045"/>
            <a:ext cx="213976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3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910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358" y="2008045"/>
            <a:ext cx="247899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5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744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192" y="2008045"/>
            <a:ext cx="21571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744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192" y="2008045"/>
            <a:ext cx="21571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u.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744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192" y="2008045"/>
            <a:ext cx="21571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t to 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744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192" y="2008045"/>
            <a:ext cx="21571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ll.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744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192" y="2008045"/>
            <a:ext cx="215715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0349" y="200804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1188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1038176"/>
            <a:ext cx="888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Note the double g in tagged and tagging.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has a short vowel and ends in a consonant, you double the consonant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088" y="3140305"/>
            <a:ext cx="6654135" cy="3270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tag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tagg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tagg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601062" y="4340755"/>
            <a:ext cx="1278638" cy="1174352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527309" y="5319551"/>
            <a:ext cx="1274106" cy="1174352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541" y="4236367"/>
            <a:ext cx="1813572" cy="939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tagged.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1541" y="5319551"/>
            <a:ext cx="1813572" cy="122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adding the letters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966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716316"/>
            <a:ext cx="888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use each word in a sentence.</a:t>
            </a:r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011" y="1965954"/>
            <a:ext cx="4079462" cy="45234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fit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tap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clap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jog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3248" y="2957628"/>
            <a:ext cx="2470293" cy="2244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when a word has a short vowel and ends in a consonant, you double the consonant before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757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8851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74943" y="1160870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hook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0026" y="1160870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good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52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hood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wood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hood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wood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look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378979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cook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492653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took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372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483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after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</a:t>
            </a:r>
            <a:r>
              <a:rPr lang="en-US" sz="2800" b="1" dirty="0" smtClean="0">
                <a:latin typeface="Century Gothic"/>
                <a:cs typeface="Century Gothic"/>
              </a:rPr>
              <a:t>after</a:t>
            </a:r>
            <a:r>
              <a:rPr lang="en-US" sz="2800" dirty="0" smtClean="0">
                <a:latin typeface="Century Gothic"/>
                <a:cs typeface="Century Gothic"/>
              </a:rPr>
              <a:t>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58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</a:t>
            </a:r>
            <a:r>
              <a:rPr lang="en-US" sz="2800" b="1" dirty="0" smtClean="0">
                <a:latin typeface="Century Gothic"/>
                <a:cs typeface="Century Gothic"/>
              </a:rPr>
              <a:t>buy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319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will the food be </a:t>
            </a:r>
            <a:r>
              <a:rPr lang="en-US" sz="2800" b="1" dirty="0" smtClean="0">
                <a:latin typeface="Century Gothic"/>
                <a:cs typeface="Century Gothic"/>
              </a:rPr>
              <a:t>done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505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Every </a:t>
            </a:r>
            <a:r>
              <a:rPr lang="en-US" sz="2800" dirty="0" smtClean="0">
                <a:latin typeface="Century Gothic"/>
                <a:cs typeface="Century Gothic"/>
              </a:rPr>
              <a:t>kid got a book.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488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go home </a:t>
            </a:r>
            <a:r>
              <a:rPr lang="en-US" sz="2800" b="1" dirty="0" smtClean="0">
                <a:latin typeface="Century Gothic"/>
                <a:cs typeface="Century Gothic"/>
              </a:rPr>
              <a:t>soon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312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work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so much </a:t>
            </a:r>
            <a:r>
              <a:rPr lang="en-US" sz="2800" b="1" dirty="0" smtClean="0">
                <a:latin typeface="Century Gothic"/>
                <a:cs typeface="Century Gothic"/>
              </a:rPr>
              <a:t>work.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57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905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2513984"/>
            <a:ext cx="8948385" cy="3505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Mom doesn’t eat rice.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They aren’t going home together.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946" y="947945"/>
            <a:ext cx="8567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contraction is a way to put two words together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make a new, shorter word.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contraction, tell what two words make it, and tell what letter the apostrophe replaces.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32" y="6289309"/>
            <a:ext cx="8868624" cy="38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write sentences that tells a school rule using a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334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381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06" y="1190853"/>
            <a:ext cx="8899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plate.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plate has four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 sounds with me: /p/ /l/ /a/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I’ll take away the first sound /p/ 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and make a new word with three sounds: /l/ /a/ /t/.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Continue modeling phoneme deletion with the following word sets: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brace/race		flake/lake		swipe/wipe		slime/lime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103114" y="1826770"/>
            <a:ext cx="1043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14729" y="2348705"/>
            <a:ext cx="1043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506" y="4126903"/>
            <a:ext cx="88992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bride, /b/ /r/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Bride without the /b/ is /r/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/d/, ride.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sat			ill			plane		brake		smile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	clap		grace		wedge		flick		block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618905" y="5023788"/>
            <a:ext cx="1043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3377" y="5289274"/>
            <a:ext cx="10437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166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394" y="2022203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848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994" y="2013381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3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994" y="2013381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8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751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928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875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713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402" y="201731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890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58043" y="18267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402" y="201731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3850" y="201731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820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517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43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517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9365" y="2021833"/>
            <a:ext cx="25285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42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517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965" y="2013381"/>
            <a:ext cx="25285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919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4517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965" y="2013381"/>
            <a:ext cx="25285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5523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42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0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4394" y="2022203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2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994" y="2013381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08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9546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994" y="2013381"/>
            <a:ext cx="236329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86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736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1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2" y="2030017"/>
            <a:ext cx="214494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874" y="2013381"/>
            <a:ext cx="23591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963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402" y="2013381"/>
            <a:ext cx="23591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81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7697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4117" y="2000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8954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402" y="2013381"/>
            <a:ext cx="23591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0527" y="201338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67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71" y="678514"/>
            <a:ext cx="88721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ing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smtClean="0">
                <a:latin typeface="Century Gothic"/>
                <a:cs typeface="Century Gothic"/>
              </a:rPr>
              <a:t>w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       </a:t>
            </a:r>
            <a:r>
              <a:rPr lang="en-US" sz="6600" dirty="0" smtClean="0">
                <a:latin typeface="Century Gothic"/>
                <a:cs typeface="Century Gothic"/>
              </a:rPr>
              <a:t>cl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12-10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71" y="2586023"/>
            <a:ext cx="320152" cy="4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2593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41558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576123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173512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999040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3822878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36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a word: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good.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How many sounds are in the word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good?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a marker in a box for each sound I hear: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/g/ /u/ /d/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place three markers because I hear three sounds in the word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good.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83235" y="2874337"/>
            <a:ext cx="4986474" cy="2642199"/>
            <a:chOff x="1205295" y="3372671"/>
            <a:chExt cx="4986474" cy="2642199"/>
          </a:xfrm>
        </p:grpSpPr>
        <p:sp>
          <p:nvSpPr>
            <p:cNvPr id="8" name="Rectangle 7"/>
            <p:cNvSpPr/>
            <p:nvPr/>
          </p:nvSpPr>
          <p:spPr>
            <a:xfrm>
              <a:off x="1205295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67453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9611" y="3372671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43964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15903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71823" y="5077315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1580336" y="4455121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3343751" y="4514783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6200000">
              <a:off x="5116719" y="4514783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66232" y="2510503"/>
            <a:ext cx="70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/g/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868" y="2497698"/>
            <a:ext cx="87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/u/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0234" y="2489451"/>
            <a:ext cx="6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/d/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95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8" y="2033189"/>
            <a:ext cx="23057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95188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848234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87575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2183133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282222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036871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283266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912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895500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0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8" y="2033189"/>
            <a:ext cx="227096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7452" y="204188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8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492088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975083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223102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29626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21946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9840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9918218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388757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193594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2115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86989"/>
            <a:ext cx="89591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ge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latin typeface="Century Gothic"/>
                <a:cs typeface="Century Gothic"/>
              </a:rPr>
              <a:t>w      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ll</a:t>
            </a:r>
            <a:r>
              <a:rPr lang="en-US" sz="6600" dirty="0" smtClean="0">
                <a:latin typeface="Century Gothic"/>
                <a:cs typeface="Century Gothic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12-10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24" y="1576950"/>
            <a:ext cx="320152" cy="4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5970934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01705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739924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27986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237090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95230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622201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b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738519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</a:t>
            </a:r>
            <a:r>
              <a:rPr lang="en-US" sz="6600" dirty="0" err="1" smtClean="0">
                <a:latin typeface="Century Gothic"/>
                <a:cs typeface="Century Gothic"/>
              </a:rPr>
              <a:t>b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8119346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82677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165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623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989072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420022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450425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104496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758867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063431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tted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575363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443645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				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pped   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pped  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pping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tted       ch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tting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76" y="147881"/>
            <a:ext cx="33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297673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775446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6618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845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782991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80678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1176844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158491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47537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301732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723143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 foot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793524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 foot and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6282461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 foot and waved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9536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33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 foot and waved his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262429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6" y="1000375"/>
            <a:ext cx="8924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This bag is full of wool.</a:t>
            </a:r>
          </a:p>
          <a:p>
            <a:endParaRPr lang="en-US" sz="44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shook his foot and waved his hand.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6097165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1038176"/>
            <a:ext cx="888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Note the double g in tagged and tagging.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has a short vowel and ends in a consonant, you double the consonant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088" y="3140305"/>
            <a:ext cx="6654135" cy="3270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stop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stopp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stopp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748930" y="4366850"/>
            <a:ext cx="1226450" cy="1061267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688042" y="5380444"/>
            <a:ext cx="1226450" cy="1030650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541" y="4236367"/>
            <a:ext cx="1813572" cy="939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tagged.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1541" y="5319551"/>
            <a:ext cx="1813572" cy="122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adding the letters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296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1038176"/>
            <a:ext cx="888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Note the double g in tagged and tagging.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has a short vowel and ends in a consonant, you double the consonant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088" y="3140305"/>
            <a:ext cx="6654135" cy="3270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tip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tipp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tipp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409699" y="4366850"/>
            <a:ext cx="1226450" cy="1061267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340114" y="5380444"/>
            <a:ext cx="1226450" cy="1030650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541" y="4236367"/>
            <a:ext cx="1813572" cy="939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/t/ sound at the end of tipped.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1541" y="5319551"/>
            <a:ext cx="1813572" cy="122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adding the letters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489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1038176"/>
            <a:ext cx="8889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Note the double g in tagged and tagging.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 word has a short vowel and ends in a consonant, you double the consonant before adding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088" y="3140305"/>
            <a:ext cx="6654135" cy="3270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brag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bragg</a:t>
            </a:r>
            <a:r>
              <a:rPr lang="en-US" sz="6600" u="sng" dirty="0" smtClean="0">
                <a:latin typeface="Century Gothic"/>
                <a:cs typeface="Century Gothic"/>
              </a:rPr>
              <a:t>ed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bragg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6" name="Donut 5"/>
          <p:cNvSpPr/>
          <p:nvPr/>
        </p:nvSpPr>
        <p:spPr>
          <a:xfrm>
            <a:off x="3870704" y="4366850"/>
            <a:ext cx="1226450" cy="1061267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870704" y="5406540"/>
            <a:ext cx="1226450" cy="1030650"/>
          </a:xfrm>
          <a:prstGeom prst="donut">
            <a:avLst>
              <a:gd name="adj" fmla="val 46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1541" y="4236367"/>
            <a:ext cx="1813572" cy="939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bragged.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1541" y="5319551"/>
            <a:ext cx="1813572" cy="1222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When adding the letters </a:t>
            </a:r>
            <a:r>
              <a:rPr lang="mr-IN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24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0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220797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11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96258071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2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141913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5" y="0"/>
            <a:ext cx="532445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464300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26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769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087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2.3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26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130901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4326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2277" y="1500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ook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4414" y="152169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ood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60662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52263" y="128904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7416020" y="151605"/>
            <a:ext cx="688284" cy="707735"/>
          </a:xfrm>
          <a:prstGeom prst="noSmoking">
            <a:avLst>
              <a:gd name="adj" fmla="val 76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4570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07" y="124127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907" y="1116769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hood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907" y="2109783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07" y="3112344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wood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07" y="4124455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07" y="5127017"/>
            <a:ext cx="264650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buy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4785" y="124127"/>
            <a:ext cx="2502451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5713" y="4114165"/>
            <a:ext cx="2344275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09" y="1116769"/>
            <a:ext cx="2624208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hood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09" y="2109783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09" y="3112344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wood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4785" y="1116769"/>
            <a:ext cx="2597399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done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09" y="4114165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cook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1831" y="5153575"/>
            <a:ext cx="267035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done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09" y="5135823"/>
            <a:ext cx="2624207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buy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2267090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44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after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</a:t>
            </a:r>
            <a:r>
              <a:rPr lang="en-US" sz="2800" b="1" dirty="0" smtClean="0">
                <a:latin typeface="Century Gothic"/>
                <a:cs typeface="Century Gothic"/>
              </a:rPr>
              <a:t>after</a:t>
            </a:r>
            <a:r>
              <a:rPr lang="en-US" sz="2800" dirty="0" smtClean="0">
                <a:latin typeface="Century Gothic"/>
                <a:cs typeface="Century Gothic"/>
              </a:rPr>
              <a:t>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133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</a:t>
            </a:r>
            <a:r>
              <a:rPr lang="en-US" sz="2800" b="1" dirty="0" smtClean="0">
                <a:latin typeface="Century Gothic"/>
                <a:cs typeface="Century Gothic"/>
              </a:rPr>
              <a:t>buy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95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will the food be </a:t>
            </a:r>
            <a:r>
              <a:rPr lang="en-US" sz="2800" b="1" dirty="0" smtClean="0">
                <a:latin typeface="Century Gothic"/>
                <a:cs typeface="Century Gothic"/>
              </a:rPr>
              <a:t>done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443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Every </a:t>
            </a:r>
            <a:r>
              <a:rPr lang="en-US" sz="2800" dirty="0" smtClean="0">
                <a:latin typeface="Century Gothic"/>
                <a:cs typeface="Century Gothic"/>
              </a:rPr>
              <a:t>kid got a book.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949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go home </a:t>
            </a:r>
            <a:r>
              <a:rPr lang="en-US" sz="2800" b="1" dirty="0" smtClean="0">
                <a:latin typeface="Century Gothic"/>
                <a:cs typeface="Century Gothic"/>
              </a:rPr>
              <a:t>soon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58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work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so much </a:t>
            </a:r>
            <a:r>
              <a:rPr lang="en-US" sz="2800" b="1" dirty="0" smtClean="0">
                <a:latin typeface="Century Gothic"/>
                <a:cs typeface="Century Gothic"/>
              </a:rPr>
              <a:t>work.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643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10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69102"/>
            <a:ext cx="8647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entury Gothic"/>
                <a:cs typeface="Century Gothic"/>
              </a:rPr>
              <a:t>He will be done soon.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I will work after I have a snack.</a:t>
            </a:r>
            <a:endParaRPr lang="en-US" sz="48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Do you buy lunch every day?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513814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330" y="416885"/>
            <a:ext cx="2588336" cy="20553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a contraction is  a shorter way of writing two words. For contractions with </a:t>
            </a:r>
            <a:r>
              <a:rPr lang="en-US" sz="1600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an apostrophe takes the place of the missing letter o.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30" y="2627345"/>
            <a:ext cx="2588336" cy="1247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contraction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on page 107.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2-11 at 2.4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10" y="0"/>
            <a:ext cx="4813379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540174" y="4011256"/>
            <a:ext cx="3235737" cy="1352150"/>
          </a:xfrm>
          <a:prstGeom prst="frame">
            <a:avLst>
              <a:gd name="adj1" fmla="val 27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330" y="4032473"/>
            <a:ext cx="2588336" cy="1247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two words make the contraction? 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30" y="5384623"/>
            <a:ext cx="7990408" cy="1374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didn’t know there were so many </a:t>
            </a:r>
          </a:p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steps to make bread.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816" y="5384623"/>
            <a:ext cx="724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contraction in this sentence.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0449499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2661" y="1383126"/>
            <a:ext cx="5627746" cy="53759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isnt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arent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cant</a:t>
            </a:r>
          </a:p>
          <a:p>
            <a:pPr algn="ctr">
              <a:lnSpc>
                <a:spcPct val="12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didnt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5400" dirty="0" err="1" smtClean="0">
                <a:latin typeface="Century Gothic"/>
                <a:cs typeface="Century Gothic"/>
              </a:rPr>
              <a:t>doesnt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313" y="913149"/>
            <a:ext cx="766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Correct the errors.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113165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383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506" y="1190853"/>
            <a:ext cx="8899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foot.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sounds are in the work foot?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Yes, /f/ /u/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There are three sounds.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Say them with me: /f/ /u/ /t/, foot.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06" y="3684960"/>
            <a:ext cx="88992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some words.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Tell me which sounds you hear in the word and then say the word.</a:t>
            </a:r>
          </a:p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book		pulls		crook		stood		put		shook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00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ll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u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18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004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6452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8900" y="20137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g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7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9152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600" y="2026840"/>
            <a:ext cx="247037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1977" y="202684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716" y="362428"/>
            <a:ext cx="6305762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49461" y="441308"/>
            <a:ext cx="70673" cy="632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405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1038176"/>
            <a:ext cx="888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sometimes when you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 word, the final consonant is doubled before adding the ending.</a:t>
            </a:r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165" y="2574876"/>
            <a:ext cx="6654135" cy="3270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flip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flipped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flipping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63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794607"/>
            <a:ext cx="888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of the words.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sometimes when you add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or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 word, the final consonant is doubled before adding the ending.</a:t>
            </a:r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165" y="2357403"/>
            <a:ext cx="6654135" cy="3653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grab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drip</a:t>
            </a: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shop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929" y="6124030"/>
            <a:ext cx="861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students work in pairs to construct words by adding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write a sentence with each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704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48" y="0"/>
            <a:ext cx="5399903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34860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55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6982508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17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6940678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64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942235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72" y="0"/>
            <a:ext cx="533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1448486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11 at 3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24" y="0"/>
            <a:ext cx="531495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51690285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33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after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</a:t>
            </a:r>
            <a:r>
              <a:rPr lang="en-US" sz="2800" b="1" dirty="0" smtClean="0">
                <a:latin typeface="Century Gothic"/>
                <a:cs typeface="Century Gothic"/>
              </a:rPr>
              <a:t>after</a:t>
            </a:r>
            <a:r>
              <a:rPr lang="en-US" sz="2800" dirty="0" smtClean="0">
                <a:latin typeface="Century Gothic"/>
                <a:cs typeface="Century Gothic"/>
              </a:rPr>
              <a:t>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977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–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29" y="1260420"/>
            <a:ext cx="889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some words.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one marker in a box for each sound you hear.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tell me how many sounds are in each word.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315200" y="1880203"/>
            <a:ext cx="214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10165" y="2596931"/>
            <a:ext cx="2144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189371" y="2413753"/>
            <a:ext cx="6655983" cy="2642199"/>
            <a:chOff x="1232997" y="2824967"/>
            <a:chExt cx="6655983" cy="2642199"/>
          </a:xfrm>
        </p:grpSpPr>
        <p:sp>
          <p:nvSpPr>
            <p:cNvPr id="22" name="Rectangle 21"/>
            <p:cNvSpPr/>
            <p:nvPr/>
          </p:nvSpPr>
          <p:spPr>
            <a:xfrm>
              <a:off x="1232997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5155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57313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471666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4360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999525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1608038" y="3907417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6200000">
              <a:off x="3371453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5144421" y="3967079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6822" y="2824967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83838" y="4529611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6779226" y="3967078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6329" y="5593799"/>
            <a:ext cx="889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foot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wood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push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cooks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lvl="4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put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wool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brook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       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stood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809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</a:t>
            </a:r>
            <a:r>
              <a:rPr lang="en-US" sz="6600" dirty="0" err="1" smtClean="0">
                <a:latin typeface="Century Gothic"/>
                <a:cs typeface="Century Gothic"/>
              </a:rPr>
              <a:t>f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173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</a:t>
            </a:r>
            <a:r>
              <a:rPr lang="en-US" sz="2800" b="1" dirty="0" smtClean="0">
                <a:latin typeface="Century Gothic"/>
                <a:cs typeface="Century Gothic"/>
              </a:rPr>
              <a:t>buy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038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will the food be </a:t>
            </a:r>
            <a:r>
              <a:rPr lang="en-US" sz="2800" b="1" dirty="0" smtClean="0">
                <a:latin typeface="Century Gothic"/>
                <a:cs typeface="Century Gothic"/>
              </a:rPr>
              <a:t>done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88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Every </a:t>
            </a:r>
            <a:r>
              <a:rPr lang="en-US" sz="2800" dirty="0" smtClean="0">
                <a:latin typeface="Century Gothic"/>
                <a:cs typeface="Century Gothic"/>
              </a:rPr>
              <a:t>kid got a book.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313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go home </a:t>
            </a:r>
            <a:r>
              <a:rPr lang="en-US" sz="2800" b="1" dirty="0" smtClean="0">
                <a:latin typeface="Century Gothic"/>
                <a:cs typeface="Century Gothic"/>
              </a:rPr>
              <a:t>soon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891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work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so much </a:t>
            </a:r>
            <a:r>
              <a:rPr lang="en-US" sz="2800" b="1" dirty="0" smtClean="0">
                <a:latin typeface="Century Gothic"/>
                <a:cs typeface="Century Gothic"/>
              </a:rPr>
              <a:t>work.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537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" y="1550779"/>
            <a:ext cx="8985258" cy="4940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boy isn’t in the race.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Pete and Jen aren’t jumping rope.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People can’t walk on the wet bridge.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They don’t want to play the game.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005" y="1097815"/>
            <a:ext cx="831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the children write the verb and the word not for each contraction.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731924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" y="1935435"/>
            <a:ext cx="8985258" cy="4755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Century Gothic"/>
                <a:cs typeface="Century Gothic"/>
              </a:rPr>
              <a:t>The map </a:t>
            </a:r>
            <a:r>
              <a:rPr lang="en-US" sz="4000" dirty="0" err="1" smtClean="0">
                <a:latin typeface="Century Gothic"/>
                <a:cs typeface="Century Gothic"/>
              </a:rPr>
              <a:t>doesnt</a:t>
            </a:r>
            <a:r>
              <a:rPr lang="en-US" sz="4000" dirty="0" smtClean="0">
                <a:latin typeface="Century Gothic"/>
                <a:cs typeface="Century Gothic"/>
              </a:rPr>
              <a:t> have our state on it.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I </a:t>
            </a:r>
            <a:r>
              <a:rPr lang="en-US" sz="4000" dirty="0" err="1" smtClean="0">
                <a:latin typeface="Century Gothic"/>
                <a:cs typeface="Century Gothic"/>
              </a:rPr>
              <a:t>dont</a:t>
            </a:r>
            <a:r>
              <a:rPr lang="en-US" sz="4000" dirty="0" smtClean="0">
                <a:latin typeface="Century Gothic"/>
                <a:cs typeface="Century Gothic"/>
              </a:rPr>
              <a:t> like prunes.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4000" dirty="0" smtClean="0">
                <a:latin typeface="Century Gothic"/>
                <a:cs typeface="Century Gothic"/>
              </a:rPr>
              <a:t>That </a:t>
            </a:r>
            <a:r>
              <a:rPr lang="en-US" sz="4000" dirty="0" err="1" smtClean="0">
                <a:latin typeface="Century Gothic"/>
                <a:cs typeface="Century Gothic"/>
              </a:rPr>
              <a:t>isnt</a:t>
            </a:r>
            <a:r>
              <a:rPr lang="en-US" sz="4000" dirty="0" smtClean="0">
                <a:latin typeface="Century Gothic"/>
                <a:cs typeface="Century Gothic"/>
              </a:rPr>
              <a:t> my notebook.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703" y="1341187"/>
            <a:ext cx="824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correct each sentence.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499107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36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Blending: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 /u/ /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sh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   		/s/ /t/ /u/ /d/ 		   /b/ /u/ /k/  	 	 /g/ /u/ /d/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Segmentation: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say each sound in the word.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foot		good		book		pull		put		stood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Oval 2"/>
          <p:cNvSpPr/>
          <p:nvPr/>
        </p:nvSpPr>
        <p:spPr>
          <a:xfrm>
            <a:off x="808933" y="2035543"/>
            <a:ext cx="70673" cy="880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14230" y="2058472"/>
            <a:ext cx="70673" cy="880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75918" y="2035543"/>
            <a:ext cx="70673" cy="880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46304" y="2035543"/>
            <a:ext cx="70673" cy="880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9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7242218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Soft c, g, </a:t>
            </a:r>
            <a:r>
              <a:rPr lang="en-US" sz="2800" dirty="0" err="1" smtClean="0">
                <a:latin typeface="Century Gothic" panose="020B0502020202020204" pitchFamily="34" charset="0"/>
              </a:rPr>
              <a:t>dge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940416"/>
            <a:ext cx="8364593" cy="5846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push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put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foot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look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00996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3823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841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w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k.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b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0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sh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cr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58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0079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br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2527" y="2015810"/>
            <a:ext cx="245965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2183" y="202015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k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69" y="362428"/>
            <a:ext cx="8828689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 </a:t>
            </a:r>
            <a:r>
              <a:rPr lang="en-US" sz="2800" dirty="0" smtClean="0">
                <a:latin typeface="Century Gothic" panose="020B0502020202020204" pitchFamily="34" charset="0"/>
              </a:rPr>
              <a:t>Words with 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12732" y="434946"/>
            <a:ext cx="45719" cy="9670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good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542643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1569620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13749057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stopped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315426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shopped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419448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4969387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2801529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bake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294288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stopping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4885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713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shopping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1112853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full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4710925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hood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0020506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pole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6259460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clapped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1785565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chatted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248306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0467811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crook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0308031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pull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1055880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clapping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0783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903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chatting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2052515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wood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5965113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foot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5984413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push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434056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5" y="716316"/>
            <a:ext cx="888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Inflectional Endings </a:t>
            </a:r>
            <a:r>
              <a:rPr lang="mr-IN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-</a:t>
            </a:r>
            <a:r>
              <a:rPr lang="en-US" sz="2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endParaRPr lang="en-US" sz="2000" b="1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how to add endings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words that end with a short vowel followed by one consonant.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Practice writing words with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8578" y="2218222"/>
            <a:ext cx="4096859" cy="4462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</a:p>
          <a:p>
            <a:pPr marL="742950" indent="-742950" algn="ctr">
              <a:buAutoNum type="arabicPeriod"/>
            </a:pPr>
            <a:r>
              <a:rPr lang="en-US" sz="4000" dirty="0" smtClean="0">
                <a:latin typeface="Century Gothic"/>
                <a:cs typeface="Century Gothic"/>
              </a:rPr>
              <a:t>___________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2301" y="4871910"/>
            <a:ext cx="1061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chatted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stopped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hopped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drumming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petting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wagged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trimmed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getting</a:t>
            </a:r>
          </a:p>
        </p:txBody>
      </p:sp>
    </p:spTree>
    <p:extLst>
      <p:ext uri="{BB962C8B-B14F-4D97-AF65-F5344CB8AC3E}">
        <p14:creationId xmlns:p14="http://schemas.microsoft.com/office/powerpoint/2010/main" val="7381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700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after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</a:t>
            </a:r>
            <a:r>
              <a:rPr lang="en-US" sz="2800" b="1" dirty="0" smtClean="0">
                <a:latin typeface="Century Gothic"/>
                <a:cs typeface="Century Gothic"/>
              </a:rPr>
              <a:t>after</a:t>
            </a:r>
            <a:r>
              <a:rPr lang="en-US" sz="2800" dirty="0" smtClean="0">
                <a:latin typeface="Century Gothic"/>
                <a:cs typeface="Century Gothic"/>
              </a:rPr>
              <a:t>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781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</a:t>
            </a:r>
            <a:r>
              <a:rPr lang="en-US" sz="2800" b="1" dirty="0" smtClean="0">
                <a:latin typeface="Century Gothic"/>
                <a:cs typeface="Century Gothic"/>
              </a:rPr>
              <a:t>buy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229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will the food be </a:t>
            </a:r>
            <a:r>
              <a:rPr lang="en-US" sz="2800" b="1" dirty="0" smtClean="0">
                <a:latin typeface="Century Gothic"/>
                <a:cs typeface="Century Gothic"/>
              </a:rPr>
              <a:t>done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27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Every </a:t>
            </a:r>
            <a:r>
              <a:rPr lang="en-US" sz="2800" dirty="0" smtClean="0">
                <a:latin typeface="Century Gothic"/>
                <a:cs typeface="Century Gothic"/>
              </a:rPr>
              <a:t>kid got a book.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492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771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go home </a:t>
            </a:r>
            <a:r>
              <a:rPr lang="en-US" sz="2800" b="1" dirty="0" smtClean="0">
                <a:latin typeface="Century Gothic"/>
                <a:cs typeface="Century Gothic"/>
              </a:rPr>
              <a:t>soon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921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work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so much </a:t>
            </a:r>
            <a:r>
              <a:rPr lang="en-US" sz="2800" b="1" dirty="0" smtClean="0">
                <a:latin typeface="Century Gothic"/>
                <a:cs typeface="Century Gothic"/>
              </a:rPr>
              <a:t>work.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77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" y="1646467"/>
            <a:ext cx="8985258" cy="4940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It isn’t time to get up.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can’t walk up the big hill.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Don’t nap while we take a test.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didn’t get to see your new bike.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313" y="913149"/>
            <a:ext cx="766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are contractions with </a:t>
            </a:r>
            <a:r>
              <a:rPr lang="en-US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are formed.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following contractions.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1253796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" y="1935435"/>
            <a:ext cx="8985258" cy="4755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It isn’t time to get up.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can’t walk up the big hill.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Don’t nap while we take a test.</a:t>
            </a:r>
          </a:p>
          <a:p>
            <a:pPr>
              <a:lnSpc>
                <a:spcPct val="14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I didn’t get to see your new bike.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703" y="1002633"/>
            <a:ext cx="824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a contraction?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letter takes the place of the letter o in a contraction with not?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contractions in each sentence to the two words each one stands for.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4978658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80" y="1935435"/>
            <a:ext cx="8985258" cy="4755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 cat </a:t>
            </a:r>
            <a:r>
              <a:rPr lang="en-US" sz="4000" dirty="0" err="1" smtClean="0">
                <a:latin typeface="Century Gothic"/>
                <a:cs typeface="Century Gothic"/>
              </a:rPr>
              <a:t>di’dnt</a:t>
            </a:r>
            <a:r>
              <a:rPr lang="en-US" sz="4000" dirty="0" smtClean="0">
                <a:latin typeface="Century Gothic"/>
                <a:cs typeface="Century Gothic"/>
              </a:rPr>
              <a:t> eat its snack.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They </a:t>
            </a:r>
            <a:r>
              <a:rPr lang="en-US" sz="4000" dirty="0" err="1" smtClean="0">
                <a:latin typeface="Century Gothic"/>
                <a:cs typeface="Century Gothic"/>
              </a:rPr>
              <a:t>areno’t</a:t>
            </a:r>
            <a:r>
              <a:rPr lang="en-US" sz="4000" dirty="0" smtClean="0">
                <a:latin typeface="Century Gothic"/>
                <a:cs typeface="Century Gothic"/>
              </a:rPr>
              <a:t> going to ride the bus.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My dig </a:t>
            </a:r>
            <a:r>
              <a:rPr lang="en-US" sz="4000" dirty="0" err="1" smtClean="0">
                <a:latin typeface="Century Gothic"/>
                <a:cs typeface="Century Gothic"/>
              </a:rPr>
              <a:t>doesn</a:t>
            </a:r>
            <a:r>
              <a:rPr lang="mr-IN" sz="4000" dirty="0" smtClean="0">
                <a:latin typeface="Century Gothic"/>
                <a:cs typeface="Century Gothic"/>
              </a:rPr>
              <a:t>’</a:t>
            </a:r>
            <a:r>
              <a:rPr lang="en-US" sz="4000" dirty="0" smtClean="0">
                <a:latin typeface="Century Gothic"/>
                <a:cs typeface="Century Gothic"/>
              </a:rPr>
              <a:t>t like to take a bath.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703" y="1341187"/>
            <a:ext cx="824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fix the contraction in each sentence.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4481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98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21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64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03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05" y="1082463"/>
            <a:ext cx="2135014" cy="2500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</a:t>
            </a:r>
            <a:r>
              <a:rPr lang="en-US" sz="1200" dirty="0" smtClean="0">
                <a:latin typeface="Century Gothic"/>
                <a:cs typeface="Century Gothic"/>
              </a:rPr>
              <a:t>Book</a:t>
            </a:r>
            <a:endParaRPr lang="en-US" sz="1200" dirty="0" smtClean="0">
              <a:latin typeface="Century Gothic"/>
              <a:cs typeface="Century Gothic"/>
            </a:endParaRP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The sound is </a:t>
            </a:r>
            <a:r>
              <a:rPr lang="en-US" sz="1200" dirty="0" smtClean="0">
                <a:latin typeface="Century Gothic"/>
                <a:cs typeface="Century Gothic"/>
              </a:rPr>
              <a:t>/u/.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The /u/ sound can be spelled with the letters </a:t>
            </a:r>
            <a:r>
              <a:rPr lang="en-US" sz="1200" dirty="0" err="1" smtClean="0">
                <a:latin typeface="Century Gothic"/>
                <a:cs typeface="Century Gothic"/>
              </a:rPr>
              <a:t>oo</a:t>
            </a:r>
            <a:r>
              <a:rPr lang="en-US" sz="1200" dirty="0" smtClean="0">
                <a:latin typeface="Century Gothic"/>
                <a:cs typeface="Century Gothic"/>
              </a:rPr>
              <a:t>.</a:t>
            </a:r>
            <a:endParaRPr lang="en-US" sz="1200" dirty="0" smtClean="0">
              <a:latin typeface="Century Gothic"/>
              <a:cs typeface="Century Gothic"/>
            </a:endParaRP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Say </a:t>
            </a:r>
            <a:r>
              <a:rPr lang="en-US" sz="1200" dirty="0" smtClean="0">
                <a:latin typeface="Century Gothic"/>
                <a:cs typeface="Century Gothic"/>
              </a:rPr>
              <a:t>it with </a:t>
            </a:r>
            <a:r>
              <a:rPr lang="en-US" sz="1200" dirty="0" smtClean="0">
                <a:latin typeface="Century Gothic"/>
                <a:cs typeface="Century Gothic"/>
              </a:rPr>
              <a:t>me: /u/.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This is the sound in the middle of the word book.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Listen: /b/ /u/ /k/, book.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I’ll say /u/ as I write the letters </a:t>
            </a:r>
            <a:r>
              <a:rPr lang="en-US" sz="1200" dirty="0" err="1" smtClean="0">
                <a:latin typeface="Century Gothic"/>
                <a:cs typeface="Century Gothic"/>
              </a:rPr>
              <a:t>oo</a:t>
            </a:r>
            <a:r>
              <a:rPr lang="en-US" sz="1200" dirty="0" smtClean="0">
                <a:latin typeface="Century Gothic"/>
                <a:cs typeface="Century Gothic"/>
              </a:rPr>
              <a:t> several times.</a:t>
            </a:r>
          </a:p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Repeat for /u/ spelled u as in put.</a:t>
            </a:r>
            <a:endParaRPr lang="en-US" sz="1200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12-10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98" y="832876"/>
            <a:ext cx="4180000" cy="54835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23249" y="191376"/>
            <a:ext cx="52189" cy="5219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8658" y="1498436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61393" y="313908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52787" y="278398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29231" y="2063260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7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506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75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97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048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255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</a:t>
            </a:r>
            <a:r>
              <a:rPr lang="en-US" sz="6600" dirty="0" err="1" smtClean="0">
                <a:latin typeface="Century Gothic"/>
                <a:cs typeface="Century Gothic"/>
              </a:rPr>
              <a:t>cr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067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394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</a:t>
            </a:r>
            <a:r>
              <a:rPr lang="en-US" sz="6600" dirty="0" err="1" smtClean="0">
                <a:latin typeface="Century Gothic"/>
                <a:cs typeface="Century Gothic"/>
              </a:rPr>
              <a:t>sh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94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526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20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2758" y="353256"/>
            <a:ext cx="69131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oo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the sound </a:t>
            </a:r>
            <a:r>
              <a:rPr lang="en-US" dirty="0" smtClean="0">
                <a:latin typeface="Century Gothic"/>
                <a:cs typeface="Century Gothic"/>
              </a:rPr>
              <a:t>/u/ </a:t>
            </a:r>
            <a:r>
              <a:rPr lang="en-US" dirty="0" smtClean="0">
                <a:latin typeface="Century Gothic"/>
                <a:cs typeface="Century Gothic"/>
              </a:rPr>
              <a:t>by writing </a:t>
            </a:r>
            <a:r>
              <a:rPr lang="en-US" dirty="0" smtClean="0">
                <a:latin typeface="Century Gothic"/>
                <a:cs typeface="Century Gothic"/>
              </a:rPr>
              <a:t>them.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</a:t>
            </a:r>
            <a:r>
              <a:rPr lang="en-US" dirty="0" smtClean="0">
                <a:latin typeface="Century Gothic"/>
                <a:cs typeface="Century Gothic"/>
              </a:rPr>
              <a:t>/u/ </a:t>
            </a:r>
            <a:r>
              <a:rPr lang="en-US" dirty="0" smtClean="0">
                <a:latin typeface="Century Gothic"/>
                <a:cs typeface="Century Gothic"/>
              </a:rPr>
              <a:t>as I write </a:t>
            </a:r>
            <a:r>
              <a:rPr lang="en-US" dirty="0" smtClean="0">
                <a:latin typeface="Century Gothic"/>
                <a:cs typeface="Century Gothic"/>
              </a:rPr>
              <a:t>the letters </a:t>
            </a:r>
            <a:r>
              <a:rPr lang="en-US" dirty="0" err="1" smtClean="0">
                <a:latin typeface="Century Gothic"/>
                <a:cs typeface="Century Gothic"/>
              </a:rPr>
              <a:t>oo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</a:t>
            </a:r>
            <a:r>
              <a:rPr lang="en-US" dirty="0" smtClean="0">
                <a:latin typeface="Century Gothic"/>
                <a:cs typeface="Century Gothic"/>
              </a:rPr>
              <a:t>letters </a:t>
            </a:r>
            <a:r>
              <a:rPr lang="en-US" dirty="0" smtClean="0">
                <a:latin typeface="Century Gothic"/>
                <a:cs typeface="Century Gothic"/>
              </a:rPr>
              <a:t>five times as you say the </a:t>
            </a:r>
            <a:r>
              <a:rPr lang="en-US" dirty="0" smtClean="0">
                <a:latin typeface="Century Gothic"/>
                <a:cs typeface="Century Gothic"/>
              </a:rPr>
              <a:t>/u/ </a:t>
            </a:r>
            <a:r>
              <a:rPr lang="en-US" dirty="0" smtClean="0">
                <a:latin typeface="Century Gothic"/>
                <a:cs typeface="Century Gothic"/>
              </a:rPr>
              <a:t>sound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Repeat for /u/ spelled u as in put.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21788" y="1498436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24903" y="711354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73455" y="122910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761" y="178165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6-12-10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1" y="340662"/>
            <a:ext cx="1346883" cy="1766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077" y="2774951"/>
            <a:ext cx="8915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</a:t>
            </a:r>
            <a:r>
              <a:rPr lang="en-US" sz="6600" dirty="0" err="1" smtClean="0"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u     u     u     u     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59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182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21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464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633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299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23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 p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676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 </a:t>
            </a:r>
            <a:r>
              <a:rPr lang="en-US" sz="6600" dirty="0" err="1" smtClean="0">
                <a:latin typeface="Century Gothic"/>
                <a:cs typeface="Century Gothic"/>
              </a:rPr>
              <a:t>p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707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sh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sh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ll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450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46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098" y="202220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158043" y="182678"/>
            <a:ext cx="45719" cy="45719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85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983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362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417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46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96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8471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543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776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730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2511" y="2030017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2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p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dirty="0" smtClean="0"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g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u="sng" dirty="0" smtClean="0">
                <a:latin typeface="Century Gothic"/>
                <a:cs typeface="Century Gothic"/>
              </a:rPr>
              <a:t>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u="sng" dirty="0" smtClean="0">
                <a:latin typeface="Century Gothic"/>
                <a:cs typeface="Century Gothic"/>
              </a:rPr>
              <a:t>k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27" y="113086"/>
            <a:ext cx="326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725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610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929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01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9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963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51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341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689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726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6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784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4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pushed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79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pushed it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pushed it with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91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pushed it with his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113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80" y="295763"/>
            <a:ext cx="892437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Who took my book?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Put the wood in the box.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He pushed it with his foot.</a:t>
            </a:r>
            <a:endParaRPr lang="en-US" sz="6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605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246" y="5748021"/>
            <a:ext cx="83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book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hood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look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wood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took</a:t>
            </a:r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09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112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after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61" y="5736130"/>
            <a:ext cx="774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play </a:t>
            </a:r>
            <a:r>
              <a:rPr lang="en-US" sz="2800" b="1" dirty="0" smtClean="0">
                <a:latin typeface="Century Gothic"/>
                <a:cs typeface="Century Gothic"/>
              </a:rPr>
              <a:t>after</a:t>
            </a:r>
            <a:r>
              <a:rPr lang="en-US" sz="2800" dirty="0" smtClean="0">
                <a:latin typeface="Century Gothic"/>
                <a:cs typeface="Century Gothic"/>
              </a:rPr>
              <a:t> school.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868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039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6487" y="2033189"/>
            <a:ext cx="296257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756" y="94424"/>
            <a:ext cx="656845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with </a:t>
            </a:r>
            <a:r>
              <a:rPr lang="en-US" sz="2800" dirty="0" smtClean="0">
                <a:latin typeface="Century Gothic" panose="020B0502020202020204" pitchFamily="34" charset="0"/>
              </a:rPr>
              <a:t>/u/ </a:t>
            </a:r>
            <a:r>
              <a:rPr lang="en-US" sz="2800" dirty="0" err="1" smtClean="0">
                <a:latin typeface="Century Gothic" panose="020B0502020202020204" pitchFamily="34" charset="0"/>
              </a:rPr>
              <a:t>oo</a:t>
            </a:r>
            <a:r>
              <a:rPr lang="en-US" sz="2800" dirty="0" smtClean="0">
                <a:latin typeface="Century Gothic" panose="020B0502020202020204" pitchFamily="34" charset="0"/>
              </a:rPr>
              <a:t>, u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9058" y="203001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80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545" y="5742516"/>
            <a:ext cx="61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did you </a:t>
            </a:r>
            <a:r>
              <a:rPr lang="en-US" sz="2800" b="1" dirty="0" smtClean="0">
                <a:latin typeface="Century Gothic"/>
                <a:cs typeface="Century Gothic"/>
              </a:rPr>
              <a:t>buy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60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done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555" y="5736130"/>
            <a:ext cx="727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When will the food be </a:t>
            </a:r>
            <a:r>
              <a:rPr lang="en-US" sz="2800" b="1" dirty="0" smtClean="0">
                <a:latin typeface="Century Gothic"/>
                <a:cs typeface="Century Gothic"/>
              </a:rPr>
              <a:t>done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8938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every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568" y="5736130"/>
            <a:ext cx="667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Every </a:t>
            </a:r>
            <a:r>
              <a:rPr lang="en-US" sz="2800" dirty="0" smtClean="0">
                <a:latin typeface="Century Gothic"/>
                <a:cs typeface="Century Gothic"/>
              </a:rPr>
              <a:t>kid got a book.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609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soon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can go home </a:t>
            </a:r>
            <a:r>
              <a:rPr lang="en-US" sz="2800" b="1" dirty="0" smtClean="0">
                <a:latin typeface="Century Gothic"/>
                <a:cs typeface="Century Gothic"/>
              </a:rPr>
              <a:t>soon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521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work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356" y="5736130"/>
            <a:ext cx="679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This is so much </a:t>
            </a:r>
            <a:r>
              <a:rPr lang="en-US" sz="2800" b="1" dirty="0" smtClean="0">
                <a:latin typeface="Century Gothic"/>
                <a:cs typeface="Century Gothic"/>
              </a:rPr>
              <a:t>work.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851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can play </a:t>
            </a:r>
            <a:r>
              <a:rPr lang="en-US" sz="5400" b="1" dirty="0" smtClean="0">
                <a:latin typeface="Century Gothic"/>
                <a:cs typeface="Century Gothic"/>
              </a:rPr>
              <a:t>after </a:t>
            </a:r>
            <a:r>
              <a:rPr lang="en-US" sz="5400" dirty="0" smtClean="0">
                <a:latin typeface="Century Gothic"/>
                <a:cs typeface="Century Gothic"/>
              </a:rPr>
              <a:t>school.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What did you </a:t>
            </a:r>
            <a:r>
              <a:rPr lang="en-US" sz="5400" b="1" dirty="0" smtClean="0">
                <a:latin typeface="Century Gothic"/>
                <a:cs typeface="Century Gothic"/>
              </a:rPr>
              <a:t>buy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 </a:t>
            </a:r>
            <a:r>
              <a:rPr lang="en-US" sz="5400" dirty="0" smtClean="0">
                <a:latin typeface="Century Gothic"/>
                <a:cs typeface="Century Gothic"/>
              </a:rPr>
              <a:t>When will the food be  			</a:t>
            </a:r>
            <a:r>
              <a:rPr lang="en-US" sz="5400" b="1" dirty="0" smtClean="0">
                <a:latin typeface="Century Gothic"/>
                <a:cs typeface="Century Gothic"/>
              </a:rPr>
              <a:t>done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387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b="1" dirty="0" smtClean="0">
                <a:latin typeface="Century Gothic"/>
                <a:cs typeface="Century Gothic"/>
              </a:rPr>
              <a:t>Every </a:t>
            </a:r>
            <a:r>
              <a:rPr lang="en-US" sz="5400" dirty="0" smtClean="0">
                <a:latin typeface="Century Gothic"/>
                <a:cs typeface="Century Gothic"/>
              </a:rPr>
              <a:t>kid got a book.</a:t>
            </a:r>
            <a:endParaRPr lang="en-US" sz="5400" dirty="0" smtClean="0"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can go home </a:t>
            </a:r>
            <a:r>
              <a:rPr lang="en-US" sz="5400" b="1" dirty="0" smtClean="0">
                <a:latin typeface="Century Gothic"/>
                <a:cs typeface="Century Gothic"/>
              </a:rPr>
              <a:t>soon</a:t>
            </a:r>
            <a:r>
              <a:rPr lang="en-US" sz="5400" dirty="0" smtClean="0">
                <a:latin typeface="Century Gothic"/>
                <a:cs typeface="Century Gothic"/>
              </a:rPr>
              <a:t>.</a:t>
            </a:r>
            <a:endParaRPr lang="en-US" sz="5400" b="1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endParaRPr lang="en-US" sz="28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3.  </a:t>
            </a:r>
            <a:r>
              <a:rPr lang="en-US" sz="5400" b="1" dirty="0" smtClean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This is so much </a:t>
            </a:r>
            <a:r>
              <a:rPr lang="en-US" sz="5400" b="1" dirty="0" smtClean="0">
                <a:latin typeface="Century Gothic"/>
                <a:cs typeface="Century Gothic"/>
              </a:rPr>
              <a:t>work</a:t>
            </a:r>
            <a:r>
              <a:rPr lang="en-US" sz="5400" dirty="0" smtClean="0">
                <a:latin typeface="Century Gothic"/>
                <a:cs typeface="Century Gothic"/>
              </a:rPr>
              <a:t>!</a:t>
            </a: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594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871275"/>
            <a:ext cx="8948385" cy="492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is not = isn’t		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did not = didn’t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are not = aren’t	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does not = doesn’t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 not = can’t </a:t>
            </a:r>
          </a:p>
          <a:p>
            <a:pPr algn="ctr"/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 not = don’t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9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contraction is a form of two words put together to form one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contractions are formed by putting a word together with the word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 apostrophe takes the place of the letter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in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not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89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80470"/>
            <a:ext cx="3709822" cy="7891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Contractions with Not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332" y="1723394"/>
            <a:ext cx="8948385" cy="49225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Those aren’t my wool socks.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I can’t zip my </a:t>
            </a:r>
            <a:r>
              <a:rPr lang="en-US" sz="54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bookbag</a:t>
            </a:r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/>
                <a:cs typeface="Century Gothic"/>
              </a:rPr>
              <a:t>Mom didn’t buy the book.</a:t>
            </a:r>
            <a:endParaRPr lang="en-US" sz="5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479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each sentence aloud.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contractions in each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471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962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5477</Words>
  <Application>Microsoft Macintosh PowerPoint</Application>
  <PresentationFormat>On-screen Show (4:3)</PresentationFormat>
  <Paragraphs>1495</Paragraphs>
  <Slides>354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354</vt:i4>
      </vt:variant>
    </vt:vector>
  </HeadingPairs>
  <TitlesOfParts>
    <vt:vector size="3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28</cp:revision>
  <dcterms:created xsi:type="dcterms:W3CDTF">2016-12-11T04:51:38Z</dcterms:created>
  <dcterms:modified xsi:type="dcterms:W3CDTF">2016-12-11T22:52:31Z</dcterms:modified>
</cp:coreProperties>
</file>