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31" r:id="rId63"/>
    <p:sldId id="325" r:id="rId64"/>
    <p:sldId id="326" r:id="rId65"/>
    <p:sldId id="327" r:id="rId66"/>
    <p:sldId id="328" r:id="rId67"/>
    <p:sldId id="329" r:id="rId68"/>
    <p:sldId id="330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2" r:id="rId109"/>
    <p:sldId id="373" r:id="rId110"/>
    <p:sldId id="374" r:id="rId111"/>
    <p:sldId id="375" r:id="rId112"/>
    <p:sldId id="379" r:id="rId113"/>
    <p:sldId id="376" r:id="rId114"/>
    <p:sldId id="377" r:id="rId115"/>
    <p:sldId id="378" r:id="rId116"/>
    <p:sldId id="380" r:id="rId117"/>
    <p:sldId id="381" r:id="rId118"/>
    <p:sldId id="382" r:id="rId119"/>
    <p:sldId id="385" r:id="rId120"/>
    <p:sldId id="386" r:id="rId121"/>
    <p:sldId id="387" r:id="rId122"/>
    <p:sldId id="388" r:id="rId123"/>
    <p:sldId id="389" r:id="rId124"/>
    <p:sldId id="390" r:id="rId125"/>
    <p:sldId id="392" r:id="rId126"/>
    <p:sldId id="391" r:id="rId127"/>
    <p:sldId id="393" r:id="rId128"/>
    <p:sldId id="394" r:id="rId129"/>
    <p:sldId id="395" r:id="rId130"/>
    <p:sldId id="396" r:id="rId131"/>
    <p:sldId id="397" r:id="rId132"/>
    <p:sldId id="398" r:id="rId133"/>
    <p:sldId id="399" r:id="rId134"/>
    <p:sldId id="400" r:id="rId135"/>
    <p:sldId id="401" r:id="rId136"/>
    <p:sldId id="402" r:id="rId137"/>
    <p:sldId id="403" r:id="rId138"/>
    <p:sldId id="404" r:id="rId139"/>
    <p:sldId id="405" r:id="rId140"/>
    <p:sldId id="406" r:id="rId141"/>
    <p:sldId id="407" r:id="rId142"/>
    <p:sldId id="408" r:id="rId143"/>
    <p:sldId id="409" r:id="rId144"/>
    <p:sldId id="410" r:id="rId145"/>
    <p:sldId id="411" r:id="rId146"/>
    <p:sldId id="412" r:id="rId147"/>
    <p:sldId id="413" r:id="rId148"/>
    <p:sldId id="414" r:id="rId149"/>
    <p:sldId id="415" r:id="rId150"/>
    <p:sldId id="416" r:id="rId151"/>
    <p:sldId id="417" r:id="rId152"/>
    <p:sldId id="418" r:id="rId153"/>
    <p:sldId id="419" r:id="rId154"/>
    <p:sldId id="420" r:id="rId155"/>
    <p:sldId id="422" r:id="rId156"/>
    <p:sldId id="421" r:id="rId157"/>
    <p:sldId id="423" r:id="rId158"/>
    <p:sldId id="424" r:id="rId159"/>
    <p:sldId id="425" r:id="rId160"/>
    <p:sldId id="426" r:id="rId161"/>
    <p:sldId id="427" r:id="rId162"/>
    <p:sldId id="428" r:id="rId163"/>
    <p:sldId id="429" r:id="rId164"/>
    <p:sldId id="430" r:id="rId165"/>
    <p:sldId id="431" r:id="rId166"/>
    <p:sldId id="432" r:id="rId167"/>
    <p:sldId id="433" r:id="rId168"/>
    <p:sldId id="434" r:id="rId169"/>
    <p:sldId id="435" r:id="rId170"/>
    <p:sldId id="436" r:id="rId171"/>
    <p:sldId id="437" r:id="rId172"/>
    <p:sldId id="438" r:id="rId173"/>
    <p:sldId id="439" r:id="rId174"/>
    <p:sldId id="440" r:id="rId175"/>
    <p:sldId id="441" r:id="rId176"/>
    <p:sldId id="442" r:id="rId177"/>
    <p:sldId id="443" r:id="rId178"/>
    <p:sldId id="444" r:id="rId179"/>
    <p:sldId id="445" r:id="rId180"/>
    <p:sldId id="446" r:id="rId181"/>
    <p:sldId id="447" r:id="rId182"/>
    <p:sldId id="448" r:id="rId183"/>
    <p:sldId id="449" r:id="rId184"/>
    <p:sldId id="450" r:id="rId185"/>
    <p:sldId id="451" r:id="rId186"/>
    <p:sldId id="452" r:id="rId187"/>
    <p:sldId id="453" r:id="rId188"/>
    <p:sldId id="454" r:id="rId189"/>
    <p:sldId id="455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  <p:sldId id="466" r:id="rId200"/>
    <p:sldId id="467" r:id="rId201"/>
    <p:sldId id="468" r:id="rId202"/>
    <p:sldId id="469" r:id="rId203"/>
    <p:sldId id="470" r:id="rId204"/>
    <p:sldId id="471" r:id="rId205"/>
    <p:sldId id="472" r:id="rId206"/>
    <p:sldId id="473" r:id="rId207"/>
    <p:sldId id="474" r:id="rId208"/>
    <p:sldId id="475" r:id="rId209"/>
    <p:sldId id="476" r:id="rId210"/>
    <p:sldId id="477" r:id="rId211"/>
    <p:sldId id="478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7" r:id="rId221"/>
    <p:sldId id="488" r:id="rId222"/>
    <p:sldId id="489" r:id="rId223"/>
    <p:sldId id="490" r:id="rId224"/>
    <p:sldId id="491" r:id="rId225"/>
    <p:sldId id="492" r:id="rId226"/>
    <p:sldId id="493" r:id="rId227"/>
    <p:sldId id="494" r:id="rId228"/>
    <p:sldId id="495" r:id="rId229"/>
    <p:sldId id="496" r:id="rId230"/>
    <p:sldId id="497" r:id="rId231"/>
    <p:sldId id="498" r:id="rId232"/>
    <p:sldId id="499" r:id="rId233"/>
    <p:sldId id="500" r:id="rId234"/>
    <p:sldId id="501" r:id="rId235"/>
    <p:sldId id="502" r:id="rId236"/>
    <p:sldId id="503" r:id="rId237"/>
    <p:sldId id="504" r:id="rId238"/>
    <p:sldId id="505" r:id="rId239"/>
    <p:sldId id="506" r:id="rId240"/>
    <p:sldId id="507" r:id="rId241"/>
    <p:sldId id="508" r:id="rId242"/>
    <p:sldId id="509" r:id="rId243"/>
    <p:sldId id="510" r:id="rId244"/>
    <p:sldId id="511" r:id="rId245"/>
    <p:sldId id="512" r:id="rId246"/>
    <p:sldId id="513" r:id="rId247"/>
    <p:sldId id="514" r:id="rId248"/>
    <p:sldId id="515" r:id="rId249"/>
    <p:sldId id="516" r:id="rId250"/>
    <p:sldId id="517" r:id="rId251"/>
    <p:sldId id="518" r:id="rId252"/>
    <p:sldId id="519" r:id="rId253"/>
    <p:sldId id="520" r:id="rId254"/>
    <p:sldId id="521" r:id="rId255"/>
    <p:sldId id="522" r:id="rId256"/>
    <p:sldId id="523" r:id="rId257"/>
    <p:sldId id="524" r:id="rId258"/>
    <p:sldId id="525" r:id="rId259"/>
    <p:sldId id="526" r:id="rId260"/>
    <p:sldId id="527" r:id="rId261"/>
    <p:sldId id="528" r:id="rId262"/>
    <p:sldId id="529" r:id="rId263"/>
    <p:sldId id="530" r:id="rId264"/>
    <p:sldId id="531" r:id="rId265"/>
    <p:sldId id="532" r:id="rId266"/>
    <p:sldId id="533" r:id="rId267"/>
    <p:sldId id="534" r:id="rId268"/>
    <p:sldId id="535" r:id="rId269"/>
    <p:sldId id="536" r:id="rId270"/>
    <p:sldId id="537" r:id="rId271"/>
    <p:sldId id="538" r:id="rId272"/>
    <p:sldId id="539" r:id="rId273"/>
    <p:sldId id="540" r:id="rId274"/>
    <p:sldId id="541" r:id="rId275"/>
    <p:sldId id="542" r:id="rId276"/>
    <p:sldId id="549" r:id="rId277"/>
    <p:sldId id="543" r:id="rId278"/>
    <p:sldId id="544" r:id="rId279"/>
    <p:sldId id="545" r:id="rId280"/>
    <p:sldId id="546" r:id="rId281"/>
    <p:sldId id="547" r:id="rId282"/>
    <p:sldId id="548" r:id="rId283"/>
    <p:sldId id="550" r:id="rId284"/>
    <p:sldId id="551" r:id="rId285"/>
    <p:sldId id="552" r:id="rId286"/>
    <p:sldId id="553" r:id="rId287"/>
    <p:sldId id="554" r:id="rId288"/>
    <p:sldId id="555" r:id="rId289"/>
    <p:sldId id="556" r:id="rId290"/>
    <p:sldId id="557" r:id="rId291"/>
    <p:sldId id="558" r:id="rId292"/>
    <p:sldId id="559" r:id="rId293"/>
    <p:sldId id="560" r:id="rId294"/>
    <p:sldId id="561" r:id="rId295"/>
    <p:sldId id="562" r:id="rId296"/>
    <p:sldId id="563" r:id="rId297"/>
    <p:sldId id="564" r:id="rId298"/>
    <p:sldId id="565" r:id="rId299"/>
    <p:sldId id="566" r:id="rId300"/>
    <p:sldId id="567" r:id="rId301"/>
    <p:sldId id="568" r:id="rId302"/>
    <p:sldId id="569" r:id="rId303"/>
    <p:sldId id="570" r:id="rId304"/>
    <p:sldId id="571" r:id="rId305"/>
    <p:sldId id="572" r:id="rId306"/>
    <p:sldId id="573" r:id="rId307"/>
    <p:sldId id="574" r:id="rId308"/>
    <p:sldId id="575" r:id="rId309"/>
    <p:sldId id="576" r:id="rId310"/>
    <p:sldId id="577" r:id="rId311"/>
    <p:sldId id="578" r:id="rId312"/>
    <p:sldId id="579" r:id="rId313"/>
    <p:sldId id="580" r:id="rId314"/>
    <p:sldId id="581" r:id="rId315"/>
    <p:sldId id="582" r:id="rId316"/>
    <p:sldId id="583" r:id="rId317"/>
    <p:sldId id="584" r:id="rId318"/>
    <p:sldId id="585" r:id="rId319"/>
    <p:sldId id="586" r:id="rId320"/>
    <p:sldId id="587" r:id="rId321"/>
    <p:sldId id="588" r:id="rId322"/>
    <p:sldId id="589" r:id="rId323"/>
    <p:sldId id="590" r:id="rId324"/>
    <p:sldId id="591" r:id="rId325"/>
    <p:sldId id="592" r:id="rId326"/>
    <p:sldId id="593" r:id="rId327"/>
    <p:sldId id="594" r:id="rId328"/>
    <p:sldId id="595" r:id="rId329"/>
    <p:sldId id="597" r:id="rId330"/>
    <p:sldId id="598" r:id="rId331"/>
    <p:sldId id="599" r:id="rId332"/>
    <p:sldId id="600" r:id="rId333"/>
    <p:sldId id="601" r:id="rId334"/>
    <p:sldId id="602" r:id="rId335"/>
    <p:sldId id="603" r:id="rId336"/>
    <p:sldId id="604" r:id="rId337"/>
    <p:sldId id="605" r:id="rId338"/>
    <p:sldId id="606" r:id="rId339"/>
    <p:sldId id="607" r:id="rId340"/>
    <p:sldId id="608" r:id="rId341"/>
    <p:sldId id="609" r:id="rId342"/>
    <p:sldId id="610" r:id="rId343"/>
    <p:sldId id="611" r:id="rId344"/>
    <p:sldId id="612" r:id="rId345"/>
    <p:sldId id="613" r:id="rId346"/>
    <p:sldId id="614" r:id="rId347"/>
    <p:sldId id="615" r:id="rId348"/>
    <p:sldId id="616" r:id="rId349"/>
    <p:sldId id="617" r:id="rId350"/>
    <p:sldId id="618" r:id="rId351"/>
    <p:sldId id="619" r:id="rId352"/>
    <p:sldId id="620" r:id="rId353"/>
    <p:sldId id="621" r:id="rId354"/>
    <p:sldId id="622" r:id="rId355"/>
    <p:sldId id="623" r:id="rId356"/>
    <p:sldId id="624" r:id="rId357"/>
    <p:sldId id="625" r:id="rId358"/>
    <p:sldId id="626" r:id="rId359"/>
    <p:sldId id="627" r:id="rId360"/>
    <p:sldId id="628" r:id="rId361"/>
    <p:sldId id="629" r:id="rId362"/>
    <p:sldId id="630" r:id="rId363"/>
    <p:sldId id="631" r:id="rId364"/>
    <p:sldId id="632" r:id="rId365"/>
    <p:sldId id="633" r:id="rId366"/>
    <p:sldId id="634" r:id="rId367"/>
    <p:sldId id="635" r:id="rId368"/>
    <p:sldId id="636" r:id="rId369"/>
    <p:sldId id="637" r:id="rId370"/>
    <p:sldId id="638" r:id="rId371"/>
    <p:sldId id="639" r:id="rId372"/>
    <p:sldId id="640" r:id="rId373"/>
    <p:sldId id="641" r:id="rId374"/>
    <p:sldId id="642" r:id="rId375"/>
    <p:sldId id="643" r:id="rId376"/>
    <p:sldId id="644" r:id="rId377"/>
    <p:sldId id="645" r:id="rId378"/>
    <p:sldId id="646" r:id="rId379"/>
    <p:sldId id="647" r:id="rId380"/>
    <p:sldId id="648" r:id="rId381"/>
    <p:sldId id="649" r:id="rId382"/>
    <p:sldId id="650" r:id="rId383"/>
    <p:sldId id="651" r:id="rId384"/>
    <p:sldId id="652" r:id="rId385"/>
    <p:sldId id="653" r:id="rId386"/>
    <p:sldId id="654" r:id="rId387"/>
    <p:sldId id="655" r:id="rId388"/>
    <p:sldId id="656" r:id="rId389"/>
    <p:sldId id="657" r:id="rId390"/>
    <p:sldId id="658" r:id="rId391"/>
    <p:sldId id="659" r:id="rId392"/>
    <p:sldId id="660" r:id="rId393"/>
    <p:sldId id="661" r:id="rId394"/>
    <p:sldId id="662" r:id="rId395"/>
    <p:sldId id="663" r:id="rId396"/>
    <p:sldId id="664" r:id="rId397"/>
    <p:sldId id="665" r:id="rId398"/>
    <p:sldId id="666" r:id="rId399"/>
    <p:sldId id="667" r:id="rId4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12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slide" Target="slides/slide399.xml"/><Relationship Id="rId401" Type="http://schemas.openxmlformats.org/officeDocument/2006/relationships/printerSettings" Target="printerSettings/printerSettings1.bin"/><Relationship Id="rId402" Type="http://schemas.openxmlformats.org/officeDocument/2006/relationships/presProps" Target="presProps.xml"/><Relationship Id="rId403" Type="http://schemas.openxmlformats.org/officeDocument/2006/relationships/viewProps" Target="viewProps.xml"/><Relationship Id="rId404" Type="http://schemas.openxmlformats.org/officeDocument/2006/relationships/theme" Target="theme/theme1.xml"/><Relationship Id="rId405" Type="http://schemas.openxmlformats.org/officeDocument/2006/relationships/tableStyles" Target="tableStyles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slide" Target="slides/slide395.xml"/><Relationship Id="rId397" Type="http://schemas.openxmlformats.org/officeDocument/2006/relationships/slide" Target="slides/slide396.xml"/><Relationship Id="rId398" Type="http://schemas.openxmlformats.org/officeDocument/2006/relationships/slide" Target="slides/slide397.xml"/><Relationship Id="rId399" Type="http://schemas.openxmlformats.org/officeDocument/2006/relationships/slide" Target="slides/slide39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7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8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9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6AC0-BF86-C844-93E3-B0604C6466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87DB-09C3-954B-8F10-A11DF5CE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264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87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36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85840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wait for </a:t>
            </a:r>
            <a:r>
              <a:rPr lang="en-US" sz="2800" b="1" dirty="0" smtClean="0">
                <a:latin typeface="Century Gothic"/>
                <a:cs typeface="Century Gothic"/>
              </a:rPr>
              <a:t>our</a:t>
            </a:r>
            <a:r>
              <a:rPr lang="en-US" sz="2800" dirty="0" smtClean="0">
                <a:latin typeface="Century Gothic"/>
                <a:cs typeface="Century Gothic"/>
              </a:rPr>
              <a:t> bus at the bus stop.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73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read a story </a:t>
            </a:r>
            <a:r>
              <a:rPr lang="en-US" sz="5400" b="1" dirty="0" smtClean="0">
                <a:latin typeface="Century Gothic"/>
                <a:cs typeface="Century Gothic"/>
              </a:rPr>
              <a:t>about</a:t>
            </a:r>
            <a:r>
              <a:rPr lang="en-US" sz="5400" dirty="0" smtClean="0">
                <a:latin typeface="Century Gothic"/>
                <a:cs typeface="Century Gothic"/>
              </a:rPr>
              <a:t> a monkey with a long tail.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A mule is an </a:t>
            </a:r>
            <a:r>
              <a:rPr lang="en-US" sz="5400" b="1" dirty="0" smtClean="0">
                <a:latin typeface="Century Gothic"/>
                <a:cs typeface="Century Gothic"/>
              </a:rPr>
              <a:t>animal</a:t>
            </a:r>
            <a:r>
              <a:rPr lang="en-US" sz="5400" dirty="0" smtClean="0">
                <a:latin typeface="Century Gothic"/>
                <a:cs typeface="Century Gothic"/>
              </a:rPr>
              <a:t>.</a:t>
            </a: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</a:t>
            </a:r>
            <a:r>
              <a:rPr lang="en-US" sz="5400" dirty="0" smtClean="0">
                <a:latin typeface="Century Gothic"/>
                <a:cs typeface="Century Gothic"/>
              </a:rPr>
              <a:t>We use a pail to </a:t>
            </a:r>
            <a:r>
              <a:rPr lang="en-US" sz="5400" b="1" dirty="0" smtClean="0">
                <a:latin typeface="Century Gothic"/>
                <a:cs typeface="Century Gothic"/>
              </a:rPr>
              <a:t>carry</a:t>
            </a:r>
            <a:r>
              <a:rPr lang="en-US" sz="5400" dirty="0" smtClean="0">
                <a:latin typeface="Century Gothic"/>
                <a:cs typeface="Century Gothic"/>
              </a:rPr>
              <a:t>  			the shells.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80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b="1" dirty="0" smtClean="0">
                <a:latin typeface="Century Gothic"/>
                <a:cs typeface="Century Gothic"/>
              </a:rPr>
              <a:t>Eight</a:t>
            </a:r>
            <a:r>
              <a:rPr lang="en-US" sz="5400" dirty="0" smtClean="0">
                <a:latin typeface="Century Gothic"/>
                <a:cs typeface="Century Gothic"/>
              </a:rPr>
              <a:t> chicks hatched from eight eggs.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Will mom </a:t>
            </a:r>
            <a:r>
              <a:rPr lang="en-US" sz="5400" b="1" dirty="0" smtClean="0">
                <a:latin typeface="Century Gothic"/>
                <a:cs typeface="Century Gothic"/>
              </a:rPr>
              <a:t>give</a:t>
            </a:r>
            <a:r>
              <a:rPr lang="en-US" sz="5400" dirty="0" smtClean="0">
                <a:latin typeface="Century Gothic"/>
                <a:cs typeface="Century Gothic"/>
              </a:rPr>
              <a:t> us a ride to school?</a:t>
            </a: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</a:t>
            </a:r>
            <a:r>
              <a:rPr lang="en-US" sz="5400" dirty="0" smtClean="0">
                <a:latin typeface="Century Gothic"/>
                <a:cs typeface="Century Gothic"/>
              </a:rPr>
              <a:t>We wait for </a:t>
            </a:r>
            <a:r>
              <a:rPr lang="en-US" sz="5400" b="1" dirty="0" smtClean="0">
                <a:latin typeface="Century Gothic"/>
                <a:cs typeface="Century Gothic"/>
              </a:rPr>
              <a:t>our</a:t>
            </a:r>
            <a:r>
              <a:rPr lang="en-US" sz="5400" dirty="0" smtClean="0">
                <a:latin typeface="Century Gothic"/>
                <a:cs typeface="Century Gothic"/>
              </a:rPr>
              <a:t> bus at  			the bus stop.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644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Was and Were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147557"/>
            <a:ext cx="8347098" cy="382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Gail was pushing Eve in the swing.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32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The girls were playing together.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Was and Were are past-tense verbs.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Past-tense verbs tell about an action that has happened already.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97316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Was is used when telling about one noun and were is used when telling about more than one.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625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Was and Were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835469"/>
            <a:ext cx="8851227" cy="4958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000" dirty="0" smtClean="0">
              <a:latin typeface="Century Gothic"/>
              <a:cs typeface="Century Gothic"/>
            </a:endParaRPr>
          </a:p>
          <a:p>
            <a:r>
              <a:rPr lang="en-US" sz="5000" dirty="0" smtClean="0">
                <a:latin typeface="Century Gothic"/>
                <a:cs typeface="Century Gothic"/>
              </a:rPr>
              <a:t>A mole _____digging a tunnel.</a:t>
            </a:r>
          </a:p>
          <a:p>
            <a:endParaRPr lang="en-US" sz="5000" dirty="0">
              <a:latin typeface="Century Gothic"/>
              <a:cs typeface="Century Gothic"/>
            </a:endParaRPr>
          </a:p>
          <a:p>
            <a:r>
              <a:rPr lang="en-US" sz="5000" dirty="0" smtClean="0">
                <a:latin typeface="Century Gothic"/>
                <a:cs typeface="Century Gothic"/>
              </a:rPr>
              <a:t>Eight kids ______ painting.</a:t>
            </a:r>
          </a:p>
          <a:p>
            <a:endParaRPr lang="en-US" sz="5000" dirty="0">
              <a:latin typeface="Century Gothic"/>
              <a:cs typeface="Century Gothic"/>
            </a:endParaRPr>
          </a:p>
          <a:p>
            <a:r>
              <a:rPr lang="en-US" sz="5000" dirty="0" smtClean="0">
                <a:latin typeface="Century Gothic"/>
                <a:cs typeface="Century Gothic"/>
              </a:rPr>
              <a:t>A snail ______ on the plant.</a:t>
            </a:r>
            <a:endParaRPr lang="en-US" sz="5000" dirty="0" smtClean="0">
              <a:latin typeface="Century Gothic"/>
              <a:cs typeface="Century Gothic"/>
            </a:endParaRPr>
          </a:p>
          <a:p>
            <a:pPr algn="ctr"/>
            <a:endParaRPr lang="en-US" sz="5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whether was or were should be used to complete the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70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606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9540"/>
            <a:ext cx="8690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three words. Tell me which word does not belong and why.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hay, fly, gray		pain, cat, raise		bean, day, street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nose, trail, bait		paid, mat, fan		hope, rai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l, gain</a:t>
            </a:r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642348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words: rain, pail, mat.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Two of the words, rain and pail, have the /a/ sound.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Mat does not. Mat does not belong.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75793" y="2000748"/>
            <a:ext cx="165266" cy="86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6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2834" y="2071961"/>
            <a:ext cx="2404777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5400" dirty="0" smtClean="0">
                <a:latin typeface="Century Gothic"/>
                <a:cs typeface="Century Gothic"/>
              </a:rPr>
              <a:t>g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4557" y="3407970"/>
            <a:ext cx="2183054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54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5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 descr="Screen Shot 2016-11-05 at 11.2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91" y="828491"/>
            <a:ext cx="4404949" cy="5806524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 flipH="1">
            <a:off x="1037609" y="4416456"/>
            <a:ext cx="1768423" cy="255500"/>
          </a:xfrm>
          <a:prstGeom prst="leftArrow">
            <a:avLst>
              <a:gd name="adj1" fmla="val 551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1242" y="222742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058998" y="4114583"/>
            <a:ext cx="2629636" cy="791600"/>
          </a:xfrm>
          <a:prstGeom prst="frame">
            <a:avLst>
              <a:gd name="adj1" fmla="val 4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4557" y="4699123"/>
            <a:ext cx="2183054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d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5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979" y="2898417"/>
            <a:ext cx="2034412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44080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480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363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5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11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36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23792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817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8619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817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526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611703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571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30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6476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881053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30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752" y="20331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400208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30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752" y="20331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20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730987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30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752" y="20331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20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6648" y="20331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05171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087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363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470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817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6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87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29673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817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766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90645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36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817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526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749092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107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9389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98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04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85274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985" y="2030017"/>
            <a:ext cx="18013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3206" y="2030017"/>
            <a:ext cx="18228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6031" y="2033189"/>
            <a:ext cx="18488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520958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642" y="2033189"/>
            <a:ext cx="16969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4864" y="2036361"/>
            <a:ext cx="16053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0234" y="2036361"/>
            <a:ext cx="171354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783" y="2036361"/>
            <a:ext cx="17135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79066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642" y="2033189"/>
            <a:ext cx="16969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4864" y="2036361"/>
            <a:ext cx="16053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0234" y="2036361"/>
            <a:ext cx="171354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783" y="2036361"/>
            <a:ext cx="17135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7330" y="2036361"/>
            <a:ext cx="17135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463331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898" y="2033189"/>
            <a:ext cx="16969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42" y="353225"/>
            <a:ext cx="677367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4864" y="2036361"/>
            <a:ext cx="16053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0234" y="2036361"/>
            <a:ext cx="171354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783" y="2036361"/>
            <a:ext cx="17135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7330" y="2036361"/>
            <a:ext cx="17135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791709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16420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078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87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36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745664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828022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</a:t>
            </a:r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474074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661673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91627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267676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731890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78352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533901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</a:t>
            </a:r>
            <a:r>
              <a:rPr lang="en-US" sz="6600" dirty="0" err="1" smtClean="0">
                <a:latin typeface="Century Gothic"/>
                <a:cs typeface="Century Gothic"/>
              </a:rPr>
              <a:t>sw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93053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977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11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36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032556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117466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82236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786716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680607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23871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876649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765607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89346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36291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794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28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464645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562916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792568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091616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510451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768839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249391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287064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ai</a:t>
            </a:r>
            <a:r>
              <a:rPr lang="en-US" sz="6600" dirty="0" smtClean="0">
                <a:latin typeface="Century Gothic"/>
                <a:cs typeface="Century Gothic"/>
              </a:rPr>
              <a:t>m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688358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1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65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669002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1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65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542925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1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65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840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28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815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1859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1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65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011572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1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65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626397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1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65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515249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1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65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d in front of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780338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40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5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9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b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6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863999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40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5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9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6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148714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40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5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9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6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075163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832" y="201674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5280" y="201674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7728" y="20247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744930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802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250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283472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802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250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473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28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72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246134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802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250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sw.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810170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802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250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344346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53225"/>
            <a:ext cx="605196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802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250" y="20240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.\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596200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can put words in alphabetical order based on the first letter.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252642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day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may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say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8" name="Donut 7"/>
          <p:cNvSpPr/>
          <p:nvPr/>
        </p:nvSpPr>
        <p:spPr>
          <a:xfrm>
            <a:off x="3574968" y="1626695"/>
            <a:ext cx="643668" cy="1139557"/>
          </a:xfrm>
          <a:prstGeom prst="donut">
            <a:avLst>
              <a:gd name="adj" fmla="val 54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435795" y="3096812"/>
            <a:ext cx="887219" cy="774202"/>
          </a:xfrm>
          <a:prstGeom prst="donut">
            <a:avLst>
              <a:gd name="adj" fmla="val 54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574968" y="4249586"/>
            <a:ext cx="569914" cy="774202"/>
          </a:xfrm>
          <a:prstGeom prst="donut">
            <a:avLst>
              <a:gd name="adj" fmla="val 54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805" y="5928473"/>
            <a:ext cx="786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These words are in alphabetical order because d comes before m in the alphabet and m comes before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946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Sometimes words begin with the same first letter.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252642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         sail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sock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327250" y="3666759"/>
            <a:ext cx="569914" cy="774202"/>
          </a:xfrm>
          <a:prstGeom prst="donut">
            <a:avLst>
              <a:gd name="adj" fmla="val 54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805" y="5693603"/>
            <a:ext cx="786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words begin with the same letter, you have to look at the second letter to put words in ABC order. These words are in ABC order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Because a comes before o in the alphabet.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Donut 8"/>
          <p:cNvSpPr/>
          <p:nvPr/>
        </p:nvSpPr>
        <p:spPr>
          <a:xfrm>
            <a:off x="3379439" y="2514662"/>
            <a:ext cx="569914" cy="774202"/>
          </a:xfrm>
          <a:prstGeom prst="donut">
            <a:avLst>
              <a:gd name="adj" fmla="val 54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49353" y="3183800"/>
            <a:ext cx="451945" cy="8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75780" y="4371370"/>
            <a:ext cx="451945" cy="8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All three words begin with the same letter.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Name the second letter in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6228" y="1539706"/>
            <a:ext cx="6496583" cy="3605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sway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sail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stay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336" y="5909914"/>
            <a:ext cx="3000883" cy="843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w, a, 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0413" y="5263583"/>
            <a:ext cx="567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letter comes first in the alphabet?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Alphabetize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34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All three words begin with the same letter.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Name the second letter in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6228" y="1539706"/>
            <a:ext cx="6496583" cy="3605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play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pan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press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336" y="5909914"/>
            <a:ext cx="3000883" cy="843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l, a, r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0413" y="5263583"/>
            <a:ext cx="567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letter comes first in the alphabet?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Alphabetize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97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All three words begin with the same letter.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Name the second letter in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6228" y="1539706"/>
            <a:ext cx="6496583" cy="3605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blade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brain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bake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336" y="5909914"/>
            <a:ext cx="3000883" cy="843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l, r, a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0413" y="5263583"/>
            <a:ext cx="567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letter comes first in the alphabet?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Alphabetize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572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3217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98541" y="1153014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sail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0723" y="1153014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say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286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mail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way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day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chain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rain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play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mail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way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play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chain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rain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day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729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28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72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40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809783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311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about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read a story </a:t>
            </a:r>
            <a:r>
              <a:rPr lang="en-US" sz="2800" b="1" dirty="0" smtClean="0">
                <a:latin typeface="Century Gothic"/>
                <a:cs typeface="Century Gothic"/>
              </a:rPr>
              <a:t>about</a:t>
            </a:r>
            <a:r>
              <a:rPr lang="en-US" sz="2800" dirty="0" smtClean="0">
                <a:latin typeface="Century Gothic"/>
                <a:cs typeface="Century Gothic"/>
              </a:rPr>
              <a:t> a monkey with a long tail.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203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animal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mule is a </a:t>
            </a:r>
            <a:r>
              <a:rPr lang="en-US" sz="2800" b="1" dirty="0" smtClean="0">
                <a:latin typeface="Century Gothic"/>
                <a:cs typeface="Century Gothic"/>
              </a:rPr>
              <a:t>animal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42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carry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use a pail to </a:t>
            </a:r>
            <a:r>
              <a:rPr lang="en-US" sz="2800" b="1" dirty="0" smtClean="0">
                <a:latin typeface="Century Gothic"/>
                <a:cs typeface="Century Gothic"/>
              </a:rPr>
              <a:t>carry</a:t>
            </a:r>
            <a:r>
              <a:rPr lang="en-US" sz="2800" dirty="0" smtClean="0">
                <a:latin typeface="Century Gothic"/>
                <a:cs typeface="Century Gothic"/>
              </a:rPr>
              <a:t> the shells.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55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Eight</a:t>
            </a:r>
            <a:r>
              <a:rPr lang="en-US" sz="2800" dirty="0" smtClean="0">
                <a:latin typeface="Century Gothic"/>
                <a:cs typeface="Century Gothic"/>
              </a:rPr>
              <a:t> chicks hatched from eight eggs.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359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Will mom </a:t>
            </a:r>
            <a:r>
              <a:rPr lang="en-US" sz="2800" b="1" dirty="0" smtClean="0">
                <a:latin typeface="Century Gothic"/>
                <a:cs typeface="Century Gothic"/>
              </a:rPr>
              <a:t>give</a:t>
            </a:r>
            <a:r>
              <a:rPr lang="en-US" sz="2800" dirty="0" smtClean="0">
                <a:latin typeface="Century Gothic"/>
                <a:cs typeface="Century Gothic"/>
              </a:rPr>
              <a:t> us a ride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400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wait for </a:t>
            </a:r>
            <a:r>
              <a:rPr lang="en-US" sz="2800" b="1" dirty="0" smtClean="0">
                <a:latin typeface="Century Gothic"/>
                <a:cs typeface="Century Gothic"/>
              </a:rPr>
              <a:t>our</a:t>
            </a:r>
            <a:r>
              <a:rPr lang="en-US" sz="2800" dirty="0" smtClean="0">
                <a:latin typeface="Century Gothic"/>
                <a:cs typeface="Century Gothic"/>
              </a:rPr>
              <a:t> bus at the bus stop.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78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Was and Were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147557"/>
            <a:ext cx="8347098" cy="382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The pants were too little for Mary.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32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I was just going to call you.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Was and Were are past-tense verbs.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Past-tense verbs tell about an action that has happened already.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each verb.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97316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Was is used when telling about one noun and were is used when telling about more than one.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918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728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432287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 one sound at a time.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to these three sounds: /w/ /a/ /t/.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blend the three sounds to say a word: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waaat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wait. The word is wait.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278" y="3959962"/>
            <a:ext cx="805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</a:t>
            </a:r>
            <a:r>
              <a:rPr lang="en-US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one sound at a time. Then blend the sounds to say a word.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/h/ /a/			/r/ /a/ /n/			/m/ /a/ /l/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/p/ /l/ /a/		/s/ /n/ /a/ /l/		/p/ /a/ /n/ /t/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10644" y="1791975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88499" y="2344863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40629" y="2344863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92759" y="2344863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87664" y="4875906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05709" y="4880425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10914" y="4871726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13877" y="5597916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53697" y="5585037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37160" y="5597916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8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28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72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91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842946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7587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740377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47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2097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47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91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968716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2969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80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818453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80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91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997905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80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051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36822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4214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703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Identify and Generate Awareness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239661"/>
            <a:ext cx="869091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three words. 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Tell me which two words rhyme.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say another word that rhymes with them.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pail, wag, game			aim, like, same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way, wag, stay			book, took, room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hose, home, those			gain, ran, rain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two words: same, fame.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Same and fame rhyme because they both end with the same sounds.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Same and fame end with /am/.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is another word that ends with same and fame?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think of other words that end with /am/.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Shame rhymes with same and fame because shame ends with /am/.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62598" y="1896362"/>
            <a:ext cx="139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28193" y="2440213"/>
            <a:ext cx="139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02511" y="2718578"/>
            <a:ext cx="139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2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26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263253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47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633866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47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91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154028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2548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80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2173573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80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91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85609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806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051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079575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19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6266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19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756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843689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19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756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1153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095888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19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756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1153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8550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705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513" y="200516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218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224507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19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756" y="2022203"/>
            <a:ext cx="17251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8931" y="2022203"/>
            <a:ext cx="1723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033" y="2022203"/>
            <a:ext cx="16952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8039" y="2022203"/>
            <a:ext cx="164934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09772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359" y="2022203"/>
            <a:ext cx="18373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69342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756" y="2022203"/>
            <a:ext cx="17251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8931" y="2022203"/>
            <a:ext cx="17231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033" y="2022203"/>
            <a:ext cx="16952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8039" y="2022203"/>
            <a:ext cx="164934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171275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70" y="513235"/>
            <a:ext cx="89156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	    </a:t>
            </a:r>
            <a:r>
              <a:rPr lang="en-US" sz="6600" dirty="0" err="1" smtClean="0"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o_e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err="1" smtClean="0"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672326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302952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482941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179180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938294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863965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007062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979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59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20982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422974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830785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330184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461757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180460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699290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73128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248738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176588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87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851" y="2002958"/>
            <a:ext cx="1958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874" y="2002958"/>
            <a:ext cx="18970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6560" y="2002958"/>
            <a:ext cx="19013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159805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667673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219973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909208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480511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tr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191901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tr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211569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068981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3400680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0524989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3346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851" y="2002958"/>
            <a:ext cx="1958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874" y="2002958"/>
            <a:ext cx="18970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6560" y="2002958"/>
            <a:ext cx="19013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0264" y="2002958"/>
            <a:ext cx="19013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9077121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5067397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6508713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874812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3917179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0704021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532541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847180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138798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2327247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379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851" y="2002958"/>
            <a:ext cx="17405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1418" y="2002958"/>
            <a:ext cx="16613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0348" y="2002958"/>
            <a:ext cx="1744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5083" y="2002958"/>
            <a:ext cx="17744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608097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673021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2010694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414870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091733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6423364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2216842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657706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003674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517664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191376"/>
            <a:ext cx="890697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m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05" y="78290"/>
            <a:ext cx="243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363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851" y="2002958"/>
            <a:ext cx="17405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1418" y="2002958"/>
            <a:ext cx="16613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0348" y="2002958"/>
            <a:ext cx="1744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5083" y="2002958"/>
            <a:ext cx="17744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9520" y="2002958"/>
            <a:ext cx="1744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70491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</a:t>
            </a:r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698528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7091708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</a:t>
            </a:r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76623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1838419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5201055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8845336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9517033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589095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Ray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191051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Ray paid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8490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422" y="2002958"/>
            <a:ext cx="17405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989" y="2002958"/>
            <a:ext cx="16613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0348" y="2002958"/>
            <a:ext cx="1744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5083" y="2002958"/>
            <a:ext cx="17744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9520" y="2002958"/>
            <a:ext cx="1744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8454478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Ray paid for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802351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Ray paid for the</a:t>
            </a:r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3836506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Ray paid for the grain</a:t>
            </a:r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2232913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Ray paid for the grain and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8522265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Ray paid for the grain and the</a:t>
            </a: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38772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79" y="504536"/>
            <a:ext cx="8906973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The train will not stay here all day.</a:t>
            </a:r>
          </a:p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Ray paid for the grain and the hay.</a:t>
            </a:r>
          </a:p>
          <a:p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460338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2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97" y="0"/>
            <a:ext cx="531340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2270215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2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03" y="0"/>
            <a:ext cx="529045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970356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2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7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0493688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2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1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8135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652418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</a:t>
            </a:r>
            <a:r>
              <a:rPr lang="en-US" sz="6600" dirty="0" err="1" smtClean="0">
                <a:latin typeface="Century Gothic"/>
                <a:cs typeface="Century Gothic"/>
              </a:rPr>
              <a:t>sw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k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5831083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2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89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7012356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2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26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5826391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2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73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1055553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2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27" y="0"/>
            <a:ext cx="53408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5078687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the words. Tell children you will put them in alphabetical order.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252642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bus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train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bike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33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First, I will circle each first letter.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252642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bus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 train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bike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8" name="Donut 7"/>
          <p:cNvSpPr/>
          <p:nvPr/>
        </p:nvSpPr>
        <p:spPr>
          <a:xfrm>
            <a:off x="3679346" y="1626695"/>
            <a:ext cx="643668" cy="1139557"/>
          </a:xfrm>
          <a:prstGeom prst="donut">
            <a:avLst>
              <a:gd name="adj" fmla="val 54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804" y="5667506"/>
            <a:ext cx="814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comes before t in the alphabet so bus and bike come before train.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Bus and bike both start with b so you have to look at the second letter.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Donut 8"/>
          <p:cNvSpPr/>
          <p:nvPr/>
        </p:nvSpPr>
        <p:spPr>
          <a:xfrm>
            <a:off x="3679346" y="2774951"/>
            <a:ext cx="412984" cy="1139557"/>
          </a:xfrm>
          <a:prstGeom prst="donut">
            <a:avLst>
              <a:gd name="adj" fmla="val 94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605592" y="3967039"/>
            <a:ext cx="643668" cy="1139557"/>
          </a:xfrm>
          <a:prstGeom prst="donut">
            <a:avLst>
              <a:gd name="adj" fmla="val 54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7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252642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bus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bike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train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804" y="5667506"/>
            <a:ext cx="814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Bike comes before bus in ABC order because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comes before 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23014" y="2583575"/>
            <a:ext cx="4001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22955" y="3771145"/>
            <a:ext cx="4001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6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First, I will circle each first letter.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252642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bike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bus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train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804" y="5667506"/>
            <a:ext cx="814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Bike comes before bus in ABC order because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comes before 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824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266" y="808998"/>
            <a:ext cx="884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use the first and second letters to put the words in ABC order.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478814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cook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aim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at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809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266" y="808998"/>
            <a:ext cx="884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use the first and second letters to put the words in ABC order.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478814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rode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day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run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144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1463075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266" y="808998"/>
            <a:ext cx="884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use the first and second letters to put the words in ABC order.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478814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mile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maid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mule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725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39120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8722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8102" y="13367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ai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5714" y="15160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smtClean="0">
                <a:latin typeface="Century Gothic"/>
                <a:cs typeface="Century Gothic"/>
              </a:rPr>
              <a:t>ay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7416020" y="151605"/>
            <a:ext cx="688284" cy="707735"/>
          </a:xfrm>
          <a:prstGeom prst="noSmoking">
            <a:avLst>
              <a:gd name="adj" fmla="val 76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26867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mail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way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chain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day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rain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play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our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mail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our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way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chain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day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16769"/>
            <a:ext cx="241520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carry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rain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5713" y="515357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carry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play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592809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020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about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read a story </a:t>
            </a:r>
            <a:r>
              <a:rPr lang="en-US" sz="2800" b="1" dirty="0" smtClean="0">
                <a:latin typeface="Century Gothic"/>
                <a:cs typeface="Century Gothic"/>
              </a:rPr>
              <a:t>about</a:t>
            </a:r>
            <a:r>
              <a:rPr lang="en-US" sz="2800" dirty="0" smtClean="0">
                <a:latin typeface="Century Gothic"/>
                <a:cs typeface="Century Gothic"/>
              </a:rPr>
              <a:t> a monkey with a long tail.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762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animal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mule is a </a:t>
            </a:r>
            <a:r>
              <a:rPr lang="en-US" sz="2800" b="1" dirty="0" smtClean="0">
                <a:latin typeface="Century Gothic"/>
                <a:cs typeface="Century Gothic"/>
              </a:rPr>
              <a:t>animal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483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carry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use a pail to </a:t>
            </a:r>
            <a:r>
              <a:rPr lang="en-US" sz="2800" b="1" dirty="0" smtClean="0">
                <a:latin typeface="Century Gothic"/>
                <a:cs typeface="Century Gothic"/>
              </a:rPr>
              <a:t>carry</a:t>
            </a:r>
            <a:r>
              <a:rPr lang="en-US" sz="2800" dirty="0" smtClean="0">
                <a:latin typeface="Century Gothic"/>
                <a:cs typeface="Century Gothic"/>
              </a:rPr>
              <a:t> the shells.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94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Eight</a:t>
            </a:r>
            <a:r>
              <a:rPr lang="en-US" sz="2800" dirty="0" smtClean="0">
                <a:latin typeface="Century Gothic"/>
                <a:cs typeface="Century Gothic"/>
              </a:rPr>
              <a:t> chicks hatched from eight eggs.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848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Will mom </a:t>
            </a:r>
            <a:r>
              <a:rPr lang="en-US" sz="2800" b="1" dirty="0" smtClean="0">
                <a:latin typeface="Century Gothic"/>
                <a:cs typeface="Century Gothic"/>
              </a:rPr>
              <a:t>give</a:t>
            </a:r>
            <a:r>
              <a:rPr lang="en-US" sz="2800" dirty="0" smtClean="0">
                <a:latin typeface="Century Gothic"/>
                <a:cs typeface="Century Gothic"/>
              </a:rPr>
              <a:t> us a ride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069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wait for </a:t>
            </a:r>
            <a:r>
              <a:rPr lang="en-US" sz="2800" b="1" dirty="0" smtClean="0">
                <a:latin typeface="Century Gothic"/>
                <a:cs typeface="Century Gothic"/>
              </a:rPr>
              <a:t>our</a:t>
            </a:r>
            <a:r>
              <a:rPr lang="en-US" sz="2800" dirty="0" smtClean="0">
                <a:latin typeface="Century Gothic"/>
                <a:cs typeface="Century Gothic"/>
              </a:rPr>
              <a:t> bus at the bus stop.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036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8874" y="185135"/>
            <a:ext cx="4741004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522957"/>
            <a:ext cx="2135014" cy="2270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Train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/a/.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sound in the middle of the word train.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Listen: /</a:t>
            </a:r>
            <a:r>
              <a:rPr lang="en-US" sz="1000" dirty="0" err="1" smtClean="0">
                <a:latin typeface="Century Gothic"/>
                <a:cs typeface="Century Gothic"/>
              </a:rPr>
              <a:t>traaan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/a/ sound can be spelled with the letters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a as in April, </a:t>
            </a:r>
          </a:p>
          <a:p>
            <a:pPr algn="ctr"/>
            <a:r>
              <a:rPr lang="en-US" sz="1000" dirty="0" err="1" smtClean="0">
                <a:latin typeface="Century Gothic"/>
                <a:cs typeface="Century Gothic"/>
              </a:rPr>
              <a:t>ai</a:t>
            </a:r>
            <a:r>
              <a:rPr lang="en-US" sz="1000" dirty="0" smtClean="0">
                <a:latin typeface="Century Gothic"/>
                <a:cs typeface="Century Gothic"/>
              </a:rPr>
              <a:t> as in train,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or ay as in say.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the sound with me: /</a:t>
            </a:r>
            <a:r>
              <a:rPr lang="en-US" sz="1000" dirty="0" err="1" smtClean="0">
                <a:latin typeface="Century Gothic"/>
                <a:cs typeface="Century Gothic"/>
              </a:rPr>
              <a:t>aaa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/a/ as I write the letters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a, </a:t>
            </a:r>
            <a:r>
              <a:rPr lang="en-US" sz="1000" dirty="0" err="1" smtClean="0">
                <a:latin typeface="Century Gothic"/>
                <a:cs typeface="Century Gothic"/>
              </a:rPr>
              <a:t>ai</a:t>
            </a:r>
            <a:r>
              <a:rPr lang="en-US" sz="1000" dirty="0" smtClean="0">
                <a:latin typeface="Century Gothic"/>
                <a:cs typeface="Century Gothic"/>
              </a:rPr>
              <a:t>, and ay several times.</a:t>
            </a:r>
            <a:endParaRPr lang="en-US" sz="1000" dirty="0" smtClean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11-05 at 11.2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03" y="828491"/>
            <a:ext cx="4404949" cy="5806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8494" y="1276493"/>
            <a:ext cx="223675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pril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8494" y="2740042"/>
            <a:ext cx="223675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7200" dirty="0" smtClean="0">
                <a:latin typeface="Century Gothic"/>
                <a:cs typeface="Century Gothic"/>
              </a:rPr>
              <a:t>n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105263" y="4114583"/>
            <a:ext cx="2748637" cy="887288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8494" y="4233537"/>
            <a:ext cx="223675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ight Arrow 10"/>
          <p:cNvSpPr/>
          <p:nvPr/>
        </p:nvSpPr>
        <p:spPr>
          <a:xfrm rot="1206188">
            <a:off x="1935531" y="3833189"/>
            <a:ext cx="1066798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34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1142659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69102"/>
            <a:ext cx="86471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A hen is an animal.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We have eight hens.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We carry the eggs home and give them to our mom.</a:t>
            </a: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We tell our mom about the hens.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6693101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8.4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22" y="0"/>
            <a:ext cx="54724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852" y="1278739"/>
            <a:ext cx="2922601" cy="1861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Identify the verb in this sentence:</a:t>
            </a:r>
          </a:p>
          <a:p>
            <a:pPr algn="ctr"/>
            <a:r>
              <a:rPr lang="en-US" b="1" dirty="0" smtClean="0">
                <a:latin typeface="Century Gothic"/>
                <a:cs typeface="Century Gothic"/>
              </a:rPr>
              <a:t>His ears were stuck.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Ears is the noun.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verb were is used because the noun names more than one.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852" y="3466683"/>
            <a:ext cx="2922601" cy="2265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Identify the verb in this sentence:</a:t>
            </a:r>
          </a:p>
          <a:p>
            <a:pPr algn="ctr"/>
            <a:r>
              <a:rPr lang="en-US" b="1" dirty="0" smtClean="0">
                <a:latin typeface="Century Gothic"/>
                <a:cs typeface="Century Gothic"/>
              </a:rPr>
              <a:t>Ben was surprised!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word is the noun?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Ben is the noun. 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verb was is used because the noun, Ben, names just one.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475634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209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</a:t>
            </a:r>
            <a:r>
              <a:rPr lang="en-US" sz="3200" dirty="0" smtClean="0">
                <a:latin typeface="Century Gothic"/>
                <a:cs typeface="Century Gothic"/>
              </a:rPr>
              <a:t>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Identify and Generate Rhyme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two words: sail, mail.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Sail and mail rhyme because they both end with the same /al/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is another word that rhymes with sail and mail?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think of other words that end with /al/.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Tail rhymes with sail and mail because tail ends with /al/.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79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three words.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Tell me which two words rhyme.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 another word that rhymes with them.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		brain, book, main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	watch, wait, gate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	may, tray, why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19579" y="1617997"/>
            <a:ext cx="121775" cy="8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641270" y="2144450"/>
            <a:ext cx="121775" cy="8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58691" y="2440212"/>
            <a:ext cx="121775" cy="8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7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543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239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465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30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356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413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3564215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150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767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814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01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672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751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437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060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598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sw.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918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682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3134051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18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066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910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9.0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62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76542363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9.0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3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01947517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9.0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58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294634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9.0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44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3178769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9.02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96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254466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9.0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45" y="0"/>
            <a:ext cx="52876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6259426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9.0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49" y="0"/>
            <a:ext cx="531495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6527782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31 at 9.0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20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775864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you alphabetize words, you look at the first letters.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If the letters are the same, then you look at the second letter. 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774576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day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say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stay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89" y="6032860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these words in alphabetical order?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270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5364696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you alphabetize words, you look at the first letters.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If the letters are the same, then you look at the second letter. 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774576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tray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fail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took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89" y="6032860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alphabetize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714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you alphabetize words, you look at the first letters.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If the letters are the same, then you look at the second letter. 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774576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cube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chain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bone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89" y="6032860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alphabetize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936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you alphabetize words, you look at the first letters.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If the letters are the same, then you look at the second letter. 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774576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mole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mail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mix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89" y="6032860"/>
            <a:ext cx="786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alphabetize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420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54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about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read a story </a:t>
            </a:r>
            <a:r>
              <a:rPr lang="en-US" sz="2800" b="1" dirty="0" smtClean="0">
                <a:latin typeface="Century Gothic"/>
                <a:cs typeface="Century Gothic"/>
              </a:rPr>
              <a:t>about</a:t>
            </a:r>
            <a:r>
              <a:rPr lang="en-US" sz="2800" dirty="0" smtClean="0">
                <a:latin typeface="Century Gothic"/>
                <a:cs typeface="Century Gothic"/>
              </a:rPr>
              <a:t> a monkey with a long tail.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267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animal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mule is a </a:t>
            </a:r>
            <a:r>
              <a:rPr lang="en-US" sz="2800" b="1" dirty="0" smtClean="0">
                <a:latin typeface="Century Gothic"/>
                <a:cs typeface="Century Gothic"/>
              </a:rPr>
              <a:t>animal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220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carry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use a pail to </a:t>
            </a:r>
            <a:r>
              <a:rPr lang="en-US" sz="2800" b="1" dirty="0" smtClean="0">
                <a:latin typeface="Century Gothic"/>
                <a:cs typeface="Century Gothic"/>
              </a:rPr>
              <a:t>carry</a:t>
            </a:r>
            <a:r>
              <a:rPr lang="en-US" sz="2800" dirty="0" smtClean="0">
                <a:latin typeface="Century Gothic"/>
                <a:cs typeface="Century Gothic"/>
              </a:rPr>
              <a:t> the shells.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316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Eight</a:t>
            </a:r>
            <a:r>
              <a:rPr lang="en-US" sz="2800" dirty="0" smtClean="0">
                <a:latin typeface="Century Gothic"/>
                <a:cs typeface="Century Gothic"/>
              </a:rPr>
              <a:t> chicks hatched from eight eggs.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344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Will mom </a:t>
            </a:r>
            <a:r>
              <a:rPr lang="en-US" sz="2800" b="1" dirty="0" smtClean="0">
                <a:latin typeface="Century Gothic"/>
                <a:cs typeface="Century Gothic"/>
              </a:rPr>
              <a:t>give</a:t>
            </a:r>
            <a:r>
              <a:rPr lang="en-US" sz="2800" dirty="0" smtClean="0">
                <a:latin typeface="Century Gothic"/>
                <a:cs typeface="Century Gothic"/>
              </a:rPr>
              <a:t> us a ride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89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wait for </a:t>
            </a:r>
            <a:r>
              <a:rPr lang="en-US" sz="2800" b="1" dirty="0" smtClean="0">
                <a:latin typeface="Century Gothic"/>
                <a:cs typeface="Century Gothic"/>
              </a:rPr>
              <a:t>our</a:t>
            </a:r>
            <a:r>
              <a:rPr lang="en-US" sz="2800" dirty="0" smtClean="0">
                <a:latin typeface="Century Gothic"/>
                <a:cs typeface="Century Gothic"/>
              </a:rPr>
              <a:t> bus at the bus stop.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64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719491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Was and Were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1860493"/>
            <a:ext cx="8347098" cy="382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Century Gothic"/>
                <a:cs typeface="Century Gothic"/>
              </a:rPr>
              <a:t>The hose ______ on the grass.</a:t>
            </a:r>
            <a:endParaRPr lang="en-US" sz="4000" dirty="0" smtClean="0">
              <a:latin typeface="Century Gothic"/>
              <a:cs typeface="Century Gothic"/>
            </a:endParaRPr>
          </a:p>
          <a:p>
            <a:endParaRPr lang="en-US" sz="4000" dirty="0" smtClean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We ______ last in the line.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The boys _______ cooking lunch.</a:t>
            </a:r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the past-tense verb was tells about one noun and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were tells about more than one noun.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32" y="5926001"/>
            <a:ext cx="868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complete the sentences with was or were.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31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260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/a/ /n/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/w/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/a/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/t/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/t/ /a/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/t/ /r/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/a/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/l/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Segmentation: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I want you to say each sound in the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gray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tail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rain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train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80897" y="215229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86667" y="214957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05147" y="2139875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43432" y="216896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5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724221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227309"/>
            <a:ext cx="8364593" cy="5157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play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paint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stay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rain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April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1021658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3368707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br.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970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first d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150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39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828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1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507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9150129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123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377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099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797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912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433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807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06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</a:t>
            </a:r>
            <a:r>
              <a:rPr lang="en-US" sz="2800" dirty="0" smtClean="0">
                <a:latin typeface="Century Gothic" panose="020B0502020202020204" pitchFamily="34" charset="0"/>
              </a:rPr>
              <a:t>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506" y="201782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954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8402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182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wait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4973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8101194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tail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469143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claim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7279050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4964807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cent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3477790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0215548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861824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3512407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9963110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face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1174644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3927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0941274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2985579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stain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4460541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0262122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bride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3542251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3269356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train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783978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plays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6861433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maid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8002885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bridge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6563891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9025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2070789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chain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8024851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waited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5534256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pant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7577648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cube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0348459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sway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259537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drain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1408386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explain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8743343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paint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4143507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stone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573900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put words that begin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with the same letter in ABC order.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children practice writing these word sets in ABC order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2183424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sail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pail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shell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562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6907154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put words that begin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with the same letter in ABC order.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children practice writing these word sets in ABC order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2183424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rain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hay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hot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730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689" y="808998"/>
            <a:ext cx="786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put words that begin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with the same letter in ABC order.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children practice writing these word sets in ABC order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2183424"/>
            <a:ext cx="6496583" cy="4036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waist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head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hand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120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179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about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read a story </a:t>
            </a:r>
            <a:r>
              <a:rPr lang="en-US" sz="2800" b="1" dirty="0" smtClean="0">
                <a:latin typeface="Century Gothic"/>
                <a:cs typeface="Century Gothic"/>
              </a:rPr>
              <a:t>about</a:t>
            </a:r>
            <a:r>
              <a:rPr lang="en-US" sz="2800" dirty="0" smtClean="0">
                <a:latin typeface="Century Gothic"/>
                <a:cs typeface="Century Gothic"/>
              </a:rPr>
              <a:t> a monkey with a long tail.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849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animal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mule is a </a:t>
            </a:r>
            <a:r>
              <a:rPr lang="en-US" sz="2800" b="1" dirty="0" smtClean="0">
                <a:latin typeface="Century Gothic"/>
                <a:cs typeface="Century Gothic"/>
              </a:rPr>
              <a:t>animal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033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carry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use a pail to </a:t>
            </a:r>
            <a:r>
              <a:rPr lang="en-US" sz="2800" b="1" dirty="0" smtClean="0">
                <a:latin typeface="Century Gothic"/>
                <a:cs typeface="Century Gothic"/>
              </a:rPr>
              <a:t>carry</a:t>
            </a:r>
            <a:r>
              <a:rPr lang="en-US" sz="2800" dirty="0" smtClean="0">
                <a:latin typeface="Century Gothic"/>
                <a:cs typeface="Century Gothic"/>
              </a:rPr>
              <a:t> the shells.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887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Eight</a:t>
            </a:r>
            <a:r>
              <a:rPr lang="en-US" sz="2800" dirty="0" smtClean="0">
                <a:latin typeface="Century Gothic"/>
                <a:cs typeface="Century Gothic"/>
              </a:rPr>
              <a:t> chicks hatched from eight eggs.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073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Will mom </a:t>
            </a:r>
            <a:r>
              <a:rPr lang="en-US" sz="2800" b="1" dirty="0" smtClean="0">
                <a:latin typeface="Century Gothic"/>
                <a:cs typeface="Century Gothic"/>
              </a:rPr>
              <a:t>give</a:t>
            </a:r>
            <a:r>
              <a:rPr lang="en-US" sz="2800" dirty="0" smtClean="0">
                <a:latin typeface="Century Gothic"/>
                <a:cs typeface="Century Gothic"/>
              </a:rPr>
              <a:t> us a ride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186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wait for </a:t>
            </a:r>
            <a:r>
              <a:rPr lang="en-US" sz="2800" b="1" dirty="0" smtClean="0">
                <a:latin typeface="Century Gothic"/>
                <a:cs typeface="Century Gothic"/>
              </a:rPr>
              <a:t>our</a:t>
            </a:r>
            <a:r>
              <a:rPr lang="en-US" sz="2800" dirty="0" smtClean="0">
                <a:latin typeface="Century Gothic"/>
                <a:cs typeface="Century Gothic"/>
              </a:rPr>
              <a:t> bus at the bus stop.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13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Was and Were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6" y="1860493"/>
            <a:ext cx="8693159" cy="382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Century Gothic"/>
                <a:cs typeface="Century Gothic"/>
              </a:rPr>
              <a:t>Two cooks were using a pail.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The lunch tray was on Clay’s desk.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Ask children how to use was and were.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whether the nouns describe one or more than one.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32" y="5853426"/>
            <a:ext cx="868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is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were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used in the first sentence?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is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was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used in the second sentence?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69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5 at 11.2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" y="306557"/>
            <a:ext cx="1285249" cy="1694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2188" y="106482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a, </a:t>
            </a:r>
            <a:r>
              <a:rPr lang="en-US" dirty="0" err="1" smtClean="0">
                <a:latin typeface="Century Gothic"/>
                <a:cs typeface="Century Gothic"/>
              </a:rPr>
              <a:t>ai</a:t>
            </a:r>
            <a:r>
              <a:rPr lang="en-US" dirty="0" smtClean="0">
                <a:latin typeface="Century Gothic"/>
                <a:cs typeface="Century Gothic"/>
              </a:rPr>
              <a:t>, and ay to the sound /a/ by writing these spellings.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/a/ as I write the letters a, </a:t>
            </a:r>
            <a:r>
              <a:rPr lang="en-US" dirty="0" err="1" smtClean="0">
                <a:latin typeface="Century Gothic"/>
                <a:cs typeface="Century Gothic"/>
              </a:rPr>
              <a:t>ai</a:t>
            </a:r>
            <a:r>
              <a:rPr lang="en-US" dirty="0" smtClean="0">
                <a:latin typeface="Century Gothic"/>
                <a:cs typeface="Century Gothic"/>
              </a:rPr>
              <a:t>, and ay.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time, write the letters a, </a:t>
            </a:r>
            <a:r>
              <a:rPr lang="en-US" dirty="0" err="1" smtClean="0">
                <a:latin typeface="Century Gothic"/>
                <a:cs typeface="Century Gothic"/>
              </a:rPr>
              <a:t>ai</a:t>
            </a:r>
            <a:r>
              <a:rPr lang="en-US" dirty="0" smtClean="0">
                <a:latin typeface="Century Gothic"/>
                <a:cs typeface="Century Gothic"/>
              </a:rPr>
              <a:t>, and ay five times each as you say the /a/ sound.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2531382"/>
            <a:ext cx="8881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/>
                <a:cs typeface="Century Gothic"/>
              </a:rPr>
              <a:t> a			a			a			a			a</a:t>
            </a:r>
          </a:p>
          <a:p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ai</a:t>
            </a:r>
            <a:r>
              <a:rPr lang="en-US" sz="8000" dirty="0" smtClean="0">
                <a:latin typeface="Century Gothic"/>
                <a:cs typeface="Century Gothic"/>
              </a:rPr>
              <a:t>		 </a:t>
            </a:r>
            <a:r>
              <a:rPr lang="en-US" sz="8000" dirty="0" err="1" smtClean="0">
                <a:latin typeface="Century Gothic"/>
                <a:cs typeface="Century Gothic"/>
              </a:rPr>
              <a:t>ai</a:t>
            </a:r>
            <a:r>
              <a:rPr lang="en-US" sz="8000" dirty="0" smtClean="0">
                <a:latin typeface="Century Gothic"/>
                <a:cs typeface="Century Gothic"/>
              </a:rPr>
              <a:t>	 	 </a:t>
            </a:r>
            <a:r>
              <a:rPr lang="en-US" sz="8000" dirty="0" err="1" smtClean="0">
                <a:latin typeface="Century Gothic"/>
                <a:cs typeface="Century Gothic"/>
              </a:rPr>
              <a:t>ai</a:t>
            </a:r>
            <a:r>
              <a:rPr lang="en-US" sz="8000" dirty="0" smtClean="0">
                <a:latin typeface="Century Gothic"/>
                <a:cs typeface="Century Gothic"/>
              </a:rPr>
              <a:t>		 </a:t>
            </a:r>
            <a:r>
              <a:rPr lang="en-US" sz="8000" dirty="0" err="1" smtClean="0">
                <a:latin typeface="Century Gothic"/>
                <a:cs typeface="Century Gothic"/>
              </a:rPr>
              <a:t>ai</a:t>
            </a:r>
            <a:r>
              <a:rPr lang="en-US" sz="8000" dirty="0" smtClean="0">
                <a:latin typeface="Century Gothic"/>
                <a:cs typeface="Century Gothic"/>
              </a:rPr>
              <a:t>	  	</a:t>
            </a:r>
            <a:r>
              <a:rPr lang="en-US" sz="8000" dirty="0" err="1" smtClean="0">
                <a:latin typeface="Century Gothic"/>
                <a:cs typeface="Century Gothic"/>
              </a:rPr>
              <a:t>ai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smtClean="0">
                <a:latin typeface="Century Gothic"/>
                <a:cs typeface="Century Gothic"/>
              </a:rPr>
              <a:t>ay	 ay  ay	 ay 	 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361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520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4513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</a:t>
            </a:r>
            <a:r>
              <a:rPr lang="en-US" sz="6600" dirty="0" err="1" smtClean="0"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1349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6369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0107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5922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0947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9511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9519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74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9655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31890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0340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2831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8873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0793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ed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2537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ed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81968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ed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x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0627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ed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2767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ed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latin typeface="Century Gothic"/>
                <a:cs typeface="Century Gothic"/>
              </a:rPr>
              <a:t>xpl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576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70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8456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ed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09540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 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nt 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ed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xpl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ned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63680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1259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45534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51538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85661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9302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86891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73921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168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53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18943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82901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6716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t 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29" y="113086"/>
            <a:ext cx="231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97664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78079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83012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02783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44822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31668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27868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001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53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77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41637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502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76149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36964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38186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287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I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10150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I can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10285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I can make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84522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I can make a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93479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I can make a gray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428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a</a:t>
            </a:r>
            <a:r>
              <a:rPr lang="en-US" sz="2800" dirty="0" smtClean="0">
                <a:latin typeface="Century Gothic" panose="020B0502020202020204" pitchFamily="34" charset="0"/>
              </a:rPr>
              <a:t>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87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61184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I can make a gray snail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93485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I can make a gray snail from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09433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417547"/>
            <a:ext cx="886348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Gail and April like to sail.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Ray waited all day to play.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I can make a gray snail from clay.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28663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mail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rain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way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chain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283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423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about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read a story </a:t>
            </a:r>
            <a:r>
              <a:rPr lang="en-US" sz="2800" b="1" dirty="0" smtClean="0">
                <a:latin typeface="Century Gothic"/>
                <a:cs typeface="Century Gothic"/>
              </a:rPr>
              <a:t>about</a:t>
            </a:r>
            <a:r>
              <a:rPr lang="en-US" sz="2800" dirty="0" smtClean="0">
                <a:latin typeface="Century Gothic"/>
                <a:cs typeface="Century Gothic"/>
              </a:rPr>
              <a:t> a monkey with a long tail.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70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animal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mule is a </a:t>
            </a:r>
            <a:r>
              <a:rPr lang="en-US" sz="2800" b="1" dirty="0" smtClean="0">
                <a:latin typeface="Century Gothic"/>
                <a:cs typeface="Century Gothic"/>
              </a:rPr>
              <a:t>animal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984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carry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use a pail to </a:t>
            </a:r>
            <a:r>
              <a:rPr lang="en-US" sz="2800" b="1" dirty="0" smtClean="0">
                <a:latin typeface="Century Gothic"/>
                <a:cs typeface="Century Gothic"/>
              </a:rPr>
              <a:t>carry</a:t>
            </a:r>
            <a:r>
              <a:rPr lang="en-US" sz="2800" dirty="0" smtClean="0">
                <a:latin typeface="Century Gothic"/>
                <a:cs typeface="Century Gothic"/>
              </a:rPr>
              <a:t> the shells.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167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Eight</a:t>
            </a:r>
            <a:r>
              <a:rPr lang="en-US" sz="2800" dirty="0" smtClean="0">
                <a:latin typeface="Century Gothic"/>
                <a:cs typeface="Century Gothic"/>
              </a:rPr>
              <a:t> chicks hatched from eight eggs.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190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Will mom </a:t>
            </a:r>
            <a:r>
              <a:rPr lang="en-US" sz="2800" b="1" dirty="0" smtClean="0">
                <a:latin typeface="Century Gothic"/>
                <a:cs typeface="Century Gothic"/>
              </a:rPr>
              <a:t>give</a:t>
            </a:r>
            <a:r>
              <a:rPr lang="en-US" sz="2800" dirty="0" smtClean="0">
                <a:latin typeface="Century Gothic"/>
                <a:cs typeface="Century Gothic"/>
              </a:rPr>
              <a:t> us a ride to school?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691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6518</Words>
  <Application>Microsoft Macintosh PowerPoint</Application>
  <PresentationFormat>On-screen Show (4:3)</PresentationFormat>
  <Paragraphs>1715</Paragraphs>
  <Slides>399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399</vt:i4>
      </vt:variant>
    </vt:vector>
  </HeadingPairs>
  <TitlesOfParts>
    <vt:vector size="40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28</cp:revision>
  <dcterms:created xsi:type="dcterms:W3CDTF">2016-12-30T18:53:00Z</dcterms:created>
  <dcterms:modified xsi:type="dcterms:W3CDTF">2016-12-31T16:36:14Z</dcterms:modified>
</cp:coreProperties>
</file>