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41" r:id="rId75"/>
    <p:sldId id="342" r:id="rId76"/>
    <p:sldId id="343" r:id="rId77"/>
    <p:sldId id="344" r:id="rId78"/>
    <p:sldId id="345" r:id="rId79"/>
    <p:sldId id="346" r:id="rId80"/>
    <p:sldId id="347" r:id="rId81"/>
    <p:sldId id="348" r:id="rId82"/>
    <p:sldId id="349" r:id="rId83"/>
    <p:sldId id="350" r:id="rId84"/>
    <p:sldId id="351" r:id="rId85"/>
    <p:sldId id="352" r:id="rId86"/>
    <p:sldId id="353" r:id="rId87"/>
    <p:sldId id="354" r:id="rId88"/>
    <p:sldId id="355" r:id="rId89"/>
    <p:sldId id="356" r:id="rId90"/>
    <p:sldId id="357" r:id="rId91"/>
    <p:sldId id="358" r:id="rId92"/>
    <p:sldId id="359" r:id="rId93"/>
    <p:sldId id="360" r:id="rId94"/>
    <p:sldId id="361" r:id="rId95"/>
    <p:sldId id="362" r:id="rId96"/>
    <p:sldId id="363" r:id="rId97"/>
    <p:sldId id="364" r:id="rId98"/>
    <p:sldId id="365" r:id="rId99"/>
    <p:sldId id="366" r:id="rId100"/>
    <p:sldId id="367" r:id="rId101"/>
    <p:sldId id="368" r:id="rId102"/>
    <p:sldId id="369" r:id="rId103"/>
    <p:sldId id="370" r:id="rId104"/>
    <p:sldId id="371" r:id="rId105"/>
    <p:sldId id="372" r:id="rId106"/>
    <p:sldId id="373" r:id="rId107"/>
    <p:sldId id="374" r:id="rId108"/>
    <p:sldId id="375" r:id="rId109"/>
    <p:sldId id="376" r:id="rId110"/>
    <p:sldId id="377" r:id="rId111"/>
    <p:sldId id="378" r:id="rId112"/>
    <p:sldId id="379" r:id="rId113"/>
    <p:sldId id="380" r:id="rId114"/>
    <p:sldId id="381" r:id="rId115"/>
    <p:sldId id="382" r:id="rId116"/>
    <p:sldId id="383" r:id="rId117"/>
    <p:sldId id="384" r:id="rId118"/>
    <p:sldId id="385" r:id="rId119"/>
    <p:sldId id="386" r:id="rId120"/>
    <p:sldId id="387" r:id="rId121"/>
    <p:sldId id="388" r:id="rId122"/>
    <p:sldId id="389" r:id="rId123"/>
    <p:sldId id="390" r:id="rId124"/>
    <p:sldId id="391" r:id="rId125"/>
    <p:sldId id="392" r:id="rId126"/>
    <p:sldId id="393" r:id="rId127"/>
    <p:sldId id="394" r:id="rId128"/>
    <p:sldId id="395" r:id="rId129"/>
    <p:sldId id="396" r:id="rId130"/>
    <p:sldId id="397" r:id="rId131"/>
    <p:sldId id="398" r:id="rId132"/>
    <p:sldId id="399" r:id="rId133"/>
    <p:sldId id="400" r:id="rId134"/>
    <p:sldId id="401" r:id="rId135"/>
    <p:sldId id="402" r:id="rId136"/>
    <p:sldId id="403" r:id="rId137"/>
    <p:sldId id="404" r:id="rId138"/>
    <p:sldId id="405" r:id="rId139"/>
    <p:sldId id="406" r:id="rId140"/>
    <p:sldId id="407" r:id="rId141"/>
    <p:sldId id="408" r:id="rId142"/>
    <p:sldId id="409" r:id="rId143"/>
    <p:sldId id="410" r:id="rId144"/>
    <p:sldId id="411" r:id="rId145"/>
    <p:sldId id="412" r:id="rId146"/>
    <p:sldId id="413" r:id="rId147"/>
    <p:sldId id="414" r:id="rId148"/>
    <p:sldId id="415" r:id="rId149"/>
    <p:sldId id="416" r:id="rId150"/>
    <p:sldId id="417" r:id="rId151"/>
    <p:sldId id="418" r:id="rId152"/>
    <p:sldId id="419" r:id="rId153"/>
    <p:sldId id="420" r:id="rId154"/>
    <p:sldId id="421" r:id="rId155"/>
    <p:sldId id="422" r:id="rId156"/>
    <p:sldId id="423" r:id="rId157"/>
    <p:sldId id="424" r:id="rId158"/>
    <p:sldId id="425" r:id="rId159"/>
    <p:sldId id="426" r:id="rId160"/>
    <p:sldId id="427" r:id="rId161"/>
    <p:sldId id="428" r:id="rId162"/>
    <p:sldId id="429" r:id="rId163"/>
    <p:sldId id="430" r:id="rId164"/>
    <p:sldId id="431" r:id="rId165"/>
    <p:sldId id="432" r:id="rId166"/>
    <p:sldId id="433" r:id="rId167"/>
    <p:sldId id="434" r:id="rId168"/>
    <p:sldId id="435" r:id="rId169"/>
    <p:sldId id="436" r:id="rId170"/>
    <p:sldId id="437" r:id="rId171"/>
    <p:sldId id="438" r:id="rId172"/>
    <p:sldId id="439" r:id="rId173"/>
    <p:sldId id="440" r:id="rId174"/>
    <p:sldId id="441" r:id="rId175"/>
    <p:sldId id="442" r:id="rId176"/>
    <p:sldId id="443" r:id="rId177"/>
    <p:sldId id="444" r:id="rId178"/>
    <p:sldId id="445" r:id="rId179"/>
    <p:sldId id="446" r:id="rId180"/>
    <p:sldId id="447" r:id="rId181"/>
    <p:sldId id="448" r:id="rId182"/>
    <p:sldId id="449" r:id="rId183"/>
    <p:sldId id="450" r:id="rId184"/>
    <p:sldId id="451" r:id="rId185"/>
    <p:sldId id="452" r:id="rId186"/>
    <p:sldId id="453" r:id="rId187"/>
    <p:sldId id="454" r:id="rId188"/>
    <p:sldId id="455" r:id="rId189"/>
    <p:sldId id="456" r:id="rId190"/>
    <p:sldId id="457" r:id="rId191"/>
    <p:sldId id="458" r:id="rId192"/>
    <p:sldId id="459" r:id="rId193"/>
    <p:sldId id="460" r:id="rId194"/>
    <p:sldId id="461" r:id="rId195"/>
    <p:sldId id="462" r:id="rId196"/>
    <p:sldId id="463" r:id="rId197"/>
    <p:sldId id="464" r:id="rId198"/>
    <p:sldId id="465" r:id="rId199"/>
    <p:sldId id="466" r:id="rId200"/>
    <p:sldId id="467" r:id="rId201"/>
    <p:sldId id="468" r:id="rId202"/>
    <p:sldId id="469" r:id="rId203"/>
    <p:sldId id="470" r:id="rId204"/>
    <p:sldId id="471" r:id="rId205"/>
    <p:sldId id="472" r:id="rId206"/>
    <p:sldId id="473" r:id="rId207"/>
    <p:sldId id="476" r:id="rId208"/>
    <p:sldId id="477" r:id="rId209"/>
    <p:sldId id="478" r:id="rId210"/>
    <p:sldId id="479" r:id="rId211"/>
    <p:sldId id="480" r:id="rId212"/>
    <p:sldId id="481" r:id="rId213"/>
    <p:sldId id="482" r:id="rId214"/>
    <p:sldId id="483" r:id="rId215"/>
    <p:sldId id="485" r:id="rId216"/>
    <p:sldId id="486" r:id="rId217"/>
    <p:sldId id="487" r:id="rId218"/>
    <p:sldId id="488" r:id="rId219"/>
    <p:sldId id="489" r:id="rId220"/>
    <p:sldId id="490" r:id="rId221"/>
    <p:sldId id="491" r:id="rId222"/>
    <p:sldId id="492" r:id="rId223"/>
    <p:sldId id="493" r:id="rId224"/>
    <p:sldId id="494" r:id="rId225"/>
    <p:sldId id="495" r:id="rId226"/>
    <p:sldId id="496" r:id="rId227"/>
    <p:sldId id="497" r:id="rId228"/>
    <p:sldId id="498" r:id="rId229"/>
    <p:sldId id="499" r:id="rId230"/>
    <p:sldId id="500" r:id="rId231"/>
    <p:sldId id="501" r:id="rId232"/>
    <p:sldId id="502" r:id="rId233"/>
    <p:sldId id="503" r:id="rId234"/>
    <p:sldId id="504" r:id="rId235"/>
    <p:sldId id="505" r:id="rId236"/>
    <p:sldId id="506" r:id="rId237"/>
    <p:sldId id="507" r:id="rId238"/>
    <p:sldId id="508" r:id="rId239"/>
    <p:sldId id="509" r:id="rId240"/>
    <p:sldId id="510" r:id="rId241"/>
    <p:sldId id="511" r:id="rId242"/>
    <p:sldId id="512" r:id="rId243"/>
    <p:sldId id="513" r:id="rId244"/>
    <p:sldId id="514" r:id="rId245"/>
    <p:sldId id="515" r:id="rId246"/>
    <p:sldId id="516" r:id="rId247"/>
    <p:sldId id="517" r:id="rId248"/>
    <p:sldId id="518" r:id="rId249"/>
    <p:sldId id="519" r:id="rId250"/>
    <p:sldId id="520" r:id="rId251"/>
    <p:sldId id="521" r:id="rId252"/>
    <p:sldId id="522" r:id="rId253"/>
    <p:sldId id="523" r:id="rId254"/>
    <p:sldId id="524" r:id="rId255"/>
    <p:sldId id="525" r:id="rId256"/>
    <p:sldId id="526" r:id="rId257"/>
    <p:sldId id="527" r:id="rId258"/>
    <p:sldId id="528" r:id="rId259"/>
    <p:sldId id="529" r:id="rId260"/>
    <p:sldId id="530" r:id="rId261"/>
    <p:sldId id="531" r:id="rId262"/>
    <p:sldId id="532" r:id="rId263"/>
    <p:sldId id="533" r:id="rId264"/>
    <p:sldId id="534" r:id="rId265"/>
    <p:sldId id="535" r:id="rId266"/>
    <p:sldId id="536" r:id="rId267"/>
    <p:sldId id="537" r:id="rId268"/>
    <p:sldId id="538" r:id="rId269"/>
    <p:sldId id="539" r:id="rId270"/>
    <p:sldId id="540" r:id="rId271"/>
    <p:sldId id="541" r:id="rId272"/>
    <p:sldId id="542" r:id="rId273"/>
    <p:sldId id="543" r:id="rId274"/>
    <p:sldId id="544" r:id="rId275"/>
    <p:sldId id="545" r:id="rId276"/>
    <p:sldId id="546" r:id="rId277"/>
    <p:sldId id="547" r:id="rId278"/>
    <p:sldId id="548" r:id="rId279"/>
    <p:sldId id="549" r:id="rId280"/>
    <p:sldId id="550" r:id="rId281"/>
    <p:sldId id="551" r:id="rId282"/>
    <p:sldId id="552" r:id="rId283"/>
    <p:sldId id="553" r:id="rId284"/>
    <p:sldId id="554" r:id="rId285"/>
    <p:sldId id="555" r:id="rId286"/>
    <p:sldId id="556" r:id="rId287"/>
    <p:sldId id="566" r:id="rId288"/>
    <p:sldId id="567" r:id="rId289"/>
    <p:sldId id="568" r:id="rId290"/>
    <p:sldId id="569" r:id="rId291"/>
    <p:sldId id="557" r:id="rId292"/>
    <p:sldId id="558" r:id="rId293"/>
    <p:sldId id="559" r:id="rId294"/>
    <p:sldId id="560" r:id="rId295"/>
    <p:sldId id="570" r:id="rId296"/>
    <p:sldId id="571" r:id="rId297"/>
    <p:sldId id="572" r:id="rId298"/>
    <p:sldId id="573" r:id="rId299"/>
    <p:sldId id="574" r:id="rId300"/>
    <p:sldId id="575" r:id="rId301"/>
    <p:sldId id="576" r:id="rId302"/>
    <p:sldId id="577" r:id="rId303"/>
    <p:sldId id="578" r:id="rId304"/>
    <p:sldId id="579" r:id="rId305"/>
    <p:sldId id="564" r:id="rId306"/>
    <p:sldId id="580" r:id="rId307"/>
    <p:sldId id="581" r:id="rId308"/>
    <p:sldId id="582" r:id="rId309"/>
    <p:sldId id="583" r:id="rId310"/>
    <p:sldId id="584" r:id="rId311"/>
    <p:sldId id="585" r:id="rId312"/>
    <p:sldId id="586" r:id="rId313"/>
    <p:sldId id="587" r:id="rId314"/>
    <p:sldId id="588" r:id="rId315"/>
    <p:sldId id="589" r:id="rId316"/>
    <p:sldId id="590" r:id="rId317"/>
    <p:sldId id="591" r:id="rId318"/>
    <p:sldId id="593" r:id="rId319"/>
    <p:sldId id="565" r:id="rId320"/>
    <p:sldId id="594" r:id="rId321"/>
    <p:sldId id="595" r:id="rId322"/>
    <p:sldId id="596" r:id="rId323"/>
    <p:sldId id="597" r:id="rId324"/>
    <p:sldId id="598" r:id="rId325"/>
    <p:sldId id="599" r:id="rId326"/>
    <p:sldId id="600" r:id="rId327"/>
    <p:sldId id="601" r:id="rId328"/>
    <p:sldId id="602" r:id="rId329"/>
    <p:sldId id="603" r:id="rId330"/>
    <p:sldId id="604" r:id="rId331"/>
    <p:sldId id="605" r:id="rId332"/>
    <p:sldId id="606" r:id="rId333"/>
    <p:sldId id="607" r:id="rId334"/>
    <p:sldId id="608" r:id="rId335"/>
    <p:sldId id="609" r:id="rId336"/>
    <p:sldId id="610" r:id="rId337"/>
    <p:sldId id="611" r:id="rId338"/>
    <p:sldId id="612" r:id="rId339"/>
    <p:sldId id="613" r:id="rId340"/>
    <p:sldId id="614" r:id="rId341"/>
    <p:sldId id="615" r:id="rId342"/>
    <p:sldId id="616" r:id="rId343"/>
    <p:sldId id="617" r:id="rId344"/>
    <p:sldId id="618" r:id="rId345"/>
    <p:sldId id="619" r:id="rId346"/>
    <p:sldId id="620" r:id="rId347"/>
    <p:sldId id="621" r:id="rId348"/>
    <p:sldId id="622" r:id="rId349"/>
    <p:sldId id="623" r:id="rId350"/>
    <p:sldId id="624" r:id="rId351"/>
    <p:sldId id="625" r:id="rId352"/>
    <p:sldId id="626" r:id="rId353"/>
    <p:sldId id="627" r:id="rId354"/>
    <p:sldId id="628" r:id="rId355"/>
    <p:sldId id="629" r:id="rId356"/>
    <p:sldId id="630" r:id="rId357"/>
    <p:sldId id="631" r:id="rId358"/>
    <p:sldId id="632" r:id="rId359"/>
    <p:sldId id="633" r:id="rId360"/>
    <p:sldId id="634" r:id="rId361"/>
    <p:sldId id="635" r:id="rId362"/>
    <p:sldId id="636" r:id="rId363"/>
    <p:sldId id="637" r:id="rId364"/>
    <p:sldId id="638" r:id="rId365"/>
    <p:sldId id="639" r:id="rId366"/>
    <p:sldId id="640" r:id="rId367"/>
    <p:sldId id="641" r:id="rId368"/>
    <p:sldId id="642" r:id="rId369"/>
    <p:sldId id="643" r:id="rId370"/>
    <p:sldId id="644" r:id="rId371"/>
    <p:sldId id="645" r:id="rId372"/>
    <p:sldId id="646" r:id="rId373"/>
    <p:sldId id="647" r:id="rId374"/>
    <p:sldId id="648" r:id="rId375"/>
    <p:sldId id="649" r:id="rId376"/>
    <p:sldId id="650" r:id="rId377"/>
    <p:sldId id="651" r:id="rId378"/>
    <p:sldId id="652" r:id="rId379"/>
    <p:sldId id="653" r:id="rId380"/>
    <p:sldId id="654" r:id="rId381"/>
    <p:sldId id="656" r:id="rId382"/>
    <p:sldId id="657" r:id="rId383"/>
    <p:sldId id="658" r:id="rId384"/>
    <p:sldId id="659" r:id="rId385"/>
    <p:sldId id="660" r:id="rId386"/>
    <p:sldId id="661" r:id="rId387"/>
    <p:sldId id="662" r:id="rId388"/>
    <p:sldId id="663" r:id="rId389"/>
    <p:sldId id="664" r:id="rId39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78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35" Type="http://schemas.openxmlformats.org/officeDocument/2006/relationships/slide" Target="slides/slide334.xml"/><Relationship Id="rId356" Type="http://schemas.openxmlformats.org/officeDocument/2006/relationships/slide" Target="slides/slide355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25" Type="http://schemas.openxmlformats.org/officeDocument/2006/relationships/slide" Target="slides/slide324.xml"/><Relationship Id="rId346" Type="http://schemas.openxmlformats.org/officeDocument/2006/relationships/slide" Target="slides/slide345.xml"/><Relationship Id="rId367" Type="http://schemas.openxmlformats.org/officeDocument/2006/relationships/slide" Target="slides/slide366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15" Type="http://schemas.openxmlformats.org/officeDocument/2006/relationships/slide" Target="slides/slide314.xml"/><Relationship Id="rId336" Type="http://schemas.openxmlformats.org/officeDocument/2006/relationships/slide" Target="slides/slide335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378" Type="http://schemas.openxmlformats.org/officeDocument/2006/relationships/slide" Target="slides/slide377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26" Type="http://schemas.openxmlformats.org/officeDocument/2006/relationships/slide" Target="slides/slide325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368" Type="http://schemas.openxmlformats.org/officeDocument/2006/relationships/slide" Target="slides/slide367.xml"/><Relationship Id="rId389" Type="http://schemas.openxmlformats.org/officeDocument/2006/relationships/slide" Target="slides/slide388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358" Type="http://schemas.openxmlformats.org/officeDocument/2006/relationships/slide" Target="slides/slide357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48" Type="http://schemas.openxmlformats.org/officeDocument/2006/relationships/slide" Target="slides/slide347.xml"/><Relationship Id="rId369" Type="http://schemas.openxmlformats.org/officeDocument/2006/relationships/slide" Target="slides/slide368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338" Type="http://schemas.openxmlformats.org/officeDocument/2006/relationships/slide" Target="slides/slide337.xml"/><Relationship Id="rId359" Type="http://schemas.openxmlformats.org/officeDocument/2006/relationships/slide" Target="slides/slide358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391" Type="http://schemas.openxmlformats.org/officeDocument/2006/relationships/presProps" Target="presProps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381" Type="http://schemas.openxmlformats.org/officeDocument/2006/relationships/slide" Target="slides/slide380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371" Type="http://schemas.openxmlformats.org/officeDocument/2006/relationships/slide" Target="slides/slide370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viewProps" Target="viewProps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393" Type="http://schemas.openxmlformats.org/officeDocument/2006/relationships/theme" Target="theme/theme1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383" Type="http://schemas.openxmlformats.org/officeDocument/2006/relationships/slide" Target="slides/slide382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39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EC61-4F87-9941-8980-8803A3A0503C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3A85-84C0-9C4F-B5A1-1DE8374E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1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EC61-4F87-9941-8980-8803A3A0503C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3A85-84C0-9C4F-B5A1-1DE8374E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4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EC61-4F87-9941-8980-8803A3A0503C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3A85-84C0-9C4F-B5A1-1DE8374E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5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EC61-4F87-9941-8980-8803A3A0503C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3A85-84C0-9C4F-B5A1-1DE8374E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3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EC61-4F87-9941-8980-8803A3A0503C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3A85-84C0-9C4F-B5A1-1DE8374E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6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EC61-4F87-9941-8980-8803A3A0503C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3A85-84C0-9C4F-B5A1-1DE8374E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2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EC61-4F87-9941-8980-8803A3A0503C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3A85-84C0-9C4F-B5A1-1DE8374E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1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EC61-4F87-9941-8980-8803A3A0503C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3A85-84C0-9C4F-B5A1-1DE8374E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0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EC61-4F87-9941-8980-8803A3A0503C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3A85-84C0-9C4F-B5A1-1DE8374E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1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EC61-4F87-9941-8980-8803A3A0503C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3A85-84C0-9C4F-B5A1-1DE8374E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9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EC61-4F87-9941-8980-8803A3A0503C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C3A85-84C0-9C4F-B5A1-1DE8374E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5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EEC61-4F87-9941-8980-8803A3A0503C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C3A85-84C0-9C4F-B5A1-1DE8374E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0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1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700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1040" y="1989310"/>
            <a:ext cx="172805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9090" y="2002958"/>
            <a:ext cx="172805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7140" y="2002958"/>
            <a:ext cx="222819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65332" y="2002958"/>
            <a:ext cx="216284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ze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2766747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blue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like the dress </a:t>
            </a:r>
            <a:r>
              <a:rPr lang="en-US" sz="2800" b="1" dirty="0" smtClean="0">
                <a:latin typeface="Century Gothic"/>
                <a:cs typeface="Century Gothic"/>
              </a:rPr>
              <a:t>because</a:t>
            </a:r>
            <a:r>
              <a:rPr lang="en-US" sz="2800" dirty="0" smtClean="0">
                <a:latin typeface="Century Gothic"/>
                <a:cs typeface="Century Gothic"/>
              </a:rPr>
              <a:t> it is </a:t>
            </a:r>
            <a:r>
              <a:rPr lang="en-US" sz="2800" b="1" dirty="0" smtClean="0">
                <a:latin typeface="Century Gothic"/>
                <a:cs typeface="Century Gothic"/>
              </a:rPr>
              <a:t>blue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9113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into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jumped </a:t>
            </a:r>
            <a:r>
              <a:rPr lang="en-US" sz="2800" b="1" dirty="0" smtClean="0">
                <a:latin typeface="Century Gothic"/>
                <a:cs typeface="Century Gothic"/>
              </a:rPr>
              <a:t>into</a:t>
            </a:r>
            <a:r>
              <a:rPr lang="en-US" sz="2800" dirty="0" smtClean="0">
                <a:latin typeface="Century Gothic"/>
                <a:cs typeface="Century Gothic"/>
              </a:rPr>
              <a:t> the </a:t>
            </a:r>
            <a:r>
              <a:rPr lang="en-US" sz="2800" b="1" dirty="0" smtClean="0">
                <a:latin typeface="Century Gothic"/>
                <a:cs typeface="Century Gothic"/>
              </a:rPr>
              <a:t>other</a:t>
            </a:r>
            <a:r>
              <a:rPr lang="en-US" sz="2800" dirty="0" smtClean="0">
                <a:latin typeface="Century Gothic"/>
                <a:cs typeface="Century Gothic"/>
              </a:rPr>
              <a:t> lake.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667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will take a large piece </a:t>
            </a:r>
            <a:r>
              <a:rPr lang="en-US" sz="2800" b="1" dirty="0" smtClean="0">
                <a:latin typeface="Century Gothic"/>
                <a:cs typeface="Century Gothic"/>
              </a:rPr>
              <a:t>or</a:t>
            </a:r>
            <a:r>
              <a:rPr lang="en-US" sz="2800" dirty="0" smtClean="0">
                <a:latin typeface="Century Gothic"/>
                <a:cs typeface="Century Gothic"/>
              </a:rPr>
              <a:t> a </a:t>
            </a:r>
            <a:r>
              <a:rPr lang="en-US" sz="2800" b="1" dirty="0" smtClean="0">
                <a:latin typeface="Century Gothic"/>
                <a:cs typeface="Century Gothic"/>
              </a:rPr>
              <a:t>small</a:t>
            </a:r>
            <a:r>
              <a:rPr lang="en-US" sz="2800" dirty="0" smtClean="0">
                <a:latin typeface="Century Gothic"/>
                <a:cs typeface="Century Gothic"/>
              </a:rPr>
              <a:t> piece.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5028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other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jumped </a:t>
            </a:r>
            <a:r>
              <a:rPr lang="en-US" sz="2800" b="1" dirty="0" smtClean="0">
                <a:latin typeface="Century Gothic"/>
                <a:cs typeface="Century Gothic"/>
              </a:rPr>
              <a:t>into</a:t>
            </a:r>
            <a:r>
              <a:rPr lang="en-US" sz="2800" dirty="0" smtClean="0">
                <a:latin typeface="Century Gothic"/>
                <a:cs typeface="Century Gothic"/>
              </a:rPr>
              <a:t> the </a:t>
            </a:r>
            <a:r>
              <a:rPr lang="en-US" sz="2800" b="1" dirty="0" smtClean="0">
                <a:latin typeface="Century Gothic"/>
                <a:cs typeface="Century Gothic"/>
              </a:rPr>
              <a:t>other</a:t>
            </a:r>
            <a:r>
              <a:rPr lang="en-US" sz="2800" dirty="0" smtClean="0">
                <a:latin typeface="Century Gothic"/>
                <a:cs typeface="Century Gothic"/>
              </a:rPr>
              <a:t> lake.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9310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small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will take a large piece </a:t>
            </a:r>
            <a:r>
              <a:rPr lang="en-US" sz="2800" b="1" dirty="0" smtClean="0">
                <a:latin typeface="Century Gothic"/>
                <a:cs typeface="Century Gothic"/>
              </a:rPr>
              <a:t>or</a:t>
            </a:r>
            <a:r>
              <a:rPr lang="en-US" sz="2800" dirty="0" smtClean="0">
                <a:latin typeface="Century Gothic"/>
                <a:cs typeface="Century Gothic"/>
              </a:rPr>
              <a:t> a </a:t>
            </a:r>
            <a:r>
              <a:rPr lang="en-US" sz="2800" b="1" dirty="0" smtClean="0">
                <a:latin typeface="Century Gothic"/>
                <a:cs typeface="Century Gothic"/>
              </a:rPr>
              <a:t>small</a:t>
            </a:r>
            <a:r>
              <a:rPr lang="en-US" sz="2800" dirty="0" smtClean="0">
                <a:latin typeface="Century Gothic"/>
                <a:cs typeface="Century Gothic"/>
              </a:rPr>
              <a:t> piece.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49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526" y="448536"/>
            <a:ext cx="8813699" cy="6319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371600" indent="-1371600">
              <a:buAutoNum type="arabicPeriod"/>
            </a:pPr>
            <a:endParaRPr lang="en-US" sz="40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I like the dress </a:t>
            </a:r>
            <a:r>
              <a:rPr lang="en-US" sz="5400" b="1" dirty="0" smtClean="0">
                <a:latin typeface="Century Gothic"/>
                <a:cs typeface="Century Gothic"/>
              </a:rPr>
              <a:t>because</a:t>
            </a:r>
            <a:r>
              <a:rPr lang="en-US" sz="5400" dirty="0" smtClean="0">
                <a:latin typeface="Century Gothic"/>
                <a:cs typeface="Century Gothic"/>
              </a:rPr>
              <a:t> it is </a:t>
            </a:r>
            <a:r>
              <a:rPr lang="en-US" sz="5400" b="1" dirty="0" smtClean="0">
                <a:latin typeface="Century Gothic"/>
                <a:cs typeface="Century Gothic"/>
              </a:rPr>
              <a:t>blue</a:t>
            </a:r>
            <a:r>
              <a:rPr lang="en-US" sz="5400" dirty="0" smtClean="0">
                <a:latin typeface="Century Gothic"/>
                <a:cs typeface="Century Gothic"/>
              </a:rPr>
              <a:t>.</a:t>
            </a:r>
            <a:endParaRPr lang="en-US" sz="28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We jumped </a:t>
            </a:r>
            <a:r>
              <a:rPr lang="en-US" sz="5400" b="1" dirty="0" smtClean="0">
                <a:latin typeface="Century Gothic"/>
                <a:cs typeface="Century Gothic"/>
              </a:rPr>
              <a:t>into</a:t>
            </a:r>
            <a:r>
              <a:rPr lang="en-US" sz="5400" dirty="0" smtClean="0">
                <a:latin typeface="Century Gothic"/>
                <a:cs typeface="Century Gothic"/>
              </a:rPr>
              <a:t> the </a:t>
            </a:r>
            <a:r>
              <a:rPr lang="en-US" sz="5400" b="1" dirty="0" smtClean="0">
                <a:latin typeface="Century Gothic"/>
                <a:cs typeface="Century Gothic"/>
              </a:rPr>
              <a:t>other</a:t>
            </a:r>
            <a:r>
              <a:rPr lang="en-US" sz="5400" dirty="0" smtClean="0">
                <a:latin typeface="Century Gothic"/>
                <a:cs typeface="Century Gothic"/>
              </a:rPr>
              <a:t> lake.</a:t>
            </a:r>
          </a:p>
          <a:p>
            <a:pPr marL="1371600" indent="-137160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I will take a large piece </a:t>
            </a:r>
            <a:r>
              <a:rPr lang="en-US" sz="5400" b="1" dirty="0" smtClean="0">
                <a:latin typeface="Century Gothic"/>
                <a:cs typeface="Century Gothic"/>
              </a:rPr>
              <a:t>or</a:t>
            </a:r>
            <a:r>
              <a:rPr lang="en-US" sz="5400" dirty="0" smtClean="0">
                <a:latin typeface="Century Gothic"/>
                <a:cs typeface="Century Gothic"/>
              </a:rPr>
              <a:t> a </a:t>
            </a:r>
            <a:r>
              <a:rPr lang="en-US" sz="5400" b="1" dirty="0" smtClean="0">
                <a:latin typeface="Century Gothic"/>
                <a:cs typeface="Century Gothic"/>
              </a:rPr>
              <a:t>small</a:t>
            </a:r>
            <a:r>
              <a:rPr lang="en-US" sz="5400" dirty="0" smtClean="0">
                <a:latin typeface="Century Gothic"/>
                <a:cs typeface="Century Gothic"/>
              </a:rPr>
              <a:t> piece.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5341" y="168417"/>
            <a:ext cx="7560688" cy="698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Have children read the sentences. Prompt them to identify the high-frequency words in connected text and to blend the decodable words.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5024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Has and Have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797" y="2147557"/>
            <a:ext cx="8347098" cy="38256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I have pet fish.</a:t>
            </a:r>
          </a:p>
          <a:p>
            <a:pPr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They have pet fish.</a:t>
            </a:r>
          </a:p>
          <a:p>
            <a:pPr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You have pet fish.</a:t>
            </a:r>
          </a:p>
          <a:p>
            <a:pPr algn="ctr"/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689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is a verb that means “to own something.”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We use the word have when we talk about ourselves or a group of people, or when we use the word you.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178" y="5973164"/>
            <a:ext cx="868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Discuss why have is used in each sentence.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786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Has and Have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797" y="2147557"/>
            <a:ext cx="8347098" cy="38256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Tim has pet fish.</a:t>
            </a:r>
          </a:p>
          <a:p>
            <a:pPr>
              <a:lnSpc>
                <a:spcPct val="13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She has pet fish.</a:t>
            </a:r>
          </a:p>
          <a:p>
            <a:pPr algn="ctr"/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68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We use the word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has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instead of 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when we talk about one thing or one person other than ourselves.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178" y="5973164"/>
            <a:ext cx="868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Discuss why has is used in each sentence.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7566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Has and Have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797" y="2332284"/>
            <a:ext cx="8347098" cy="38256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4400" dirty="0" smtClean="0">
                <a:latin typeface="Century Gothic"/>
                <a:cs typeface="Century Gothic"/>
              </a:rPr>
              <a:t>Gail _____ three cats.</a:t>
            </a:r>
          </a:p>
          <a:p>
            <a:pPr>
              <a:lnSpc>
                <a:spcPct val="130000"/>
              </a:lnSpc>
            </a:pPr>
            <a:r>
              <a:rPr lang="en-US" sz="4400" dirty="0" smtClean="0">
                <a:latin typeface="Century Gothic"/>
                <a:cs typeface="Century Gothic"/>
              </a:rPr>
              <a:t>Dean and Kay ______ a cat.</a:t>
            </a:r>
          </a:p>
          <a:p>
            <a:pPr>
              <a:lnSpc>
                <a:spcPct val="130000"/>
              </a:lnSpc>
            </a:pPr>
            <a:r>
              <a:rPr lang="en-US" sz="4400" dirty="0" smtClean="0">
                <a:latin typeface="Century Gothic"/>
                <a:cs typeface="Century Gothic"/>
              </a:rPr>
              <a:t>We _____ one dog.</a:t>
            </a:r>
          </a:p>
          <a:p>
            <a:pPr>
              <a:lnSpc>
                <a:spcPct val="130000"/>
              </a:lnSpc>
            </a:pPr>
            <a:r>
              <a:rPr lang="en-US" sz="4400" dirty="0" smtClean="0">
                <a:latin typeface="Century Gothic"/>
                <a:cs typeface="Century Gothic"/>
              </a:rPr>
              <a:t>The dog ______ a leash.</a:t>
            </a:r>
          </a:p>
          <a:p>
            <a:pPr algn="ctr"/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68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the sentences aloud. Have children work with a partner to identify the correct verb to complete each sentence.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35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2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2031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9090" y="1962014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4380027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– </a:t>
            </a:r>
            <a:r>
              <a:rPr lang="en-US" sz="2000" dirty="0" smtClean="0">
                <a:latin typeface="Century Gothic"/>
                <a:cs typeface="Century Gothic"/>
              </a:rPr>
              <a:t>Phoneme Segmentation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278" y="1642348"/>
            <a:ext cx="8055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am going to say the sounds in the word keep.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Listen: /k/ /e/ /p/. I’ll place a marker in a box on the Response Board/Sound-Spelling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Workboard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for each sound I hear.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first sound is /k/. The second sound is /e/. The last sound is /p/.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This word has three sounds: /k/ /e/ /p/.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919247" y="2009985"/>
            <a:ext cx="165266" cy="86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58616" y="2824325"/>
            <a:ext cx="165266" cy="86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219545" y="3351793"/>
            <a:ext cx="4986474" cy="3154464"/>
            <a:chOff x="2319650" y="3220908"/>
            <a:chExt cx="4986474" cy="3154464"/>
          </a:xfrm>
        </p:grpSpPr>
        <p:grpSp>
          <p:nvGrpSpPr>
            <p:cNvPr id="9" name="Group 8"/>
            <p:cNvGrpSpPr/>
            <p:nvPr/>
          </p:nvGrpSpPr>
          <p:grpSpPr>
            <a:xfrm>
              <a:off x="2319650" y="3733173"/>
              <a:ext cx="4986474" cy="2642199"/>
              <a:chOff x="1830556" y="3468924"/>
              <a:chExt cx="4986474" cy="2642199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830556" y="3468924"/>
                <a:ext cx="1662158" cy="14659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492714" y="3468924"/>
                <a:ext cx="1662158" cy="14659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154872" y="3468924"/>
                <a:ext cx="1662158" cy="14659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069225" y="5173568"/>
                <a:ext cx="971723" cy="93755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841164" y="5173568"/>
                <a:ext cx="971723" cy="93755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597084" y="5173568"/>
                <a:ext cx="971723" cy="93755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ight Arrow 18"/>
              <p:cNvSpPr/>
              <p:nvPr/>
            </p:nvSpPr>
            <p:spPr>
              <a:xfrm rot="16200000">
                <a:off x="2205597" y="4551374"/>
                <a:ext cx="750102" cy="255696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ight Arrow 19"/>
              <p:cNvSpPr/>
              <p:nvPr/>
            </p:nvSpPr>
            <p:spPr>
              <a:xfrm rot="16200000">
                <a:off x="3969012" y="4611036"/>
                <a:ext cx="750102" cy="255696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ight Arrow 20"/>
              <p:cNvSpPr/>
              <p:nvPr/>
            </p:nvSpPr>
            <p:spPr>
              <a:xfrm rot="16200000">
                <a:off x="5741980" y="4611036"/>
                <a:ext cx="750102" cy="255696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793248" y="3271508"/>
              <a:ext cx="808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85000"/>
                    </a:schemeClr>
                  </a:solidFill>
                  <a:latin typeface="Century Gothic"/>
                  <a:cs typeface="Century Gothic"/>
                </a:rPr>
                <a:t>/k/</a:t>
              </a:r>
              <a:endParaRPr lang="en-US" sz="24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80800" y="3220908"/>
              <a:ext cx="808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85000"/>
                    </a:schemeClr>
                  </a:solidFill>
                  <a:latin typeface="Century Gothic"/>
                  <a:cs typeface="Century Gothic"/>
                </a:rPr>
                <a:t>/e/</a:t>
              </a:r>
              <a:endParaRPr lang="en-US" sz="24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49217" y="3220908"/>
              <a:ext cx="808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85000"/>
                    </a:schemeClr>
                  </a:solidFill>
                  <a:latin typeface="Century Gothic"/>
                  <a:cs typeface="Century Gothic"/>
                </a:rPr>
                <a:t>/p/</a:t>
              </a:r>
              <a:endParaRPr lang="en-US" sz="24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4656382" y="3477028"/>
            <a:ext cx="165266" cy="86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– </a:t>
            </a:r>
            <a:r>
              <a:rPr lang="en-US" sz="2000" dirty="0" smtClean="0">
                <a:latin typeface="Century Gothic"/>
                <a:cs typeface="Century Gothic"/>
              </a:rPr>
              <a:t>Phoneme Segmentation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845" y="1294228"/>
            <a:ext cx="805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Let’s do some together. I’ll say a word.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Place a marker in a box to stand for each sound.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Let’s do the first one together.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163145" y="2343484"/>
            <a:ext cx="4986474" cy="2642199"/>
            <a:chOff x="1830556" y="3468924"/>
            <a:chExt cx="4986474" cy="2642199"/>
          </a:xfrm>
        </p:grpSpPr>
        <p:sp>
          <p:nvSpPr>
            <p:cNvPr id="13" name="Rectangle 12"/>
            <p:cNvSpPr/>
            <p:nvPr/>
          </p:nvSpPr>
          <p:spPr>
            <a:xfrm>
              <a:off x="1830556" y="3468924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92714" y="3468924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54872" y="3468924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069225" y="5173568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841164" y="5173568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597084" y="5173568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 rot="16200000">
              <a:off x="2205597" y="4551374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 rot="16200000">
              <a:off x="3969012" y="4611036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 rot="16200000">
              <a:off x="5741980" y="4611036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28845" y="5171962"/>
            <a:ext cx="8055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Let’s do some together. I’ll say a word. Place a marker in a box to stand for each sound.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she			teeth			wheel			heat			chief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steal		brief			eat				leave			freeze</a:t>
            </a:r>
          </a:p>
        </p:txBody>
      </p:sp>
    </p:spTree>
    <p:extLst>
      <p:ext uri="{BB962C8B-B14F-4D97-AF65-F5344CB8AC3E}">
        <p14:creationId xmlns:p14="http://schemas.microsoft.com/office/powerpoint/2010/main" val="56273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0813" y="185135"/>
            <a:ext cx="562579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pic>
        <p:nvPicPr>
          <p:cNvPr id="7" name="Picture 6" descr="Screen Shot 2017-01-07 at 10.27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874" y="832849"/>
            <a:ext cx="4579294" cy="6001144"/>
          </a:xfrm>
          <a:prstGeom prst="rect">
            <a:avLst/>
          </a:prstGeom>
        </p:spPr>
      </p:pic>
      <p:sp>
        <p:nvSpPr>
          <p:cNvPr id="13" name="Frame 12"/>
          <p:cNvSpPr/>
          <p:nvPr/>
        </p:nvSpPr>
        <p:spPr>
          <a:xfrm>
            <a:off x="3025762" y="3565273"/>
            <a:ext cx="2748637" cy="887288"/>
          </a:xfrm>
          <a:prstGeom prst="frame">
            <a:avLst>
              <a:gd name="adj1" fmla="val 66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3617575" y="4429507"/>
            <a:ext cx="638849" cy="635099"/>
          </a:xfrm>
          <a:prstGeom prst="frame">
            <a:avLst>
              <a:gd name="adj1" fmla="val 66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720017" y="3900493"/>
            <a:ext cx="1066798" cy="325445"/>
          </a:xfrm>
          <a:prstGeom prst="rightArrow">
            <a:avLst>
              <a:gd name="adj1" fmla="val 14566"/>
              <a:gd name="adj2" fmla="val 419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19092" y="2315083"/>
            <a:ext cx="2955636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7200" dirty="0" smtClean="0">
                <a:latin typeface="Century Gothic"/>
                <a:cs typeface="Century Gothic"/>
              </a:rPr>
              <a:t>p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11404" y="1088485"/>
            <a:ext cx="2236754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2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19092" y="3575036"/>
            <a:ext cx="2955636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endParaRPr lang="en-US" sz="72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9092" y="4823953"/>
            <a:ext cx="2955636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endParaRPr lang="en-US" sz="72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462" y="3337144"/>
            <a:ext cx="2034412" cy="13528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What are these letters?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What sound do they stand for?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8540815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0302" y="1968998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5606547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3333" y="1968998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23792" y="1968998"/>
            <a:ext cx="235681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7431722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3333" y="1968998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9879" y="1968998"/>
            <a:ext cx="235681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0944052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3333" y="1968998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9879" y="1968998"/>
            <a:ext cx="235681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79066" y="1968998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5974959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3333" y="1968998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9879" y="1968998"/>
            <a:ext cx="235681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6692" y="1968998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2933619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4543" y="1990663"/>
            <a:ext cx="229369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4347210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4543" y="1990663"/>
            <a:ext cx="229369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26060" y="1990663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40040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9090" y="1962014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0364" y="1962014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4342572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4543" y="1990663"/>
            <a:ext cx="229369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8242" y="1990663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3691873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5049" y="1975269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109039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5049" y="1975269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1595" y="1975269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0700802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4140" y="1975269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0686" y="1975269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3451" y="1975269"/>
            <a:ext cx="225376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5409034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4140" y="1975269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0686" y="1975269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67232" y="1975269"/>
            <a:ext cx="225376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6885353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4140" y="1975269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0686" y="1975269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67232" y="1975269"/>
            <a:ext cx="225376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8661" y="1975269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5497327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4140" y="1975269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0686" y="1975269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67232" y="1975269"/>
            <a:ext cx="225376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20994" y="1975269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9828676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89170" y="1975269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4124658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89170" y="1975269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58116" y="1975269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8829308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89170" y="1975269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05716" y="1975269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50284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9090" y="1962014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5636" y="1962014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4577503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1655" y="1975269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9340504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0200" y="1964720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88359" y="1964720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5710375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0200" y="1964720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66746" y="1964720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8265073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0200" y="1964720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66746" y="1964720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20296" y="1964720"/>
            <a:ext cx="239230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ce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873190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0200" y="1964720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66746" y="1964720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3292" y="1964720"/>
            <a:ext cx="239230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ce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0234987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38667"/>
            <a:ext cx="89284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fl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1238065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38667"/>
            <a:ext cx="89284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1259722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38667"/>
            <a:ext cx="89284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latin typeface="Century Gothic"/>
                <a:cs typeface="Century Gothic"/>
              </a:rPr>
              <a:t>sh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1423798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38667"/>
            <a:ext cx="89284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474629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38667"/>
            <a:ext cx="89284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latin typeface="Century Gothic"/>
                <a:cs typeface="Century Gothic"/>
              </a:rPr>
              <a:t>sw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35482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0302" y="1968998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1600854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38667"/>
            <a:ext cx="89284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latin typeface="Century Gothic"/>
                <a:cs typeface="Century Gothic"/>
              </a:rPr>
              <a:t>sw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1890474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38667"/>
            <a:ext cx="89284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9232455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38667"/>
            <a:ext cx="89284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cl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1527938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38667"/>
            <a:ext cx="89284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cl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8027172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38667"/>
            <a:ext cx="89284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8510248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38667"/>
            <a:ext cx="89284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n   </a:t>
            </a:r>
            <a:r>
              <a:rPr lang="en-US" sz="6600" dirty="0" err="1" smtClean="0">
                <a:latin typeface="Century Gothic"/>
                <a:cs typeface="Century Gothic"/>
              </a:rPr>
              <a:t>sp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0234352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38667"/>
            <a:ext cx="89284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n   </a:t>
            </a:r>
            <a:r>
              <a:rPr lang="en-US" sz="6600" dirty="0" err="1" smtClean="0">
                <a:latin typeface="Century Gothic"/>
                <a:cs typeface="Century Gothic"/>
              </a:rPr>
              <a:t>sp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73370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38667"/>
            <a:ext cx="89284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n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63077272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38667"/>
            <a:ext cx="89284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n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k    </a:t>
            </a:r>
            <a:r>
              <a:rPr lang="en-US" sz="6600" dirty="0" err="1" smtClean="0">
                <a:latin typeface="Century Gothic"/>
                <a:cs typeface="Century Gothic"/>
              </a:rPr>
              <a:t>th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735592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38667"/>
            <a:ext cx="89284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n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k    </a:t>
            </a:r>
            <a:r>
              <a:rPr lang="en-US" sz="6600" dirty="0" err="1" smtClean="0">
                <a:latin typeface="Century Gothic"/>
                <a:cs typeface="Century Gothic"/>
              </a:rPr>
              <a:t>th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1275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3333" y="1968998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23792" y="1968998"/>
            <a:ext cx="235681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2344214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38667"/>
            <a:ext cx="89284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n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k 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5126789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38667"/>
            <a:ext cx="892848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n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k 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l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2148621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38667"/>
            <a:ext cx="892848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n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k 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3220790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38667"/>
            <a:ext cx="892848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n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k 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ve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4040540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38667"/>
            <a:ext cx="892848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n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k 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ve   </a:t>
            </a:r>
            <a:r>
              <a:rPr lang="en-US" sz="6600" dirty="0" err="1" smtClean="0">
                <a:latin typeface="Century Gothic"/>
                <a:cs typeface="Century Gothic"/>
              </a:rPr>
              <a:t>fr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0200243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38667"/>
            <a:ext cx="892848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n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k 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ve   fr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4479317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38667"/>
            <a:ext cx="89284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n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k 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ve   fr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b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2523892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38667"/>
            <a:ext cx="89284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n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k 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ve   fr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latin typeface="Century Gothic"/>
                <a:cs typeface="Century Gothic"/>
              </a:rPr>
              <a:t>b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65731098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38667"/>
            <a:ext cx="89284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n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k 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ve   fr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4788064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38667"/>
            <a:ext cx="89284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n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k 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ve   fr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gr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86738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3333" y="1968998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9879" y="1968998"/>
            <a:ext cx="235681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8364794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38667"/>
            <a:ext cx="89284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n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k 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ve   fr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gr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36284115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38667"/>
            <a:ext cx="89284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n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k 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ve   fr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42124777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38667"/>
            <a:ext cx="89284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n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k 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ve   fr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n   r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01013295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38667"/>
            <a:ext cx="89284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n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k 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ve   fr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n   </a:t>
            </a:r>
            <a:r>
              <a:rPr lang="en-US" sz="6600" dirty="0" err="1" smtClean="0">
                <a:latin typeface="Century Gothic"/>
                <a:cs typeface="Century Gothic"/>
              </a:rPr>
              <a:t>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59091164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38667"/>
            <a:ext cx="89284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n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k 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ve   fr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n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59783750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38667"/>
            <a:ext cx="89284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n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k 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ve   fr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n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d   </a:t>
            </a:r>
            <a:r>
              <a:rPr lang="en-US" sz="6600" dirty="0" err="1" smtClean="0">
                <a:latin typeface="Century Gothic"/>
                <a:cs typeface="Century Gothic"/>
              </a:rPr>
              <a:t>pl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84807969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38667"/>
            <a:ext cx="89284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n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k 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ve   fr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n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d  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8955743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38667"/>
            <a:ext cx="89284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  sw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n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k    th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ve   fr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n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d  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se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4674706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09" y="2008746"/>
            <a:ext cx="23687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4961" y="202397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n to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9247249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09" y="2008746"/>
            <a:ext cx="23687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4961" y="202397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b to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78635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3333" y="1968998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9879" y="1968998"/>
            <a:ext cx="235681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79066" y="1968998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21195987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09" y="2008746"/>
            <a:ext cx="23687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4961" y="202397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s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69130399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09" y="2008746"/>
            <a:ext cx="23687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4961" y="202397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t to 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83686361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09" y="2008746"/>
            <a:ext cx="23687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4961" y="202397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32738897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09" y="2008746"/>
            <a:ext cx="23687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4961" y="202397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h to 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24186445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09" y="2008746"/>
            <a:ext cx="23687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4961" y="202397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p to 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82422054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09" y="2008746"/>
            <a:ext cx="23687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4961" y="202397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r to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46373902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09" y="2008746"/>
            <a:ext cx="23687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4961" y="202397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d to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5843179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09" y="2008746"/>
            <a:ext cx="23687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4961" y="202397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79542832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09" y="2008746"/>
            <a:ext cx="23687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12791243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09" y="2008746"/>
            <a:ext cx="23687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p to the end of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08244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3333" y="1968998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9879" y="1968998"/>
            <a:ext cx="235681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6692" y="1968998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5116381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09" y="2008746"/>
            <a:ext cx="23687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s to sh.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04960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02532861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09" y="2008746"/>
            <a:ext cx="23687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04960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3685508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09" y="2008746"/>
            <a:ext cx="23687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d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and change the p to f.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04960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36781173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09" y="2008746"/>
            <a:ext cx="23687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d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and change the p to f.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04960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73776772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09" y="2008746"/>
            <a:ext cx="23687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04960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70911483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09" y="2008746"/>
            <a:ext cx="23687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gr.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04960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09160841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762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209" y="2008746"/>
            <a:ext cx="23687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</p:txBody>
      </p:sp>
      <p:sp>
        <p:nvSpPr>
          <p:cNvPr id="7" name="Rectangle 6"/>
          <p:cNvSpPr/>
          <p:nvPr/>
        </p:nvSpPr>
        <p:spPr>
          <a:xfrm>
            <a:off x="6104960" y="200874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63828377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Prefixes re-, un-, pre-</a:t>
            </a:r>
          </a:p>
        </p:txBody>
      </p:sp>
      <p:sp>
        <p:nvSpPr>
          <p:cNvPr id="7" name="Rectangle 6"/>
          <p:cNvSpPr/>
          <p:nvPr/>
        </p:nvSpPr>
        <p:spPr>
          <a:xfrm>
            <a:off x="1157847" y="1846156"/>
            <a:ext cx="6496583" cy="30414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heat</a:t>
            </a:r>
          </a:p>
          <a:p>
            <a:pPr algn="ctr">
              <a:lnSpc>
                <a:spcPct val="120000"/>
              </a:lnSpc>
            </a:pPr>
            <a:r>
              <a:rPr lang="en-US" sz="6600" u="sng" dirty="0" smtClean="0">
                <a:latin typeface="Century Gothic"/>
                <a:cs typeface="Century Gothic"/>
              </a:rPr>
              <a:t>re</a:t>
            </a:r>
            <a:r>
              <a:rPr lang="en-US" sz="6600" dirty="0" smtClean="0">
                <a:latin typeface="Century Gothic"/>
                <a:cs typeface="Century Gothic"/>
              </a:rPr>
              <a:t>heat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1054485"/>
            <a:ext cx="851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prefix is a word part that is added to the beginning of a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prefix changes the meaning of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80" y="3686848"/>
            <a:ext cx="2201333" cy="8928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re- means</a:t>
            </a:r>
          </a:p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“again”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209030" y="4071697"/>
            <a:ext cx="769697" cy="2386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3940" y="6086764"/>
            <a:ext cx="8773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Adding re- to the word heat changes the meaning of heat to “heat again.”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It also adds a syllable to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6340" y="5076921"/>
            <a:ext cx="8773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Mom will </a:t>
            </a:r>
            <a:r>
              <a:rPr lang="en-US" sz="2400" b="1" dirty="0" smtClean="0">
                <a:latin typeface="Century Gothic"/>
                <a:cs typeface="Century Gothic"/>
              </a:rPr>
              <a:t>heat</a:t>
            </a:r>
            <a:r>
              <a:rPr lang="en-US" sz="2400" dirty="0" smtClean="0">
                <a:latin typeface="Century Gothic"/>
                <a:cs typeface="Century Gothic"/>
              </a:rPr>
              <a:t> my soup.</a:t>
            </a:r>
          </a:p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I will </a:t>
            </a:r>
            <a:r>
              <a:rPr lang="en-US" sz="2400" b="1" dirty="0" smtClean="0">
                <a:latin typeface="Century Gothic"/>
                <a:cs typeface="Century Gothic"/>
              </a:rPr>
              <a:t>reheat</a:t>
            </a:r>
            <a:r>
              <a:rPr lang="en-US" sz="2400" dirty="0" smtClean="0">
                <a:latin typeface="Century Gothic"/>
                <a:cs typeface="Century Gothic"/>
              </a:rPr>
              <a:t> the soup tonight when I get hungry.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7006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Prefixes re-, un-, pre-</a:t>
            </a:r>
          </a:p>
        </p:txBody>
      </p:sp>
      <p:sp>
        <p:nvSpPr>
          <p:cNvPr id="7" name="Rectangle 6"/>
          <p:cNvSpPr/>
          <p:nvPr/>
        </p:nvSpPr>
        <p:spPr>
          <a:xfrm>
            <a:off x="1157847" y="1846156"/>
            <a:ext cx="6496583" cy="30414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	clean</a:t>
            </a: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					</a:t>
            </a:r>
            <a:r>
              <a:rPr lang="en-US" sz="6600" u="sng" dirty="0" smtClean="0">
                <a:latin typeface="Century Gothic"/>
                <a:cs typeface="Century Gothic"/>
              </a:rPr>
              <a:t>un</a:t>
            </a:r>
            <a:r>
              <a:rPr lang="en-US" sz="6600" dirty="0" smtClean="0">
                <a:latin typeface="Century Gothic"/>
                <a:cs typeface="Century Gothic"/>
              </a:rPr>
              <a:t>clean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1054485"/>
            <a:ext cx="851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prefix is a word part that is added to the beginning of a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prefix changes the meaning of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75" y="3615267"/>
            <a:ext cx="3301999" cy="13900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un- means</a:t>
            </a:r>
          </a:p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“not” or</a:t>
            </a:r>
          </a:p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“the opposite of”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048000" y="4071697"/>
            <a:ext cx="769697" cy="2386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3940" y="6086764"/>
            <a:ext cx="8773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Adding un- to the word clean changes the meaning of clean to “not clean.”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It also adds a syllable to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6340" y="5076921"/>
            <a:ext cx="8773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I promise to </a:t>
            </a:r>
            <a:r>
              <a:rPr lang="en-US" sz="2400" b="1" dirty="0" smtClean="0">
                <a:latin typeface="Century Gothic"/>
                <a:cs typeface="Century Gothic"/>
              </a:rPr>
              <a:t>clean</a:t>
            </a:r>
            <a:r>
              <a:rPr lang="en-US" sz="2400" dirty="0" smtClean="0">
                <a:latin typeface="Century Gothic"/>
                <a:cs typeface="Century Gothic"/>
              </a:rPr>
              <a:t> my room.</a:t>
            </a:r>
          </a:p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My mom was upset at my sister’s </a:t>
            </a:r>
            <a:r>
              <a:rPr lang="en-US" sz="2400" b="1" dirty="0" smtClean="0">
                <a:latin typeface="Century Gothic"/>
                <a:cs typeface="Century Gothic"/>
              </a:rPr>
              <a:t>unclean</a:t>
            </a:r>
            <a:r>
              <a:rPr lang="en-US" sz="2400" dirty="0" smtClean="0">
                <a:latin typeface="Century Gothic"/>
                <a:cs typeface="Century Gothic"/>
              </a:rPr>
              <a:t> room.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910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Prefixes re-, un-, pre-</a:t>
            </a:r>
          </a:p>
        </p:txBody>
      </p:sp>
      <p:sp>
        <p:nvSpPr>
          <p:cNvPr id="7" name="Rectangle 6"/>
          <p:cNvSpPr/>
          <p:nvPr/>
        </p:nvSpPr>
        <p:spPr>
          <a:xfrm>
            <a:off x="1157847" y="1846156"/>
            <a:ext cx="6496583" cy="30414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read</a:t>
            </a: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	</a:t>
            </a:r>
            <a:r>
              <a:rPr lang="en-US" sz="6600" u="sng" dirty="0" err="1" smtClean="0">
                <a:latin typeface="Century Gothic"/>
                <a:cs typeface="Century Gothic"/>
              </a:rPr>
              <a:t>pre</a:t>
            </a:r>
            <a:r>
              <a:rPr lang="en-US" sz="6600" dirty="0" err="1" smtClean="0">
                <a:latin typeface="Century Gothic"/>
                <a:cs typeface="Century Gothic"/>
              </a:rPr>
              <a:t>read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1054485"/>
            <a:ext cx="851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prefix is a word part that is added to the beginning of a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prefix changes the meaning of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75" y="3615267"/>
            <a:ext cx="2509213" cy="13900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pre- means</a:t>
            </a:r>
          </a:p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“before”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416849" y="4129424"/>
            <a:ext cx="1000606" cy="2386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575" y="6086764"/>
            <a:ext cx="901776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rgbClr val="FF0000"/>
                </a:solidFill>
                <a:latin typeface="Century Gothic"/>
                <a:cs typeface="Century Gothic"/>
              </a:rPr>
              <a:t>Adding pre- to the word read changes the meaning of read to “before reading.”</a:t>
            </a:r>
          </a:p>
          <a:p>
            <a:pPr algn="ctr"/>
            <a:r>
              <a:rPr lang="en-US" sz="1700" dirty="0" smtClean="0">
                <a:solidFill>
                  <a:srgbClr val="FF0000"/>
                </a:solidFill>
                <a:latin typeface="Century Gothic"/>
                <a:cs typeface="Century Gothic"/>
              </a:rPr>
              <a:t>It also adds a syllable to the word.</a:t>
            </a:r>
            <a:endParaRPr lang="en-US" sz="17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6340" y="5076921"/>
            <a:ext cx="8773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I want to </a:t>
            </a:r>
            <a:r>
              <a:rPr lang="en-US" sz="2400" b="1" dirty="0" smtClean="0">
                <a:latin typeface="Century Gothic"/>
                <a:cs typeface="Century Gothic"/>
              </a:rPr>
              <a:t>read</a:t>
            </a:r>
            <a:r>
              <a:rPr lang="en-US" sz="2400" dirty="0" smtClean="0">
                <a:latin typeface="Century Gothic"/>
                <a:cs typeface="Century Gothic"/>
              </a:rPr>
              <a:t> the story again.</a:t>
            </a:r>
          </a:p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Reading the title of the story is a good </a:t>
            </a:r>
            <a:r>
              <a:rPr lang="en-US" sz="2400" b="1" dirty="0" err="1" smtClean="0">
                <a:latin typeface="Century Gothic"/>
                <a:cs typeface="Century Gothic"/>
              </a:rPr>
              <a:t>preread</a:t>
            </a:r>
            <a:r>
              <a:rPr lang="en-US" sz="2400" b="1" dirty="0" smtClean="0">
                <a:latin typeface="Century Gothic"/>
                <a:cs typeface="Century Gothic"/>
              </a:rPr>
              <a:t> </a:t>
            </a:r>
            <a:r>
              <a:rPr lang="en-US" sz="2400" dirty="0" smtClean="0">
                <a:latin typeface="Century Gothic"/>
                <a:cs typeface="Century Gothic"/>
              </a:rPr>
              <a:t>strategy. 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1996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0302" y="1968998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2712572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Prefixes re-, un-, pre-</a:t>
            </a:r>
          </a:p>
        </p:txBody>
      </p:sp>
      <p:sp>
        <p:nvSpPr>
          <p:cNvPr id="7" name="Rectangle 6"/>
          <p:cNvSpPr/>
          <p:nvPr/>
        </p:nvSpPr>
        <p:spPr>
          <a:xfrm>
            <a:off x="1157847" y="1846156"/>
            <a:ext cx="6496583" cy="30414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read</a:t>
            </a: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play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848" y="1239151"/>
            <a:ext cx="872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add re- to each word and then use each word in a sentence.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3669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Prefixes re-, un-, pre-</a:t>
            </a:r>
          </a:p>
        </p:txBody>
      </p:sp>
      <p:sp>
        <p:nvSpPr>
          <p:cNvPr id="7" name="Rectangle 6"/>
          <p:cNvSpPr/>
          <p:nvPr/>
        </p:nvSpPr>
        <p:spPr>
          <a:xfrm>
            <a:off x="1157847" y="1846156"/>
            <a:ext cx="6496583" cy="30414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paid</a:t>
            </a: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real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848" y="1239151"/>
            <a:ext cx="872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add un- to each word and then use each word in a sentence.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8065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Prefixes re-, un-, pre-</a:t>
            </a:r>
          </a:p>
        </p:txBody>
      </p:sp>
      <p:sp>
        <p:nvSpPr>
          <p:cNvPr id="7" name="Rectangle 6"/>
          <p:cNvSpPr/>
          <p:nvPr/>
        </p:nvSpPr>
        <p:spPr>
          <a:xfrm>
            <a:off x="1157847" y="1846156"/>
            <a:ext cx="6496583" cy="30414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teach</a:t>
            </a: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cook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847" y="1239151"/>
            <a:ext cx="889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add pre- to each word and then use each word in a sentence.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392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Spelling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89812" y="1960342"/>
            <a:ext cx="8694365" cy="8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010868" y="1149136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89812" y="1141407"/>
            <a:ext cx="2344069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88906" y="1149136"/>
            <a:ext cx="2344069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leaf</a:t>
            </a:r>
            <a:endParaRPr lang="en-US" sz="4800" dirty="0">
              <a:latin typeface="Century Gothic"/>
              <a:cs typeface="Century Gothic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949436" y="1141407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219912" y="1146881"/>
            <a:ext cx="2344069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need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6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48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me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485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feed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6005" y="1574711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seat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4270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we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600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keep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4270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beak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1485" y="378979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me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1485" y="492653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feed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4270" y="378979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beak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04270" y="492653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we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26005" y="378979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keep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26005" y="492653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seat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7719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76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because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like the dress </a:t>
            </a:r>
            <a:r>
              <a:rPr lang="en-US" sz="2800" b="1" dirty="0" smtClean="0">
                <a:latin typeface="Century Gothic"/>
                <a:cs typeface="Century Gothic"/>
              </a:rPr>
              <a:t>because</a:t>
            </a:r>
            <a:r>
              <a:rPr lang="en-US" sz="2800" dirty="0" smtClean="0">
                <a:latin typeface="Century Gothic"/>
                <a:cs typeface="Century Gothic"/>
              </a:rPr>
              <a:t> it is </a:t>
            </a:r>
            <a:r>
              <a:rPr lang="en-US" sz="2800" b="1" dirty="0" smtClean="0">
                <a:latin typeface="Century Gothic"/>
                <a:cs typeface="Century Gothic"/>
              </a:rPr>
              <a:t>blue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8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blue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like the dress </a:t>
            </a:r>
            <a:r>
              <a:rPr lang="en-US" sz="2800" b="1" dirty="0" smtClean="0">
                <a:latin typeface="Century Gothic"/>
                <a:cs typeface="Century Gothic"/>
              </a:rPr>
              <a:t>because</a:t>
            </a:r>
            <a:r>
              <a:rPr lang="en-US" sz="2800" dirty="0" smtClean="0">
                <a:latin typeface="Century Gothic"/>
                <a:cs typeface="Century Gothic"/>
              </a:rPr>
              <a:t> it is </a:t>
            </a:r>
            <a:r>
              <a:rPr lang="en-US" sz="2800" b="1" dirty="0" smtClean="0">
                <a:latin typeface="Century Gothic"/>
                <a:cs typeface="Century Gothic"/>
              </a:rPr>
              <a:t>blue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2959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into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jumped </a:t>
            </a:r>
            <a:r>
              <a:rPr lang="en-US" sz="2800" b="1" dirty="0" smtClean="0">
                <a:latin typeface="Century Gothic"/>
                <a:cs typeface="Century Gothic"/>
              </a:rPr>
              <a:t>into</a:t>
            </a:r>
            <a:r>
              <a:rPr lang="en-US" sz="2800" dirty="0" smtClean="0">
                <a:latin typeface="Century Gothic"/>
                <a:cs typeface="Century Gothic"/>
              </a:rPr>
              <a:t> the </a:t>
            </a:r>
            <a:r>
              <a:rPr lang="en-US" sz="2800" b="1" dirty="0" smtClean="0">
                <a:latin typeface="Century Gothic"/>
                <a:cs typeface="Century Gothic"/>
              </a:rPr>
              <a:t>other</a:t>
            </a:r>
            <a:r>
              <a:rPr lang="en-US" sz="2800" dirty="0" smtClean="0">
                <a:latin typeface="Century Gothic"/>
                <a:cs typeface="Century Gothic"/>
              </a:rPr>
              <a:t> lake.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1451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will take a large piece </a:t>
            </a:r>
            <a:r>
              <a:rPr lang="en-US" sz="2800" b="1" dirty="0" smtClean="0">
                <a:latin typeface="Century Gothic"/>
                <a:cs typeface="Century Gothic"/>
              </a:rPr>
              <a:t>or</a:t>
            </a:r>
            <a:r>
              <a:rPr lang="en-US" sz="2800" dirty="0" smtClean="0">
                <a:latin typeface="Century Gothic"/>
                <a:cs typeface="Century Gothic"/>
              </a:rPr>
              <a:t> a </a:t>
            </a:r>
            <a:r>
              <a:rPr lang="en-US" sz="2800" b="1" dirty="0" smtClean="0">
                <a:latin typeface="Century Gothic"/>
                <a:cs typeface="Century Gothic"/>
              </a:rPr>
              <a:t>small</a:t>
            </a:r>
            <a:r>
              <a:rPr lang="en-US" sz="2800" dirty="0" smtClean="0">
                <a:latin typeface="Century Gothic"/>
                <a:cs typeface="Century Gothic"/>
              </a:rPr>
              <a:t> piece.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9250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Phonological Awareness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Identity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1" y="3300631"/>
            <a:ext cx="88375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I will say three words. 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Listen carefully and tell me the sound that you hear that is the same in all three words.</a:t>
            </a: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sheet, freeze, peach		catch, hitch, watch			hope, stove, toad</a:t>
            </a: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claim, take, strain			green, meat, seal			speed, road, made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carefully as I say three words: keep, please, field.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What sound is the same in keep, please, and field?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They all have the /e/ sound in the middle.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364182" y="1885758"/>
            <a:ext cx="1693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29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3333" y="1968998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23792" y="1968998"/>
            <a:ext cx="235681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60013930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other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jumped </a:t>
            </a:r>
            <a:r>
              <a:rPr lang="en-US" sz="2800" b="1" dirty="0" smtClean="0">
                <a:latin typeface="Century Gothic"/>
                <a:cs typeface="Century Gothic"/>
              </a:rPr>
              <a:t>into</a:t>
            </a:r>
            <a:r>
              <a:rPr lang="en-US" sz="2800" dirty="0" smtClean="0">
                <a:latin typeface="Century Gothic"/>
                <a:cs typeface="Century Gothic"/>
              </a:rPr>
              <a:t> the </a:t>
            </a:r>
            <a:r>
              <a:rPr lang="en-US" sz="2800" b="1" dirty="0" smtClean="0">
                <a:latin typeface="Century Gothic"/>
                <a:cs typeface="Century Gothic"/>
              </a:rPr>
              <a:t>other</a:t>
            </a:r>
            <a:r>
              <a:rPr lang="en-US" sz="2800" dirty="0" smtClean="0">
                <a:latin typeface="Century Gothic"/>
                <a:cs typeface="Century Gothic"/>
              </a:rPr>
              <a:t> lake.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5623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small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will take a large piece </a:t>
            </a:r>
            <a:r>
              <a:rPr lang="en-US" sz="2800" b="1" dirty="0" smtClean="0">
                <a:latin typeface="Century Gothic"/>
                <a:cs typeface="Century Gothic"/>
              </a:rPr>
              <a:t>or</a:t>
            </a:r>
            <a:r>
              <a:rPr lang="en-US" sz="2800" dirty="0" smtClean="0">
                <a:latin typeface="Century Gothic"/>
                <a:cs typeface="Century Gothic"/>
              </a:rPr>
              <a:t> a </a:t>
            </a:r>
            <a:r>
              <a:rPr lang="en-US" sz="2800" b="1" dirty="0" smtClean="0">
                <a:latin typeface="Century Gothic"/>
                <a:cs typeface="Century Gothic"/>
              </a:rPr>
              <a:t>small</a:t>
            </a:r>
            <a:r>
              <a:rPr lang="en-US" sz="2800" dirty="0" smtClean="0">
                <a:latin typeface="Century Gothic"/>
                <a:cs typeface="Century Gothic"/>
              </a:rPr>
              <a:t> piece.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9838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Has and Have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332" y="2186358"/>
            <a:ext cx="8864729" cy="31245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Dogs do not have hands.</a:t>
            </a:r>
          </a:p>
          <a:p>
            <a:pPr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The boy has a green pail.</a:t>
            </a:r>
          </a:p>
          <a:p>
            <a:pPr algn="ctr"/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689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use the word 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tell about more than one person, place or thing that has or owns something. We also use 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we say I or you. We use 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has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tell about one person, place, or thing that owns something.</a:t>
            </a:r>
            <a:endParaRPr lang="en-US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178" y="5457401"/>
            <a:ext cx="868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Guide children to circle has or have in each sentence.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578" y="6056225"/>
            <a:ext cx="868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write a sentence to tell what pets they or their friends have. Remember to use have or has correctly.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189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3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394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74395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</a:t>
            </a:r>
            <a:endParaRPr lang="en-US" sz="3200" dirty="0">
              <a:latin typeface="Century Gothic"/>
              <a:cs typeface="Century Gothic"/>
            </a:endParaRPr>
          </a:p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Identify and Generate Rhyme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246" y="1247621"/>
            <a:ext cx="82846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am going to say two words. Listen: meal, peel.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Meal and peel rhyme because they both end in the same sounds: /el/.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Listen: /m/ /el/, meal; /p/ /el/, peel.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What other words rhyme with meal and peel?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Feel, /f/ /el/. The word feel ends in /el/, so it rhymes with meal and peel.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365" y="3959962"/>
            <a:ext cx="889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Guided Practice: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will say a group of words. Tell me which two words in the group rhyme. Then name other words that rhyme with those words.</a:t>
            </a:r>
            <a:endParaRPr lang="en-US" dirty="0" smtClean="0">
              <a:latin typeface="Century Gothic"/>
              <a:cs typeface="Century Gothic"/>
            </a:endParaRPr>
          </a:p>
          <a:p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meet, rate, seat	bead, weed, beg	 	play, team, hay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say, see, bee		shirt, shield, dirt			book, beak, crook	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300128" y="1622643"/>
            <a:ext cx="8677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39535" y="1857241"/>
            <a:ext cx="1478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95288" y="1867651"/>
            <a:ext cx="1478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87664" y="2429529"/>
            <a:ext cx="1478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01567" y="2429529"/>
            <a:ext cx="14787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24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561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2470" y="353225"/>
            <a:ext cx="741734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1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561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0466" y="2022203"/>
            <a:ext cx="231292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2470" y="353225"/>
            <a:ext cx="741734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32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801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0466" y="2022203"/>
            <a:ext cx="231292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2470" y="353225"/>
            <a:ext cx="741734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5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801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0466" y="2022203"/>
            <a:ext cx="231292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2470" y="353225"/>
            <a:ext cx="741734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4660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61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801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0466" y="2022203"/>
            <a:ext cx="231292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2470" y="353225"/>
            <a:ext cx="741734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03394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2570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3333" y="1968998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9879" y="1968998"/>
            <a:ext cx="235681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79884722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76842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2470" y="353225"/>
            <a:ext cx="741734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8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76842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2470" y="353225"/>
            <a:ext cx="741734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1690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6216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29242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2470" y="353225"/>
            <a:ext cx="741734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1690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5293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76842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2470" y="353225"/>
            <a:ext cx="741734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00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76842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2470" y="353225"/>
            <a:ext cx="741734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1689" y="2022203"/>
            <a:ext cx="24370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34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76842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2470" y="353225"/>
            <a:ext cx="741734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9290" y="2022203"/>
            <a:ext cx="24370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0303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561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2470" y="353225"/>
            <a:ext cx="741734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4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561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0466" y="2022203"/>
            <a:ext cx="231292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2470" y="353225"/>
            <a:ext cx="741734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99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801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0466" y="2022203"/>
            <a:ext cx="231292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2470" y="353225"/>
            <a:ext cx="741734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35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801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0466" y="2022203"/>
            <a:ext cx="231292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2470" y="353225"/>
            <a:ext cx="741734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4660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674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3333" y="1968998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9879" y="1968998"/>
            <a:ext cx="235681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79066" y="1968998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66535368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801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0466" y="2022203"/>
            <a:ext cx="231292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2470" y="353225"/>
            <a:ext cx="741734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03394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4498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561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2470" y="353225"/>
            <a:ext cx="741734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4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561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0466" y="2022203"/>
            <a:ext cx="231292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2470" y="353225"/>
            <a:ext cx="741734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99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801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0466" y="2022203"/>
            <a:ext cx="231292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2470" y="353225"/>
            <a:ext cx="741734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35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801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0466" y="2022203"/>
            <a:ext cx="231292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2470" y="353225"/>
            <a:ext cx="741734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4660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ve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674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801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0466" y="2022203"/>
            <a:ext cx="231292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2470" y="353225"/>
            <a:ext cx="741734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03394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ve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4498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561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2470" y="353225"/>
            <a:ext cx="741734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4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561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0466" y="2022203"/>
            <a:ext cx="231292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2470" y="353225"/>
            <a:ext cx="741734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99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801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0466" y="2022203"/>
            <a:ext cx="231292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2470" y="353225"/>
            <a:ext cx="741734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35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801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0466" y="2022203"/>
            <a:ext cx="231292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2470" y="353225"/>
            <a:ext cx="741734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4660" y="2022203"/>
            <a:ext cx="243570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ce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674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3333" y="1968998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9879" y="1968998"/>
            <a:ext cx="235681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6692" y="1968998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02781591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801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0466" y="2022203"/>
            <a:ext cx="231292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2470" y="353225"/>
            <a:ext cx="741734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03394" y="2022203"/>
            <a:ext cx="239375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ce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4498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00182"/>
            <a:ext cx="888230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	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latin typeface="Century Gothic"/>
                <a:cs typeface="Century Gothic"/>
              </a:rPr>
              <a:t> 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6600" dirty="0" err="1" smtClean="0">
                <a:latin typeface="Century Gothic"/>
                <a:cs typeface="Century Gothic"/>
              </a:rPr>
              <a:t>ing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r>
              <a:rPr lang="en-US" sz="6600" dirty="0" err="1" smtClean="0"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latin typeface="Century Gothic"/>
                <a:cs typeface="Century Gothic"/>
              </a:rPr>
              <a:t>ze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latin typeface="Century Gothic"/>
                <a:cs typeface="Century Gothic"/>
              </a:rPr>
              <a:t>tr</a:t>
            </a:r>
            <a:r>
              <a:rPr lang="en-US" sz="6600" dirty="0" smtClean="0">
                <a:latin typeface="Century Gothic"/>
                <a:cs typeface="Century Gothic"/>
              </a:rPr>
              <a:t>      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</a:t>
            </a:r>
            <a:r>
              <a:rPr lang="en-US" sz="6600" dirty="0" err="1" smtClean="0">
                <a:latin typeface="Century Gothic"/>
                <a:cs typeface="Century Gothic"/>
              </a:rPr>
              <a:t>wh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o_e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98424040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86681779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74520194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50215362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12333849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68570135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86120307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88559275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5838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3878" y="1968998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5596482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9765003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56142115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  s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29736173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01664001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31049039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</a:t>
            </a:r>
            <a:r>
              <a:rPr lang="en-US" sz="6600" dirty="0" err="1" smtClean="0">
                <a:latin typeface="Century Gothic"/>
                <a:cs typeface="Century Gothic"/>
              </a:rPr>
              <a:t>sl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22880629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</a:t>
            </a:r>
            <a:r>
              <a:rPr lang="en-US" sz="6600" dirty="0" err="1" smtClean="0">
                <a:latin typeface="Century Gothic"/>
                <a:cs typeface="Century Gothic"/>
              </a:rPr>
              <a:t>sl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39492232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5615698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80913486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20043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3878" y="1968998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5879" y="1968998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39715289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50923260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  </a:t>
            </a:r>
            <a:r>
              <a:rPr lang="en-US" sz="6600" dirty="0" err="1" smtClean="0">
                <a:latin typeface="Century Gothic"/>
                <a:cs typeface="Century Gothic"/>
              </a:rPr>
              <a:t>sh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0779918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  </a:t>
            </a:r>
            <a:r>
              <a:rPr lang="en-US" sz="6600" dirty="0" err="1" smtClean="0">
                <a:latin typeface="Century Gothic"/>
                <a:cs typeface="Century Gothic"/>
              </a:rPr>
              <a:t>sh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63522322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ld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0593988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ld    </a:t>
            </a:r>
            <a:r>
              <a:rPr lang="en-US" sz="6600" dirty="0" err="1" smtClean="0">
                <a:latin typeface="Century Gothic"/>
                <a:cs typeface="Century Gothic"/>
              </a:rPr>
              <a:t>tr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89119491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ld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28318133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ld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87828390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ld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8897684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ld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se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08134169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ld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se  s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13005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3878" y="1968998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40424" y="1968998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53697132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ld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se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05045652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ld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se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  </a:t>
            </a:r>
            <a:r>
              <a:rPr lang="en-US" sz="6600" dirty="0" err="1" smtClean="0">
                <a:latin typeface="Century Gothic"/>
                <a:cs typeface="Century Gothic"/>
              </a:rPr>
              <a:t>wh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97795724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ld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se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  </a:t>
            </a:r>
            <a:r>
              <a:rPr lang="en-US" sz="6600" dirty="0" err="1" smtClean="0">
                <a:latin typeface="Century Gothic"/>
                <a:cs typeface="Century Gothic"/>
              </a:rPr>
              <a:t>wh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2688611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    sl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latin typeface="Century Gothic"/>
                <a:cs typeface="Century Gothic"/>
              </a:rPr>
              <a:t>ld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se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  </a:t>
            </a:r>
            <a:r>
              <a:rPr lang="en-US" sz="6600" dirty="0" smtClean="0">
                <a:latin typeface="Century Gothic"/>
                <a:cs typeface="Century Gothic"/>
              </a:rPr>
              <a:t>wh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3785797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d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758" y="115455"/>
            <a:ext cx="28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3601909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d  pr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t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758" y="115455"/>
            <a:ext cx="28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41588067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d  pr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t  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l</a:t>
            </a:r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   </a:t>
            </a:r>
            <a:endParaRPr lang="en-US" sz="6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758" y="115455"/>
            <a:ext cx="28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51242681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d  pr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t  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l</a:t>
            </a:r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   </a:t>
            </a:r>
            <a:endParaRPr lang="en-US" sz="6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u</a:t>
            </a:r>
            <a:r>
              <a:rPr lang="en-US" sz="6000" dirty="0" smtClean="0">
                <a:latin typeface="Century Gothic"/>
                <a:cs typeface="Century Gothic"/>
              </a:rPr>
              <a:t>nz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pped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758" y="115455"/>
            <a:ext cx="28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89810760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d  pr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t  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l</a:t>
            </a:r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   </a:t>
            </a:r>
            <a:endParaRPr lang="en-US" sz="6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u</a:t>
            </a:r>
            <a:r>
              <a:rPr lang="en-US" sz="6000" dirty="0" smtClean="0">
                <a:latin typeface="Century Gothic"/>
                <a:cs typeface="Century Gothic"/>
              </a:rPr>
              <a:t>nz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pped  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fr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ze</a:t>
            </a:r>
          </a:p>
          <a:p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758" y="115455"/>
            <a:ext cx="28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29905441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d  pr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t  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l</a:t>
            </a:r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   </a:t>
            </a:r>
            <a:endParaRPr lang="en-US" sz="6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u</a:t>
            </a:r>
            <a:r>
              <a:rPr lang="en-US" sz="6000" dirty="0" smtClean="0">
                <a:latin typeface="Century Gothic"/>
                <a:cs typeface="Century Gothic"/>
              </a:rPr>
              <a:t>nz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pped  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fr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ze</a:t>
            </a:r>
          </a:p>
          <a:p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758" y="115455"/>
            <a:ext cx="28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30561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3878" y="1968998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40424" y="1968998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3188" y="1968998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0922803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d  pr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t  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l</a:t>
            </a:r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   </a:t>
            </a:r>
            <a:endParaRPr lang="en-US" sz="6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u</a:t>
            </a:r>
            <a:r>
              <a:rPr lang="en-US" sz="6000" dirty="0" smtClean="0">
                <a:latin typeface="Century Gothic"/>
                <a:cs typeface="Century Gothic"/>
              </a:rPr>
              <a:t>nz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pped  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fr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ze</a:t>
            </a:r>
          </a:p>
          <a:p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u</a:t>
            </a:r>
            <a:r>
              <a:rPr lang="en-US" sz="6000" dirty="0" smtClean="0">
                <a:latin typeface="Century Gothic"/>
                <a:cs typeface="Century Gothic"/>
              </a:rPr>
              <a:t>nh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758" y="115455"/>
            <a:ext cx="28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44485793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d  pr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t  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l</a:t>
            </a:r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   </a:t>
            </a:r>
            <a:endParaRPr lang="en-US" sz="6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u</a:t>
            </a:r>
            <a:r>
              <a:rPr lang="en-US" sz="6000" dirty="0" smtClean="0">
                <a:latin typeface="Century Gothic"/>
                <a:cs typeface="Century Gothic"/>
              </a:rPr>
              <a:t>nz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pped  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fr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ze</a:t>
            </a:r>
          </a:p>
          <a:p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u</a:t>
            </a:r>
            <a:r>
              <a:rPr lang="en-US" sz="6000" dirty="0" smtClean="0">
                <a:latin typeface="Century Gothic"/>
                <a:cs typeface="Century Gothic"/>
              </a:rPr>
              <a:t>nh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k  pr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</a:p>
          <a:p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758" y="115455"/>
            <a:ext cx="28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26764131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d  pr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t  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l</a:t>
            </a:r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   </a:t>
            </a:r>
            <a:endParaRPr lang="en-US" sz="6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u</a:t>
            </a:r>
            <a:r>
              <a:rPr lang="en-US" sz="6000" dirty="0" smtClean="0">
                <a:latin typeface="Century Gothic"/>
                <a:cs typeface="Century Gothic"/>
              </a:rPr>
              <a:t>nz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pped  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fr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ze</a:t>
            </a:r>
          </a:p>
          <a:p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u</a:t>
            </a:r>
            <a:r>
              <a:rPr lang="en-US" sz="6000" dirty="0" smtClean="0">
                <a:latin typeface="Century Gothic"/>
                <a:cs typeface="Century Gothic"/>
              </a:rPr>
              <a:t>nh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k  pr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</a:p>
          <a:p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sh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</a:t>
            </a:r>
            <a:r>
              <a:rPr lang="en-US" sz="6000" dirty="0" smtClean="0">
                <a:latin typeface="Century Gothic"/>
                <a:cs typeface="Century Gothic"/>
              </a:rPr>
              <a:t>i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ng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758" y="115455"/>
            <a:ext cx="28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26730003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8" y="392546"/>
            <a:ext cx="8890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d  pr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latin typeface="Century Gothic"/>
                <a:cs typeface="Century Gothic"/>
              </a:rPr>
              <a:t>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t  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000" dirty="0" smtClean="0">
                <a:latin typeface="Century Gothic"/>
                <a:cs typeface="Century Gothic"/>
              </a:rPr>
              <a:t>nr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000" dirty="0" smtClean="0">
                <a:latin typeface="Century Gothic"/>
                <a:cs typeface="Century Gothic"/>
              </a:rPr>
              <a:t>l</a:t>
            </a:r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   </a:t>
            </a:r>
            <a:endParaRPr lang="en-US" sz="6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u</a:t>
            </a:r>
            <a:r>
              <a:rPr lang="en-US" sz="6000" dirty="0" smtClean="0">
                <a:latin typeface="Century Gothic"/>
                <a:cs typeface="Century Gothic"/>
              </a:rPr>
              <a:t>nz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pped   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fr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ze</a:t>
            </a:r>
          </a:p>
          <a:p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u</a:t>
            </a:r>
            <a:r>
              <a:rPr lang="en-US" sz="6000" dirty="0" smtClean="0">
                <a:latin typeface="Century Gothic"/>
                <a:cs typeface="Century Gothic"/>
              </a:rPr>
              <a:t>nh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k  pr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</a:p>
          <a:p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sh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pping   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thr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0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758" y="115455"/>
            <a:ext cx="2855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7739094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79" y="100062"/>
            <a:ext cx="889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 smtClean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Dean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51970736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79" y="100062"/>
            <a:ext cx="889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 smtClean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Dean needs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9646981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79" y="100062"/>
            <a:ext cx="889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 smtClean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Dean needs to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34240273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79" y="100062"/>
            <a:ext cx="889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 smtClean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Dean needs to plant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29571851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79" y="100062"/>
            <a:ext cx="889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 smtClean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Dean needs to plant those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93945939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79" y="100062"/>
            <a:ext cx="8890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 smtClean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Dean needs to plant those seeds.</a:t>
            </a:r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   </a:t>
            </a:r>
            <a:endParaRPr lang="en-US" sz="6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737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0605" y="1968998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7151" y="1968998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9915" y="1968998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6461" y="1968998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49793634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79" y="100062"/>
            <a:ext cx="8890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 smtClean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Dean needs to plant those seeds.</a:t>
            </a:r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   </a:t>
            </a:r>
            <a:endParaRPr lang="en-US" sz="6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Jean, 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41858976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79" y="100062"/>
            <a:ext cx="889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 smtClean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Dean needs to plant those seeds.</a:t>
            </a:r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   </a:t>
            </a:r>
            <a:endParaRPr lang="en-US" sz="6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Jean, please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76126555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79" y="100062"/>
            <a:ext cx="889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 smtClean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Dean needs to plant those seeds.</a:t>
            </a:r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   </a:t>
            </a:r>
            <a:endParaRPr lang="en-US" sz="6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Jean, please preheat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77910205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79" y="100062"/>
            <a:ext cx="8890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 smtClean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Dean needs to plant those seeds.</a:t>
            </a:r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   </a:t>
            </a:r>
            <a:endParaRPr lang="en-US" sz="6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Jean, please preheat the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1131117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79" y="100062"/>
            <a:ext cx="8890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 smtClean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Dean needs to plant those seeds.</a:t>
            </a:r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   </a:t>
            </a:r>
            <a:endParaRPr lang="en-US" sz="6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Jean, please preheat the meat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26766522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79" y="100062"/>
            <a:ext cx="8890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 smtClean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Dean needs to plant those seeds.</a:t>
            </a:r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   </a:t>
            </a:r>
            <a:endParaRPr lang="en-US" sz="6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Jean, please preheat the meat for</a:t>
            </a:r>
          </a:p>
          <a:p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100230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79" y="100062"/>
            <a:ext cx="8890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 smtClean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Dean needs to plant those seeds.</a:t>
            </a:r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   </a:t>
            </a:r>
            <a:endParaRPr lang="en-US" sz="6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Jean, please preheat the meat for lunch.</a:t>
            </a:r>
          </a:p>
          <a:p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18407609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08 at 12.04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878" y="0"/>
            <a:ext cx="5316183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70065602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08 at 12.04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397" y="0"/>
            <a:ext cx="5345024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86364667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08 at 12.05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662" y="0"/>
            <a:ext cx="531219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51242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0605" y="1968998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7151" y="1968998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33697" y="1968998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50243" y="1968998"/>
            <a:ext cx="19165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20915072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08 at 12.05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273" y="0"/>
            <a:ext cx="533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23086905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Prefixes re-, un-, pre-</a:t>
            </a:r>
          </a:p>
        </p:txBody>
      </p:sp>
      <p:sp>
        <p:nvSpPr>
          <p:cNvPr id="7" name="Rectangle 6"/>
          <p:cNvSpPr/>
          <p:nvPr/>
        </p:nvSpPr>
        <p:spPr>
          <a:xfrm>
            <a:off x="1157847" y="1846156"/>
            <a:ext cx="6496583" cy="30414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	sweep</a:t>
            </a: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			</a:t>
            </a:r>
            <a:r>
              <a:rPr lang="en-US" sz="6600" u="sng" dirty="0" err="1" smtClean="0">
                <a:latin typeface="Century Gothic"/>
                <a:cs typeface="Century Gothic"/>
              </a:rPr>
              <a:t>re</a:t>
            </a:r>
            <a:r>
              <a:rPr lang="en-US" sz="6600" dirty="0" err="1" smtClean="0">
                <a:latin typeface="Century Gothic"/>
                <a:cs typeface="Century Gothic"/>
              </a:rPr>
              <a:t>sweep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1054485"/>
            <a:ext cx="851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prefix is a word part that is added to the beginning of a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prefix changes the meaning of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302" y="3686848"/>
            <a:ext cx="2201333" cy="8928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re- means</a:t>
            </a:r>
          </a:p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“again”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593878" y="4071697"/>
            <a:ext cx="769697" cy="2386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576" y="5076921"/>
            <a:ext cx="90177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Resweep</a:t>
            </a:r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means “to sweep again.”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I had to </a:t>
            </a:r>
            <a:r>
              <a:rPr lang="en-US" sz="2000" b="1" dirty="0" err="1" smtClean="0">
                <a:latin typeface="Century Gothic"/>
                <a:cs typeface="Century Gothic"/>
              </a:rPr>
              <a:t>resweep</a:t>
            </a:r>
            <a:r>
              <a:rPr lang="en-US" sz="2000" dirty="0" smtClean="0">
                <a:latin typeface="Century Gothic"/>
                <a:cs typeface="Century Gothic"/>
              </a:rPr>
              <a:t> the driveway after the wind blew leaves everywhere.</a:t>
            </a:r>
            <a:endParaRPr lang="en-US" sz="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0609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Prefixes re-, un-, pre-</a:t>
            </a:r>
          </a:p>
        </p:txBody>
      </p:sp>
      <p:sp>
        <p:nvSpPr>
          <p:cNvPr id="7" name="Rectangle 6"/>
          <p:cNvSpPr/>
          <p:nvPr/>
        </p:nvSpPr>
        <p:spPr>
          <a:xfrm>
            <a:off x="1157847" y="1846156"/>
            <a:ext cx="6496583" cy="30414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	read</a:t>
            </a: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			  </a:t>
            </a:r>
            <a:r>
              <a:rPr lang="en-US" sz="6600" u="sng" dirty="0" err="1" smtClean="0">
                <a:latin typeface="Century Gothic"/>
                <a:cs typeface="Century Gothic"/>
              </a:rPr>
              <a:t>pre</a:t>
            </a:r>
            <a:r>
              <a:rPr lang="en-US" sz="6600" dirty="0" err="1" smtClean="0">
                <a:latin typeface="Century Gothic"/>
                <a:cs typeface="Century Gothic"/>
              </a:rPr>
              <a:t>read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1054485"/>
            <a:ext cx="851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prefix is a word part that is added to the beginning of a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prefix changes the meaning of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302" y="3686848"/>
            <a:ext cx="2201333" cy="8928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pre- means</a:t>
            </a:r>
          </a:p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“before”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593878" y="4071697"/>
            <a:ext cx="769697" cy="2386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576" y="5076921"/>
            <a:ext cx="90177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Preread</a:t>
            </a:r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means “what you do before you read.”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We will </a:t>
            </a:r>
            <a:r>
              <a:rPr lang="en-US" sz="2000" b="1" dirty="0" err="1" smtClean="0">
                <a:latin typeface="Century Gothic"/>
                <a:cs typeface="Century Gothic"/>
              </a:rPr>
              <a:t>preread</a:t>
            </a:r>
            <a:r>
              <a:rPr lang="en-US" sz="2000" dirty="0" smtClean="0">
                <a:latin typeface="Century Gothic"/>
                <a:cs typeface="Century Gothic"/>
              </a:rPr>
              <a:t> the table of contents.</a:t>
            </a:r>
            <a:endParaRPr lang="en-US" sz="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3240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Prefixes re-, un-, pre-</a:t>
            </a:r>
          </a:p>
        </p:txBody>
      </p:sp>
      <p:sp>
        <p:nvSpPr>
          <p:cNvPr id="7" name="Rectangle 6"/>
          <p:cNvSpPr/>
          <p:nvPr/>
        </p:nvSpPr>
        <p:spPr>
          <a:xfrm>
            <a:off x="1157847" y="1846156"/>
            <a:ext cx="6496583" cy="30414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	clean</a:t>
            </a: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			  </a:t>
            </a:r>
            <a:r>
              <a:rPr lang="en-US" sz="6600" u="sng" dirty="0" smtClean="0">
                <a:latin typeface="Century Gothic"/>
                <a:cs typeface="Century Gothic"/>
              </a:rPr>
              <a:t>un</a:t>
            </a:r>
            <a:r>
              <a:rPr lang="en-US" sz="6600" dirty="0" smtClean="0">
                <a:latin typeface="Century Gothic"/>
                <a:cs typeface="Century Gothic"/>
              </a:rPr>
              <a:t>clean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1054485"/>
            <a:ext cx="851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prefix is a word part that is added to the beginning of a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prefix changes the meaning of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76" y="3455939"/>
            <a:ext cx="3348182" cy="12776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un- means</a:t>
            </a:r>
          </a:p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“not” or</a:t>
            </a:r>
          </a:p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“the opposite of”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032606" y="4071696"/>
            <a:ext cx="769697" cy="2386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576" y="5076921"/>
            <a:ext cx="90177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Unclean means “not clean.”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The classroom was very </a:t>
            </a:r>
            <a:r>
              <a:rPr lang="en-US" sz="2000" b="1" dirty="0" smtClean="0">
                <a:latin typeface="Century Gothic"/>
                <a:cs typeface="Century Gothic"/>
              </a:rPr>
              <a:t>unclean</a:t>
            </a:r>
            <a:r>
              <a:rPr lang="en-US" sz="2000" dirty="0" smtClean="0">
                <a:latin typeface="Century Gothic"/>
                <a:cs typeface="Century Gothic"/>
              </a:rPr>
              <a:t> after the party.</a:t>
            </a:r>
            <a:endParaRPr lang="en-US" sz="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989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Prefixes re-, un-, pre-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1847" y="1953912"/>
            <a:ext cx="6496583" cy="46039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weave							  unweave</a:t>
            </a:r>
          </a:p>
          <a:p>
            <a:pPr algn="ctr">
              <a:lnSpc>
                <a:spcPct val="9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freeze</a:t>
            </a:r>
          </a:p>
          <a:p>
            <a:pPr algn="ctr">
              <a:lnSpc>
                <a:spcPct val="9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refreeze</a:t>
            </a:r>
          </a:p>
          <a:p>
            <a:pPr algn="ctr">
              <a:lnSpc>
                <a:spcPct val="9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read</a:t>
            </a:r>
          </a:p>
          <a:p>
            <a:pPr algn="ctr">
              <a:lnSpc>
                <a:spcPct val="90000"/>
              </a:lnSpc>
            </a:pPr>
            <a:r>
              <a:rPr lang="en-US" sz="5400" dirty="0" err="1" smtClean="0">
                <a:latin typeface="Century Gothic"/>
                <a:cs typeface="Century Gothic"/>
              </a:rPr>
              <a:t>preread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915939"/>
            <a:ext cx="851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Help children blend the following words.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Point out that an extra syllable is added when the word has a prefix.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Ask children to define the prefix words and use them in a sentence.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001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4583" y="935724"/>
            <a:ext cx="8842025" cy="190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46211" y="151605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32313" y="128904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23132" y="124127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-e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1048" y="151605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-</a:t>
            </a:r>
            <a:r>
              <a:rPr lang="en-US" sz="4000" dirty="0" err="1" smtClean="0">
                <a:latin typeface="Century Gothic"/>
                <a:cs typeface="Century Gothic"/>
              </a:rPr>
              <a:t>ea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52263" y="128904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2" name="&quot;No&quot; Symbol 1"/>
          <p:cNvSpPr/>
          <p:nvPr/>
        </p:nvSpPr>
        <p:spPr>
          <a:xfrm>
            <a:off x="7416020" y="151605"/>
            <a:ext cx="688284" cy="707735"/>
          </a:xfrm>
          <a:prstGeom prst="noSmoking">
            <a:avLst>
              <a:gd name="adj" fmla="val 766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65448" y="151605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-</a:t>
            </a:r>
            <a:r>
              <a:rPr lang="en-US" sz="4000" dirty="0" err="1" smtClean="0">
                <a:latin typeface="Century Gothic"/>
                <a:cs typeface="Century Gothic"/>
              </a:rPr>
              <a:t>ee</a:t>
            </a:r>
            <a:endParaRPr lang="en-US" sz="4000" dirty="0">
              <a:latin typeface="Century Gothic"/>
              <a:cs typeface="Century Gothic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670592" y="124127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844597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907" y="124127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me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907" y="1116769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keep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907" y="2109783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beak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907" y="3112344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9907" y="4124455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feed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9907" y="5127017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seat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4785" y="124127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other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9910" y="124127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me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5713" y="4114165"/>
            <a:ext cx="2344275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other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9909" y="1116769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keep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9910" y="2109783"/>
            <a:ext cx="2502450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beak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9910" y="3112344"/>
            <a:ext cx="2502450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71091" y="1134144"/>
            <a:ext cx="2955637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because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19910" y="4114165"/>
            <a:ext cx="2502450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feed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71091" y="5153575"/>
            <a:ext cx="2955638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because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9910" y="5135823"/>
            <a:ext cx="2502450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seat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32820825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336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because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like the dress </a:t>
            </a:r>
            <a:r>
              <a:rPr lang="en-US" sz="2800" b="1" dirty="0" smtClean="0">
                <a:latin typeface="Century Gothic"/>
                <a:cs typeface="Century Gothic"/>
              </a:rPr>
              <a:t>because</a:t>
            </a:r>
            <a:r>
              <a:rPr lang="en-US" sz="2800" dirty="0" smtClean="0">
                <a:latin typeface="Century Gothic"/>
                <a:cs typeface="Century Gothic"/>
              </a:rPr>
              <a:t> it is </a:t>
            </a:r>
            <a:r>
              <a:rPr lang="en-US" sz="2800" b="1" dirty="0" smtClean="0">
                <a:latin typeface="Century Gothic"/>
                <a:cs typeface="Century Gothic"/>
              </a:rPr>
              <a:t>blue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366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blue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like the dress </a:t>
            </a:r>
            <a:r>
              <a:rPr lang="en-US" sz="2800" b="1" dirty="0" smtClean="0">
                <a:latin typeface="Century Gothic"/>
                <a:cs typeface="Century Gothic"/>
              </a:rPr>
              <a:t>because</a:t>
            </a:r>
            <a:r>
              <a:rPr lang="en-US" sz="2800" dirty="0" smtClean="0">
                <a:latin typeface="Century Gothic"/>
                <a:cs typeface="Century Gothic"/>
              </a:rPr>
              <a:t> it is </a:t>
            </a:r>
            <a:r>
              <a:rPr lang="en-US" sz="2800" b="1" dirty="0" smtClean="0">
                <a:latin typeface="Century Gothic"/>
                <a:cs typeface="Century Gothic"/>
              </a:rPr>
              <a:t>blue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486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0813" y="185135"/>
            <a:ext cx="562579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pic>
        <p:nvPicPr>
          <p:cNvPr id="7" name="Picture 6" descr="Screen Shot 2017-01-07 at 10.27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874" y="832849"/>
            <a:ext cx="4579294" cy="600114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0890" y="1364421"/>
            <a:ext cx="2135014" cy="24261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is the Tree 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Sound-Spelling Card.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 The sound is /e/.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is the sound at the end of the word tree.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Listen: /</a:t>
            </a:r>
            <a:r>
              <a:rPr lang="en-US" sz="1000" dirty="0" err="1" smtClean="0">
                <a:latin typeface="Century Gothic"/>
                <a:cs typeface="Century Gothic"/>
              </a:rPr>
              <a:t>treee</a:t>
            </a:r>
            <a:r>
              <a:rPr lang="en-US" sz="1000" dirty="0" smtClean="0">
                <a:latin typeface="Century Gothic"/>
                <a:cs typeface="Century Gothic"/>
              </a:rPr>
              <a:t>/, tree.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The /e/ sound can be spelled with the letters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 e as in she, </a:t>
            </a:r>
          </a:p>
          <a:p>
            <a:pPr algn="ctr"/>
            <a:r>
              <a:rPr lang="en-US" sz="1000" dirty="0" err="1" smtClean="0">
                <a:latin typeface="Century Gothic"/>
                <a:cs typeface="Century Gothic"/>
              </a:rPr>
              <a:t>ee</a:t>
            </a:r>
            <a:r>
              <a:rPr lang="en-US" sz="1000" dirty="0" smtClean="0">
                <a:latin typeface="Century Gothic"/>
                <a:cs typeface="Century Gothic"/>
              </a:rPr>
              <a:t> as in tree, </a:t>
            </a:r>
          </a:p>
          <a:p>
            <a:pPr algn="ctr"/>
            <a:r>
              <a:rPr lang="en-US" sz="1000" dirty="0" err="1" smtClean="0">
                <a:latin typeface="Century Gothic"/>
                <a:cs typeface="Century Gothic"/>
              </a:rPr>
              <a:t>ea</a:t>
            </a:r>
            <a:r>
              <a:rPr lang="en-US" sz="1000" dirty="0" smtClean="0">
                <a:latin typeface="Century Gothic"/>
                <a:cs typeface="Century Gothic"/>
              </a:rPr>
              <a:t> as in meat,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and </a:t>
            </a:r>
            <a:r>
              <a:rPr lang="en-US" sz="1000" dirty="0" err="1" smtClean="0">
                <a:latin typeface="Century Gothic"/>
                <a:cs typeface="Century Gothic"/>
              </a:rPr>
              <a:t>ie</a:t>
            </a:r>
            <a:r>
              <a:rPr lang="en-US" sz="1000" dirty="0" smtClean="0">
                <a:latin typeface="Century Gothic"/>
                <a:cs typeface="Century Gothic"/>
              </a:rPr>
              <a:t> as in field.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Say the sound with me: /</a:t>
            </a:r>
            <a:r>
              <a:rPr lang="en-US" sz="1000" dirty="0" err="1" smtClean="0">
                <a:latin typeface="Century Gothic"/>
                <a:cs typeface="Century Gothic"/>
              </a:rPr>
              <a:t>eee</a:t>
            </a:r>
            <a:r>
              <a:rPr lang="en-US" sz="1000" dirty="0" smtClean="0"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I’ll say /e/ as I write the letters 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e, </a:t>
            </a:r>
            <a:r>
              <a:rPr lang="en-US" sz="1000" dirty="0" err="1" smtClean="0">
                <a:latin typeface="Century Gothic"/>
                <a:cs typeface="Century Gothic"/>
              </a:rPr>
              <a:t>ee</a:t>
            </a:r>
            <a:r>
              <a:rPr lang="en-US" sz="1000" dirty="0" smtClean="0">
                <a:latin typeface="Century Gothic"/>
                <a:cs typeface="Century Gothic"/>
              </a:rPr>
              <a:t>, </a:t>
            </a:r>
            <a:r>
              <a:rPr lang="en-US" sz="1000" dirty="0" err="1" smtClean="0">
                <a:latin typeface="Century Gothic"/>
                <a:cs typeface="Century Gothic"/>
              </a:rPr>
              <a:t>ea</a:t>
            </a:r>
            <a:r>
              <a:rPr lang="en-US" sz="1000" dirty="0" smtClean="0">
                <a:latin typeface="Century Gothic"/>
                <a:cs typeface="Century Gothic"/>
              </a:rPr>
              <a:t> and </a:t>
            </a:r>
            <a:r>
              <a:rPr lang="en-US" sz="1000" dirty="0" err="1" smtClean="0">
                <a:latin typeface="Century Gothic"/>
                <a:cs typeface="Century Gothic"/>
              </a:rPr>
              <a:t>ie</a:t>
            </a:r>
            <a:r>
              <a:rPr lang="en-US" sz="1000" dirty="0" smtClean="0">
                <a:latin typeface="Century Gothic"/>
                <a:cs typeface="Century Gothic"/>
              </a:rPr>
              <a:t> several times.</a:t>
            </a:r>
          </a:p>
        </p:txBody>
      </p:sp>
      <p:sp>
        <p:nvSpPr>
          <p:cNvPr id="13" name="Frame 12"/>
          <p:cNvSpPr/>
          <p:nvPr/>
        </p:nvSpPr>
        <p:spPr>
          <a:xfrm>
            <a:off x="3025762" y="3565273"/>
            <a:ext cx="2748637" cy="887288"/>
          </a:xfrm>
          <a:prstGeom prst="frame">
            <a:avLst>
              <a:gd name="adj1" fmla="val 66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3617575" y="4429507"/>
            <a:ext cx="638849" cy="635099"/>
          </a:xfrm>
          <a:prstGeom prst="frame">
            <a:avLst>
              <a:gd name="adj1" fmla="val 66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720017" y="3900493"/>
            <a:ext cx="1066798" cy="325445"/>
          </a:xfrm>
          <a:prstGeom prst="rightArrow">
            <a:avLst>
              <a:gd name="adj1" fmla="val 14566"/>
              <a:gd name="adj2" fmla="val 419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65333" y="3007810"/>
            <a:ext cx="2878667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7200" dirty="0" smtClean="0">
                <a:latin typeface="Century Gothic"/>
                <a:cs typeface="Century Gothic"/>
              </a:rPr>
              <a:t>t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88373" y="1645948"/>
            <a:ext cx="2236754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Century Gothic"/>
                <a:cs typeface="Century Gothic"/>
              </a:rPr>
              <a:t>tr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72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34494" y="4364386"/>
            <a:ext cx="2236754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7200" dirty="0" smtClean="0">
                <a:solidFill>
                  <a:srgbClr val="000000"/>
                </a:solidFill>
                <a:latin typeface="Century Gothic"/>
                <a:cs typeface="Century Gothic"/>
              </a:rPr>
              <a:t>ld</a:t>
            </a:r>
            <a:endParaRPr lang="en-US" sz="72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9787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667" y="192424"/>
            <a:ext cx="897466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e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latin typeface="Century Gothic"/>
                <a:cs typeface="Century Gothic"/>
              </a:rPr>
              <a:t>ze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sp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a_e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err="1" smtClean="0">
                <a:latin typeface="Century Gothic"/>
                <a:cs typeface="Century Gothic"/>
              </a:rPr>
              <a:t>dge</a:t>
            </a:r>
            <a:r>
              <a:rPr lang="en-US" sz="6600" dirty="0" smtClean="0">
                <a:latin typeface="Century Gothic"/>
                <a:cs typeface="Century Gothic"/>
              </a:rPr>
              <a:t>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o_e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latin typeface="Century Gothic"/>
                <a:cs typeface="Century Gothic"/>
              </a:rPr>
              <a:t>sh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latin typeface="Century Gothic"/>
                <a:cs typeface="Century Gothic"/>
              </a:rPr>
              <a:t>pl</a:t>
            </a:r>
            <a:r>
              <a:rPr lang="en-US" sz="6600" dirty="0" smtClean="0">
                <a:latin typeface="Century Gothic"/>
                <a:cs typeface="Century Gothic"/>
              </a:rPr>
              <a:t>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57236034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into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jumped </a:t>
            </a:r>
            <a:r>
              <a:rPr lang="en-US" sz="2800" b="1" dirty="0" smtClean="0">
                <a:latin typeface="Century Gothic"/>
                <a:cs typeface="Century Gothic"/>
              </a:rPr>
              <a:t>into</a:t>
            </a:r>
            <a:r>
              <a:rPr lang="en-US" sz="2800" dirty="0" smtClean="0">
                <a:latin typeface="Century Gothic"/>
                <a:cs typeface="Century Gothic"/>
              </a:rPr>
              <a:t> the </a:t>
            </a:r>
            <a:r>
              <a:rPr lang="en-US" sz="2800" b="1" dirty="0" smtClean="0">
                <a:latin typeface="Century Gothic"/>
                <a:cs typeface="Century Gothic"/>
              </a:rPr>
              <a:t>other</a:t>
            </a:r>
            <a:r>
              <a:rPr lang="en-US" sz="2800" dirty="0" smtClean="0">
                <a:latin typeface="Century Gothic"/>
                <a:cs typeface="Century Gothic"/>
              </a:rPr>
              <a:t> lake.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902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will take a large piece </a:t>
            </a:r>
            <a:r>
              <a:rPr lang="en-US" sz="2800" b="1" dirty="0" smtClean="0">
                <a:latin typeface="Century Gothic"/>
                <a:cs typeface="Century Gothic"/>
              </a:rPr>
              <a:t>or</a:t>
            </a:r>
            <a:r>
              <a:rPr lang="en-US" sz="2800" dirty="0" smtClean="0">
                <a:latin typeface="Century Gothic"/>
                <a:cs typeface="Century Gothic"/>
              </a:rPr>
              <a:t> a </a:t>
            </a:r>
            <a:r>
              <a:rPr lang="en-US" sz="2800" b="1" dirty="0" smtClean="0">
                <a:latin typeface="Century Gothic"/>
                <a:cs typeface="Century Gothic"/>
              </a:rPr>
              <a:t>small</a:t>
            </a:r>
            <a:r>
              <a:rPr lang="en-US" sz="2800" dirty="0" smtClean="0">
                <a:latin typeface="Century Gothic"/>
                <a:cs typeface="Century Gothic"/>
              </a:rPr>
              <a:t> piece.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270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other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jumped </a:t>
            </a:r>
            <a:r>
              <a:rPr lang="en-US" sz="2800" b="1" dirty="0" smtClean="0">
                <a:latin typeface="Century Gothic"/>
                <a:cs typeface="Century Gothic"/>
              </a:rPr>
              <a:t>into</a:t>
            </a:r>
            <a:r>
              <a:rPr lang="en-US" sz="2800" dirty="0" smtClean="0">
                <a:latin typeface="Century Gothic"/>
                <a:cs typeface="Century Gothic"/>
              </a:rPr>
              <a:t> the </a:t>
            </a:r>
            <a:r>
              <a:rPr lang="en-US" sz="2800" b="1" dirty="0" smtClean="0">
                <a:latin typeface="Century Gothic"/>
                <a:cs typeface="Century Gothic"/>
              </a:rPr>
              <a:t>other</a:t>
            </a:r>
            <a:r>
              <a:rPr lang="en-US" sz="2800" dirty="0" smtClean="0">
                <a:latin typeface="Century Gothic"/>
                <a:cs typeface="Century Gothic"/>
              </a:rPr>
              <a:t> lake.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5861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small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will take a large piece </a:t>
            </a:r>
            <a:r>
              <a:rPr lang="en-US" sz="2800" b="1" dirty="0" smtClean="0">
                <a:latin typeface="Century Gothic"/>
                <a:cs typeface="Century Gothic"/>
              </a:rPr>
              <a:t>or</a:t>
            </a:r>
            <a:r>
              <a:rPr lang="en-US" sz="2800" dirty="0" smtClean="0">
                <a:latin typeface="Century Gothic"/>
                <a:cs typeface="Century Gothic"/>
              </a:rPr>
              <a:t> a </a:t>
            </a:r>
            <a:r>
              <a:rPr lang="en-US" sz="2800" b="1" dirty="0" smtClean="0">
                <a:latin typeface="Century Gothic"/>
                <a:cs typeface="Century Gothic"/>
              </a:rPr>
              <a:t>small</a:t>
            </a:r>
            <a:r>
              <a:rPr lang="en-US" sz="2800" dirty="0" smtClean="0">
                <a:latin typeface="Century Gothic"/>
                <a:cs typeface="Century Gothic"/>
              </a:rPr>
              <a:t> piece.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112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965" y="769102"/>
            <a:ext cx="864717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entury Gothic"/>
                <a:cs typeface="Century Gothic"/>
              </a:rPr>
              <a:t>I see a small blue egg in the nest.</a:t>
            </a:r>
          </a:p>
          <a:p>
            <a:endParaRPr lang="en-US" sz="3600" dirty="0">
              <a:latin typeface="Century Gothic"/>
              <a:cs typeface="Century Gothic"/>
            </a:endParaRPr>
          </a:p>
          <a:p>
            <a:r>
              <a:rPr lang="en-US" sz="4800" dirty="0" smtClean="0">
                <a:latin typeface="Century Gothic"/>
                <a:cs typeface="Century Gothic"/>
              </a:rPr>
              <a:t>Dean likes the other dog because it is small.</a:t>
            </a:r>
          </a:p>
          <a:p>
            <a:endParaRPr lang="en-US" sz="3600" dirty="0">
              <a:latin typeface="Century Gothic"/>
              <a:cs typeface="Century Gothic"/>
            </a:endParaRPr>
          </a:p>
          <a:p>
            <a:r>
              <a:rPr lang="en-US" sz="4800" dirty="0" smtClean="0">
                <a:latin typeface="Century Gothic"/>
                <a:cs typeface="Century Gothic"/>
              </a:rPr>
              <a:t>Will she come into our class or go home?</a:t>
            </a:r>
          </a:p>
          <a:p>
            <a:endParaRPr lang="en-US" sz="36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226" y="106645"/>
            <a:ext cx="7416019" cy="5623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Build Fluency: 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92750094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08 at 12.22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562" y="0"/>
            <a:ext cx="5350876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169333" y="307879"/>
            <a:ext cx="2501515" cy="15855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Has</a:t>
            </a:r>
            <a:r>
              <a:rPr lang="en-US" dirty="0" smtClean="0">
                <a:latin typeface="Century Gothic"/>
                <a:cs typeface="Century Gothic"/>
              </a:rPr>
              <a:t> tells about one person or thing.</a:t>
            </a:r>
          </a:p>
          <a:p>
            <a:pPr algn="ctr"/>
            <a:r>
              <a:rPr lang="en-US" b="1" dirty="0" smtClean="0">
                <a:latin typeface="Century Gothic"/>
                <a:cs typeface="Century Gothic"/>
              </a:rPr>
              <a:t>Have</a:t>
            </a:r>
            <a:r>
              <a:rPr lang="en-US" dirty="0" smtClean="0">
                <a:latin typeface="Century Gothic"/>
                <a:cs typeface="Century Gothic"/>
              </a:rPr>
              <a:t> tells about more than one person or thing.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667" y="2777067"/>
            <a:ext cx="2362970" cy="15855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Why did Andrew use has in the first sentence?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Why did Andrew use have in the second sentence?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Frame 4"/>
          <p:cNvSpPr/>
          <p:nvPr/>
        </p:nvSpPr>
        <p:spPr>
          <a:xfrm>
            <a:off x="2532303" y="2416848"/>
            <a:ext cx="2994121" cy="1054485"/>
          </a:xfrm>
          <a:prstGeom prst="frame">
            <a:avLst>
              <a:gd name="adj1" fmla="val 167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2532303" y="3471333"/>
            <a:ext cx="2994121" cy="940570"/>
          </a:xfrm>
          <a:prstGeom prst="frame">
            <a:avLst>
              <a:gd name="adj1" fmla="val 167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31950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4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4767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Identity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carefully as I say three words: queen, peel, seat.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What is the same?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hear the /e/ sound in the middle of queen, peel, and seat.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All three words have the same vowel sound, /e/.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271" y="3383555"/>
            <a:ext cx="8860446" cy="202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Have children practice identifying the same phoneme in a group of words.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bee, he, she			raid, plain, case		shape, sheet, show</a:t>
            </a:r>
          </a:p>
          <a:p>
            <a:pPr>
              <a:lnSpc>
                <a:spcPct val="120000"/>
              </a:lnSpc>
            </a:pPr>
            <a:endParaRPr lang="en-US" sz="20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creek, shake, fork		geese, girl, get			leave, deep, breeze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010724" y="2153148"/>
            <a:ext cx="121775" cy="86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86570" y="1893728"/>
            <a:ext cx="121775" cy="86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44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758" y="451791"/>
            <a:ext cx="676922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5284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7732" y="2037510"/>
            <a:ext cx="25117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b to m.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2538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758" y="451791"/>
            <a:ext cx="676922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5284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7732" y="2037510"/>
            <a:ext cx="25117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m to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3947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m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4508110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758" y="451791"/>
            <a:ext cx="676922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5284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7732" y="2037510"/>
            <a:ext cx="25117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ea.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467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758" y="451791"/>
            <a:ext cx="676922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5284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7732" y="2037510"/>
            <a:ext cx="25117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s to n and add a t at the end of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5839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758" y="451791"/>
            <a:ext cx="676922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7758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0206" y="2037510"/>
            <a:ext cx="25117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n to 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1989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8546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758" y="451791"/>
            <a:ext cx="676922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7758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0206" y="2037510"/>
            <a:ext cx="25117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t to 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1989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739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758" y="451791"/>
            <a:ext cx="676922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7758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0206" y="2037510"/>
            <a:ext cx="25117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1989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3558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758" y="451791"/>
            <a:ext cx="676922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7758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0206" y="2037510"/>
            <a:ext cx="25117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h to f.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1989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8757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758" y="451791"/>
            <a:ext cx="676922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7758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0206" y="2037510"/>
            <a:ext cx="251178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d to the end of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1989" y="203751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8388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758" y="451791"/>
            <a:ext cx="676922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2861" y="2037510"/>
            <a:ext cx="170681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9674" y="2037510"/>
            <a:ext cx="21955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f to sh.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5225" y="2037510"/>
            <a:ext cx="183187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17104" y="2037510"/>
            <a:ext cx="183187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807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758" y="451791"/>
            <a:ext cx="6769225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2861" y="2037510"/>
            <a:ext cx="170681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9674" y="2037510"/>
            <a:ext cx="21955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</p:txBody>
      </p:sp>
      <p:sp>
        <p:nvSpPr>
          <p:cNvPr id="7" name="Rectangle 6"/>
          <p:cNvSpPr/>
          <p:nvPr/>
        </p:nvSpPr>
        <p:spPr>
          <a:xfrm>
            <a:off x="4685225" y="2037510"/>
            <a:ext cx="183187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17104" y="2037510"/>
            <a:ext cx="183187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4500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08 at 12.39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175" y="0"/>
            <a:ext cx="532171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9798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76787890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08 at 12.39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676" y="0"/>
            <a:ext cx="5318952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73837254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08 at 12.40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963" y="0"/>
            <a:ext cx="532171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9547413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08 at 12.40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4948" y="0"/>
            <a:ext cx="5318952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0189155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Prefixes re-, un-, pre-</a:t>
            </a:r>
          </a:p>
        </p:txBody>
      </p:sp>
      <p:sp>
        <p:nvSpPr>
          <p:cNvPr id="7" name="Rectangle 6"/>
          <p:cNvSpPr/>
          <p:nvPr/>
        </p:nvSpPr>
        <p:spPr>
          <a:xfrm>
            <a:off x="1157847" y="1846156"/>
            <a:ext cx="6496583" cy="30414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	freeze</a:t>
            </a: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					</a:t>
            </a:r>
            <a:r>
              <a:rPr lang="en-US" sz="6600" u="sng" dirty="0" smtClean="0">
                <a:latin typeface="Century Gothic"/>
                <a:cs typeface="Century Gothic"/>
              </a:rPr>
              <a:t>un</a:t>
            </a:r>
            <a:r>
              <a:rPr lang="en-US" sz="6600" dirty="0" smtClean="0">
                <a:latin typeface="Century Gothic"/>
                <a:cs typeface="Century Gothic"/>
              </a:rPr>
              <a:t>freeze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1054485"/>
            <a:ext cx="851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prefix is a word part that is added to the beginning of a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prefix changes the meaning of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76" y="3271212"/>
            <a:ext cx="3271212" cy="13084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un- means</a:t>
            </a:r>
          </a:p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“not” or</a:t>
            </a:r>
          </a:p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“the opposite of.”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071091" y="3833090"/>
            <a:ext cx="769697" cy="2386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576" y="5076921"/>
            <a:ext cx="90177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Unfreeze means “not freeze, or thaw.”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Mom will </a:t>
            </a:r>
            <a:r>
              <a:rPr lang="en-US" sz="2000" b="1" dirty="0" smtClean="0">
                <a:latin typeface="Century Gothic"/>
                <a:cs typeface="Century Gothic"/>
              </a:rPr>
              <a:t>unfreeze</a:t>
            </a:r>
            <a:r>
              <a:rPr lang="en-US" sz="2000" dirty="0" smtClean="0">
                <a:latin typeface="Century Gothic"/>
                <a:cs typeface="Century Gothic"/>
              </a:rPr>
              <a:t> the meat for tonight’s dinner.</a:t>
            </a:r>
            <a:endParaRPr lang="en-US" sz="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0939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Prefixes re-, un-, pre-</a:t>
            </a:r>
          </a:p>
        </p:txBody>
      </p:sp>
      <p:sp>
        <p:nvSpPr>
          <p:cNvPr id="7" name="Rectangle 6"/>
          <p:cNvSpPr/>
          <p:nvPr/>
        </p:nvSpPr>
        <p:spPr>
          <a:xfrm>
            <a:off x="1157847" y="1846156"/>
            <a:ext cx="6496583" cy="30414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pay</a:t>
            </a: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			</a:t>
            </a:r>
            <a:r>
              <a:rPr lang="en-US" sz="6600" u="sng" dirty="0" smtClean="0">
                <a:latin typeface="Century Gothic"/>
                <a:cs typeface="Century Gothic"/>
              </a:rPr>
              <a:t>re</a:t>
            </a:r>
            <a:r>
              <a:rPr lang="en-US" sz="6600" dirty="0" smtClean="0">
                <a:latin typeface="Century Gothic"/>
                <a:cs typeface="Century Gothic"/>
              </a:rPr>
              <a:t>pay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1054485"/>
            <a:ext cx="851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prefix is a word part that is added to the beginning of a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prefix changes the meaning of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030" y="3271212"/>
            <a:ext cx="2424546" cy="13084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re- means</a:t>
            </a:r>
          </a:p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“again”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071091" y="3833090"/>
            <a:ext cx="769697" cy="2386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576" y="5076921"/>
            <a:ext cx="90177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Repay means “to pay again.”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My dad has to </a:t>
            </a:r>
            <a:r>
              <a:rPr lang="en-US" sz="2000" b="1" dirty="0" smtClean="0">
                <a:latin typeface="Century Gothic"/>
                <a:cs typeface="Century Gothic"/>
              </a:rPr>
              <a:t>repay</a:t>
            </a:r>
            <a:r>
              <a:rPr lang="en-US" sz="2000" dirty="0" smtClean="0">
                <a:latin typeface="Century Gothic"/>
                <a:cs typeface="Century Gothic"/>
              </a:rPr>
              <a:t> the library fine because they have no record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that he has already paid it.</a:t>
            </a:r>
            <a:endParaRPr lang="en-US" sz="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3325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Prefixes re-, un-, pre-</a:t>
            </a:r>
          </a:p>
        </p:txBody>
      </p:sp>
      <p:sp>
        <p:nvSpPr>
          <p:cNvPr id="7" name="Rectangle 6"/>
          <p:cNvSpPr/>
          <p:nvPr/>
        </p:nvSpPr>
        <p:spPr>
          <a:xfrm>
            <a:off x="1157847" y="1846156"/>
            <a:ext cx="6496583" cy="30414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school</a:t>
            </a: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					</a:t>
            </a:r>
            <a:r>
              <a:rPr lang="en-US" sz="6600" u="sng" dirty="0" smtClean="0">
                <a:latin typeface="Century Gothic"/>
                <a:cs typeface="Century Gothic"/>
              </a:rPr>
              <a:t>pre</a:t>
            </a:r>
            <a:r>
              <a:rPr lang="en-US" sz="6600" dirty="0" smtClean="0">
                <a:latin typeface="Century Gothic"/>
                <a:cs typeface="Century Gothic"/>
              </a:rPr>
              <a:t>school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1054485"/>
            <a:ext cx="851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prefix is a word part that is added to the beginning of a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prefix changes the meaning of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364" y="3417455"/>
            <a:ext cx="2424546" cy="13084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pre- means</a:t>
            </a:r>
          </a:p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“before”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586182" y="4071697"/>
            <a:ext cx="769697" cy="2386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576" y="5076921"/>
            <a:ext cx="90177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Preschool means “the school you attend before kindergarten.”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My little brother will attend preschool this year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and kindergarten next year.</a:t>
            </a:r>
            <a:endParaRPr lang="en-US" sz="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808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Prefixes re-, un-, pre-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1847" y="1953912"/>
            <a:ext cx="6496583" cy="46039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seed							  heat</a:t>
            </a: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shield</a:t>
            </a: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peel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6364" y="915939"/>
            <a:ext cx="851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work in pairs to construct words that have the prefixes re-, un-, and pre-; then have them write a sentence with each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855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6772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because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like the dress </a:t>
            </a:r>
            <a:r>
              <a:rPr lang="en-US" sz="2800" b="1" dirty="0" smtClean="0">
                <a:latin typeface="Century Gothic"/>
                <a:cs typeface="Century Gothic"/>
              </a:rPr>
              <a:t>because</a:t>
            </a:r>
            <a:r>
              <a:rPr lang="en-US" sz="2800" dirty="0" smtClean="0">
                <a:latin typeface="Century Gothic"/>
                <a:cs typeface="Century Gothic"/>
              </a:rPr>
              <a:t> it is </a:t>
            </a:r>
            <a:r>
              <a:rPr lang="en-US" sz="2800" b="1" dirty="0" smtClean="0">
                <a:latin typeface="Century Gothic"/>
                <a:cs typeface="Century Gothic"/>
              </a:rPr>
              <a:t>blue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871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blue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like the dress </a:t>
            </a:r>
            <a:r>
              <a:rPr lang="en-US" sz="2800" b="1" dirty="0" smtClean="0">
                <a:latin typeface="Century Gothic"/>
                <a:cs typeface="Century Gothic"/>
              </a:rPr>
              <a:t>because</a:t>
            </a:r>
            <a:r>
              <a:rPr lang="en-US" sz="2800" dirty="0" smtClean="0">
                <a:latin typeface="Century Gothic"/>
                <a:cs typeface="Century Gothic"/>
              </a:rPr>
              <a:t> it is </a:t>
            </a:r>
            <a:r>
              <a:rPr lang="en-US" sz="2800" b="1" dirty="0" smtClean="0">
                <a:latin typeface="Century Gothic"/>
                <a:cs typeface="Century Gothic"/>
              </a:rPr>
              <a:t>blue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055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b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3007025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into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jumped </a:t>
            </a:r>
            <a:r>
              <a:rPr lang="en-US" sz="2800" b="1" dirty="0" smtClean="0">
                <a:latin typeface="Century Gothic"/>
                <a:cs typeface="Century Gothic"/>
              </a:rPr>
              <a:t>into</a:t>
            </a:r>
            <a:r>
              <a:rPr lang="en-US" sz="2800" dirty="0" smtClean="0">
                <a:latin typeface="Century Gothic"/>
                <a:cs typeface="Century Gothic"/>
              </a:rPr>
              <a:t> the </a:t>
            </a:r>
            <a:r>
              <a:rPr lang="en-US" sz="2800" b="1" dirty="0" smtClean="0">
                <a:latin typeface="Century Gothic"/>
                <a:cs typeface="Century Gothic"/>
              </a:rPr>
              <a:t>other</a:t>
            </a:r>
            <a:r>
              <a:rPr lang="en-US" sz="2800" dirty="0" smtClean="0">
                <a:latin typeface="Century Gothic"/>
                <a:cs typeface="Century Gothic"/>
              </a:rPr>
              <a:t> lake.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0225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will take a large piece </a:t>
            </a:r>
            <a:r>
              <a:rPr lang="en-US" sz="2800" b="1" dirty="0" smtClean="0">
                <a:latin typeface="Century Gothic"/>
                <a:cs typeface="Century Gothic"/>
              </a:rPr>
              <a:t>or</a:t>
            </a:r>
            <a:r>
              <a:rPr lang="en-US" sz="2800" dirty="0" smtClean="0">
                <a:latin typeface="Century Gothic"/>
                <a:cs typeface="Century Gothic"/>
              </a:rPr>
              <a:t> a </a:t>
            </a:r>
            <a:r>
              <a:rPr lang="en-US" sz="2800" b="1" dirty="0" smtClean="0">
                <a:latin typeface="Century Gothic"/>
                <a:cs typeface="Century Gothic"/>
              </a:rPr>
              <a:t>small</a:t>
            </a:r>
            <a:r>
              <a:rPr lang="en-US" sz="2800" dirty="0" smtClean="0">
                <a:latin typeface="Century Gothic"/>
                <a:cs typeface="Century Gothic"/>
              </a:rPr>
              <a:t> piece.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1365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other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jumped </a:t>
            </a:r>
            <a:r>
              <a:rPr lang="en-US" sz="2800" b="1" dirty="0" smtClean="0">
                <a:latin typeface="Century Gothic"/>
                <a:cs typeface="Century Gothic"/>
              </a:rPr>
              <a:t>into</a:t>
            </a:r>
            <a:r>
              <a:rPr lang="en-US" sz="2800" dirty="0" smtClean="0">
                <a:latin typeface="Century Gothic"/>
                <a:cs typeface="Century Gothic"/>
              </a:rPr>
              <a:t> the </a:t>
            </a:r>
            <a:r>
              <a:rPr lang="en-US" sz="2800" b="1" dirty="0" smtClean="0">
                <a:latin typeface="Century Gothic"/>
                <a:cs typeface="Century Gothic"/>
              </a:rPr>
              <a:t>other</a:t>
            </a:r>
            <a:r>
              <a:rPr lang="en-US" sz="2800" dirty="0" smtClean="0">
                <a:latin typeface="Century Gothic"/>
                <a:cs typeface="Century Gothic"/>
              </a:rPr>
              <a:t> lake.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2409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small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will take a large piece </a:t>
            </a:r>
            <a:r>
              <a:rPr lang="en-US" sz="2800" b="1" dirty="0" smtClean="0">
                <a:latin typeface="Century Gothic"/>
                <a:cs typeface="Century Gothic"/>
              </a:rPr>
              <a:t>or</a:t>
            </a:r>
            <a:r>
              <a:rPr lang="en-US" sz="2800" dirty="0" smtClean="0">
                <a:latin typeface="Century Gothic"/>
                <a:cs typeface="Century Gothic"/>
              </a:rPr>
              <a:t> a </a:t>
            </a:r>
            <a:r>
              <a:rPr lang="en-US" sz="2800" b="1" dirty="0" smtClean="0">
                <a:latin typeface="Century Gothic"/>
                <a:cs typeface="Century Gothic"/>
              </a:rPr>
              <a:t>small</a:t>
            </a:r>
            <a:r>
              <a:rPr lang="en-US" sz="2800" dirty="0" smtClean="0">
                <a:latin typeface="Century Gothic"/>
                <a:cs typeface="Century Gothic"/>
              </a:rPr>
              <a:t> piece.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5154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Has and Have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02726" y="3618414"/>
            <a:ext cx="4387274" cy="12080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Have children use a sentence to tell what he or she has.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689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use the word 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tell about more than one person, place or thing that has or owns something. We also use 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we say I or you. We use 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has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tell about one person, place, or thing that owns something.</a:t>
            </a:r>
            <a:endParaRPr lang="en-US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 descr="student-child-book-146783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976" y="2109387"/>
            <a:ext cx="3739418" cy="44804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3188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Has and Have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9089" y="5288657"/>
            <a:ext cx="4387274" cy="12080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Have children use a sentence to tell what they have.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689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use the word 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tell about more than one person, place or thing that has or owns something. We also use 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we say I or you. We use 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has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tell about one person, place, or thing that owns something.</a:t>
            </a:r>
            <a:endParaRPr lang="en-US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 descr="Photoxpress_53023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8670" y="2300157"/>
            <a:ext cx="4225330" cy="2811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4068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Has and Have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302" y="1062203"/>
            <a:ext cx="8674485" cy="8466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Have children write a sentence for each picture,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telling something the place, person or people have or has.</a:t>
            </a:r>
          </a:p>
        </p:txBody>
      </p:sp>
      <p:pic>
        <p:nvPicPr>
          <p:cNvPr id="6" name="Picture 5" descr="DSC_996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212" y="2191467"/>
            <a:ext cx="6242242" cy="41504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1526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Has and Have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302" y="1062203"/>
            <a:ext cx="8674485" cy="8466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Have children write a sentence for each picture,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telling something the place, person or people have or has.</a:t>
            </a:r>
          </a:p>
        </p:txBody>
      </p:sp>
      <p:pic>
        <p:nvPicPr>
          <p:cNvPr id="5" name="Picture 4" descr="IMG_6084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437" y="2195404"/>
            <a:ext cx="4047684" cy="4287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1751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Has and Have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302" y="1062203"/>
            <a:ext cx="8674485" cy="8466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Have children write a sentence for each picture,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telling something the place, person or people have or has.</a:t>
            </a:r>
          </a:p>
        </p:txBody>
      </p:sp>
      <p:pic>
        <p:nvPicPr>
          <p:cNvPr id="4" name="Picture 3" descr="IMG_609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908" y="1980045"/>
            <a:ext cx="6380788" cy="47855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7071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Has and Have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302" y="1062203"/>
            <a:ext cx="8674485" cy="8466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Have children write a sentence for each picture,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telling something the place, person or people have or has.</a:t>
            </a:r>
          </a:p>
        </p:txBody>
      </p:sp>
      <p:pic>
        <p:nvPicPr>
          <p:cNvPr id="5" name="Picture 4" descr="IMG_620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242" y="2062787"/>
            <a:ext cx="6219152" cy="46643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965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38929459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5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058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553" y="1260420"/>
            <a:ext cx="89961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Phoneme Blending: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a group of sounds. Then blend those sounds to form a word.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/s/ /e/ 		/m/ /e/ /t/		/t/ /r/ /e/ 		/s/ /p/ /e/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271" y="3383555"/>
            <a:ext cx="88604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Phoneme Segmentation: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 I am going to say a word. I want you to say each sound in the word.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she		feed			feast		green			steam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80715" y="2152290"/>
            <a:ext cx="242354" cy="969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794122" y="2173807"/>
            <a:ext cx="242354" cy="969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343268" y="2156403"/>
            <a:ext cx="242354" cy="969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735553" y="2183502"/>
            <a:ext cx="242354" cy="969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7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7710" y="99225"/>
            <a:ext cx="724221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a: </a:t>
            </a:r>
            <a:r>
              <a:rPr lang="en-US" sz="2800" dirty="0" err="1" smtClean="0">
                <a:latin typeface="Century Gothic" panose="020B0502020202020204" pitchFamily="34" charset="0"/>
              </a:rPr>
              <a:t>a_e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494" y="1039091"/>
            <a:ext cx="8364593" cy="55572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she</a:t>
            </a: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week</a:t>
            </a: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seat</a:t>
            </a: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least</a:t>
            </a: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field</a:t>
            </a: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chief</a:t>
            </a:r>
          </a:p>
        </p:txBody>
      </p:sp>
      <p:sp>
        <p:nvSpPr>
          <p:cNvPr id="8" name="Rectangle 7"/>
          <p:cNvSpPr/>
          <p:nvPr/>
        </p:nvSpPr>
        <p:spPr>
          <a:xfrm>
            <a:off x="2310766" y="775355"/>
            <a:ext cx="4440109" cy="343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and say these words: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1520840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</a:p>
        </p:txBody>
      </p:sp>
      <p:sp>
        <p:nvSpPr>
          <p:cNvPr id="4" name="Rectangle 3"/>
          <p:cNvSpPr/>
          <p:nvPr/>
        </p:nvSpPr>
        <p:spPr>
          <a:xfrm>
            <a:off x="2316788" y="1961931"/>
            <a:ext cx="23654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2281" y="196193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m to the front of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1959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</a:p>
        </p:txBody>
      </p:sp>
      <p:sp>
        <p:nvSpPr>
          <p:cNvPr id="4" name="Rectangle 3"/>
          <p:cNvSpPr/>
          <p:nvPr/>
        </p:nvSpPr>
        <p:spPr>
          <a:xfrm>
            <a:off x="3593468" y="1976529"/>
            <a:ext cx="23654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58961" y="197652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m to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1020" y="197652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8474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</a:p>
        </p:txBody>
      </p:sp>
      <p:sp>
        <p:nvSpPr>
          <p:cNvPr id="4" name="Rectangle 3"/>
          <p:cNvSpPr/>
          <p:nvPr/>
        </p:nvSpPr>
        <p:spPr>
          <a:xfrm>
            <a:off x="3593468" y="1976529"/>
            <a:ext cx="23654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58961" y="197652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1020" y="197652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471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4014" y="1976529"/>
            <a:ext cx="23654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s to tr.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1566" y="197652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6398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4014" y="1976529"/>
            <a:ext cx="23654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fr.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1566" y="197652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tr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0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4014" y="1976529"/>
            <a:ext cx="23654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d to the end of the word..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1566" y="197652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fr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914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</a:p>
        </p:txBody>
      </p:sp>
      <p:sp>
        <p:nvSpPr>
          <p:cNvPr id="4" name="Rectangle 3"/>
          <p:cNvSpPr/>
          <p:nvPr/>
        </p:nvSpPr>
        <p:spPr>
          <a:xfrm>
            <a:off x="3508802" y="1976529"/>
            <a:ext cx="23654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fr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f.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6354" y="197652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fr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74295" y="197652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1890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51475063"/>
      </p:ext>
    </p:extLst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</a:p>
        </p:txBody>
      </p:sp>
      <p:sp>
        <p:nvSpPr>
          <p:cNvPr id="4" name="Rectangle 3"/>
          <p:cNvSpPr/>
          <p:nvPr/>
        </p:nvSpPr>
        <p:spPr>
          <a:xfrm>
            <a:off x="3508802" y="1976529"/>
            <a:ext cx="23654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d to 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6354" y="197652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74295" y="197652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7684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</a:p>
        </p:txBody>
      </p:sp>
      <p:sp>
        <p:nvSpPr>
          <p:cNvPr id="4" name="Rectangle 3"/>
          <p:cNvSpPr/>
          <p:nvPr/>
        </p:nvSpPr>
        <p:spPr>
          <a:xfrm>
            <a:off x="3508802" y="1976529"/>
            <a:ext cx="23654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d to the end of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6354" y="197652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74295" y="197652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68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</a:p>
        </p:txBody>
      </p:sp>
      <p:sp>
        <p:nvSpPr>
          <p:cNvPr id="4" name="Rectangle 3"/>
          <p:cNvSpPr/>
          <p:nvPr/>
        </p:nvSpPr>
        <p:spPr>
          <a:xfrm>
            <a:off x="2447578" y="1976529"/>
            <a:ext cx="23654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f to sh.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5130" y="197652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13071" y="1976529"/>
            <a:ext cx="18294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42485" y="1976529"/>
            <a:ext cx="18294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6745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0" y="367125"/>
            <a:ext cx="584044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Long a: a, </a:t>
            </a:r>
            <a:r>
              <a:rPr lang="en-US" sz="2800" dirty="0" err="1" smtClean="0">
                <a:latin typeface="Century Gothic" panose="020B0502020202020204" pitchFamily="34" charset="0"/>
              </a:rPr>
              <a:t>ai</a:t>
            </a:r>
            <a:r>
              <a:rPr lang="en-US" sz="2800" dirty="0" smtClean="0">
                <a:latin typeface="Century Gothic" panose="020B0502020202020204" pitchFamily="34" charset="0"/>
              </a:rPr>
              <a:t>, ay</a:t>
            </a:r>
          </a:p>
        </p:txBody>
      </p:sp>
      <p:sp>
        <p:nvSpPr>
          <p:cNvPr id="4" name="Rectangle 3"/>
          <p:cNvSpPr/>
          <p:nvPr/>
        </p:nvSpPr>
        <p:spPr>
          <a:xfrm>
            <a:off x="2447578" y="1976529"/>
            <a:ext cx="236549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f to sh.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5130" y="197652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13071" y="1976529"/>
            <a:ext cx="18294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42485" y="1976529"/>
            <a:ext cx="182941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088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team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9273" y="181416"/>
            <a:ext cx="5060770" cy="6874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Word Automaticity</a:t>
            </a:r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29575595"/>
      </p:ext>
    </p:extLst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teach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9077468"/>
      </p:ext>
    </p:extLst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reread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6914007"/>
      </p:ext>
    </p:extLst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refreeze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32631065"/>
      </p:ext>
    </p:extLst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paint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7080706"/>
      </p:ext>
    </p:extLst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see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12529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95748521"/>
      </p:ext>
    </p:extLst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shield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64509540"/>
      </p:ext>
    </p:extLst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preheat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81345158"/>
      </p:ext>
    </p:extLst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Century Gothic"/>
                <a:cs typeface="Century Gothic"/>
              </a:rPr>
              <a:t>preread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78147929"/>
      </p:ext>
    </p:extLst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shopping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86073792"/>
      </p:ext>
    </p:extLst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seed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86476789"/>
      </p:ext>
    </p:extLst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tree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90483943"/>
      </p:ext>
    </p:extLst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unzipped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31897051"/>
      </p:ext>
    </p:extLst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repaid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35449631"/>
      </p:ext>
    </p:extLst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2" y="2377503"/>
            <a:ext cx="5426069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notebook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57477453"/>
      </p:ext>
    </p:extLst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eat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555248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09937072"/>
      </p:ext>
    </p:extLst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cheese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14837725"/>
      </p:ext>
    </p:extLst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prepay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69396545"/>
      </p:ext>
    </p:extLst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unhook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53780720"/>
      </p:ext>
    </p:extLst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5372190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bathrobe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1049529"/>
      </p:ext>
    </p:extLst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seat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2863174"/>
      </p:ext>
    </p:extLst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sea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31143"/>
      </p:ext>
    </p:extLst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sleep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51929610"/>
      </p:ext>
    </p:extLst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wheel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19126706"/>
      </p:ext>
    </p:extLst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unreal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45456601"/>
      </p:ext>
    </p:extLst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Century Gothic"/>
                <a:cs typeface="Century Gothic"/>
              </a:rPr>
              <a:t>preteach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0010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  		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07401641"/>
      </p:ext>
    </p:extLst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huge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07553597"/>
      </p:ext>
    </p:extLst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Prefixes re-, un-, pre-</a:t>
            </a:r>
          </a:p>
        </p:txBody>
      </p:sp>
      <p:sp>
        <p:nvSpPr>
          <p:cNvPr id="7" name="Rectangle 6"/>
          <p:cNvSpPr/>
          <p:nvPr/>
        </p:nvSpPr>
        <p:spPr>
          <a:xfrm>
            <a:off x="1157847" y="1846156"/>
            <a:ext cx="6496583" cy="30414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6600" dirty="0">
                <a:latin typeface="Century Gothic"/>
                <a:cs typeface="Century Gothic"/>
              </a:rPr>
              <a:t>	</a:t>
            </a:r>
            <a:r>
              <a:rPr lang="en-US" sz="6600" dirty="0" smtClean="0">
                <a:latin typeface="Century Gothic"/>
                <a:cs typeface="Century Gothic"/>
              </a:rPr>
              <a:t>		</a:t>
            </a:r>
          </a:p>
          <a:p>
            <a:pPr>
              <a:lnSpc>
                <a:spcPct val="80000"/>
              </a:lnSpc>
            </a:pPr>
            <a:r>
              <a:rPr lang="en-US" sz="6600" dirty="0">
                <a:latin typeface="Century Gothic"/>
                <a:cs typeface="Century Gothic"/>
              </a:rPr>
              <a:t>	</a:t>
            </a:r>
            <a:r>
              <a:rPr lang="en-US" sz="6600" dirty="0" smtClean="0">
                <a:latin typeface="Century Gothic"/>
                <a:cs typeface="Century Gothic"/>
              </a:rPr>
              <a:t>		re-</a:t>
            </a:r>
          </a:p>
          <a:p>
            <a:pPr>
              <a:lnSpc>
                <a:spcPct val="80000"/>
              </a:lnSpc>
            </a:pPr>
            <a:r>
              <a:rPr lang="en-US" sz="6600" dirty="0">
                <a:latin typeface="Century Gothic"/>
                <a:cs typeface="Century Gothic"/>
              </a:rPr>
              <a:t>	</a:t>
            </a:r>
            <a:r>
              <a:rPr lang="en-US" sz="6600" dirty="0" smtClean="0">
                <a:latin typeface="Century Gothic"/>
                <a:cs typeface="Century Gothic"/>
              </a:rPr>
              <a:t>		un-</a:t>
            </a:r>
          </a:p>
          <a:p>
            <a:pPr>
              <a:lnSpc>
                <a:spcPct val="80000"/>
              </a:lnSpc>
            </a:pPr>
            <a:r>
              <a:rPr lang="en-US" sz="6600" dirty="0">
                <a:latin typeface="Century Gothic"/>
                <a:cs typeface="Century Gothic"/>
              </a:rPr>
              <a:t>	</a:t>
            </a:r>
            <a:r>
              <a:rPr lang="en-US" sz="6600" dirty="0" smtClean="0">
                <a:latin typeface="Century Gothic"/>
                <a:cs typeface="Century Gothic"/>
              </a:rPr>
              <a:t>		pre -</a:t>
            </a: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										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1054485"/>
            <a:ext cx="851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tell the meaning of the prefixes re-, un-, and pre- and how adding them to a word changes the word’s meaning.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641273" y="2243667"/>
            <a:ext cx="769697" cy="2386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641273" y="3073400"/>
            <a:ext cx="769697" cy="2386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641273" y="3896976"/>
            <a:ext cx="769697" cy="2386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1675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because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like the dress </a:t>
            </a:r>
            <a:r>
              <a:rPr lang="en-US" sz="2800" b="1" dirty="0" smtClean="0">
                <a:latin typeface="Century Gothic"/>
                <a:cs typeface="Century Gothic"/>
              </a:rPr>
              <a:t>because</a:t>
            </a:r>
            <a:r>
              <a:rPr lang="en-US" sz="2800" dirty="0" smtClean="0">
                <a:latin typeface="Century Gothic"/>
                <a:cs typeface="Century Gothic"/>
              </a:rPr>
              <a:t> it is </a:t>
            </a:r>
            <a:r>
              <a:rPr lang="en-US" sz="2800" b="1" dirty="0" smtClean="0">
                <a:latin typeface="Century Gothic"/>
                <a:cs typeface="Century Gothic"/>
              </a:rPr>
              <a:t>blue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046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blue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like the dress </a:t>
            </a:r>
            <a:r>
              <a:rPr lang="en-US" sz="2800" b="1" dirty="0" smtClean="0">
                <a:latin typeface="Century Gothic"/>
                <a:cs typeface="Century Gothic"/>
              </a:rPr>
              <a:t>because</a:t>
            </a:r>
            <a:r>
              <a:rPr lang="en-US" sz="2800" dirty="0" smtClean="0">
                <a:latin typeface="Century Gothic"/>
                <a:cs typeface="Century Gothic"/>
              </a:rPr>
              <a:t> it is </a:t>
            </a:r>
            <a:r>
              <a:rPr lang="en-US" sz="2800" b="1" dirty="0" smtClean="0">
                <a:latin typeface="Century Gothic"/>
                <a:cs typeface="Century Gothic"/>
              </a:rPr>
              <a:t>blue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972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into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jumped </a:t>
            </a:r>
            <a:r>
              <a:rPr lang="en-US" sz="2800" b="1" dirty="0" smtClean="0">
                <a:latin typeface="Century Gothic"/>
                <a:cs typeface="Century Gothic"/>
              </a:rPr>
              <a:t>into</a:t>
            </a:r>
            <a:r>
              <a:rPr lang="en-US" sz="2800" dirty="0" smtClean="0">
                <a:latin typeface="Century Gothic"/>
                <a:cs typeface="Century Gothic"/>
              </a:rPr>
              <a:t> the </a:t>
            </a:r>
            <a:r>
              <a:rPr lang="en-US" sz="2800" b="1" dirty="0" smtClean="0">
                <a:latin typeface="Century Gothic"/>
                <a:cs typeface="Century Gothic"/>
              </a:rPr>
              <a:t>other</a:t>
            </a:r>
            <a:r>
              <a:rPr lang="en-US" sz="2800" dirty="0" smtClean="0">
                <a:latin typeface="Century Gothic"/>
                <a:cs typeface="Century Gothic"/>
              </a:rPr>
              <a:t> lake.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97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will take a large piece </a:t>
            </a:r>
            <a:r>
              <a:rPr lang="en-US" sz="2800" b="1" dirty="0" smtClean="0">
                <a:latin typeface="Century Gothic"/>
                <a:cs typeface="Century Gothic"/>
              </a:rPr>
              <a:t>or</a:t>
            </a:r>
            <a:r>
              <a:rPr lang="en-US" sz="2800" dirty="0" smtClean="0">
                <a:latin typeface="Century Gothic"/>
                <a:cs typeface="Century Gothic"/>
              </a:rPr>
              <a:t> a </a:t>
            </a:r>
            <a:r>
              <a:rPr lang="en-US" sz="2800" b="1" dirty="0" smtClean="0">
                <a:latin typeface="Century Gothic"/>
                <a:cs typeface="Century Gothic"/>
              </a:rPr>
              <a:t>small</a:t>
            </a:r>
            <a:r>
              <a:rPr lang="en-US" sz="2800" dirty="0" smtClean="0">
                <a:latin typeface="Century Gothic"/>
                <a:cs typeface="Century Gothic"/>
              </a:rPr>
              <a:t> piece.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985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other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jumped </a:t>
            </a:r>
            <a:r>
              <a:rPr lang="en-US" sz="2800" b="1" dirty="0" smtClean="0">
                <a:latin typeface="Century Gothic"/>
                <a:cs typeface="Century Gothic"/>
              </a:rPr>
              <a:t>into</a:t>
            </a:r>
            <a:r>
              <a:rPr lang="en-US" sz="2800" dirty="0" smtClean="0">
                <a:latin typeface="Century Gothic"/>
                <a:cs typeface="Century Gothic"/>
              </a:rPr>
              <a:t> the </a:t>
            </a:r>
            <a:r>
              <a:rPr lang="en-US" sz="2800" b="1" dirty="0" smtClean="0">
                <a:latin typeface="Century Gothic"/>
                <a:cs typeface="Century Gothic"/>
              </a:rPr>
              <a:t>other</a:t>
            </a:r>
            <a:r>
              <a:rPr lang="en-US" sz="2800" dirty="0" smtClean="0">
                <a:latin typeface="Century Gothic"/>
                <a:cs typeface="Century Gothic"/>
              </a:rPr>
              <a:t> lake.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314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small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will take a large piece </a:t>
            </a:r>
            <a:r>
              <a:rPr lang="en-US" sz="2800" b="1" dirty="0" smtClean="0">
                <a:latin typeface="Century Gothic"/>
                <a:cs typeface="Century Gothic"/>
              </a:rPr>
              <a:t>or</a:t>
            </a:r>
            <a:r>
              <a:rPr lang="en-US" sz="2800" dirty="0" smtClean="0">
                <a:latin typeface="Century Gothic"/>
                <a:cs typeface="Century Gothic"/>
              </a:rPr>
              <a:t> a </a:t>
            </a:r>
            <a:r>
              <a:rPr lang="en-US" sz="2800" b="1" dirty="0" smtClean="0">
                <a:latin typeface="Century Gothic"/>
                <a:cs typeface="Century Gothic"/>
              </a:rPr>
              <a:t>small</a:t>
            </a:r>
            <a:r>
              <a:rPr lang="en-US" sz="2800" dirty="0" smtClean="0">
                <a:latin typeface="Century Gothic"/>
                <a:cs typeface="Century Gothic"/>
              </a:rPr>
              <a:t> piece.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1572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Has and Have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332" y="2702474"/>
            <a:ext cx="8857032" cy="27854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Century Gothic"/>
                <a:cs typeface="Century Gothic"/>
              </a:rPr>
              <a:t>Dee and Steve _________ a hen.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4000" dirty="0" smtClean="0">
                <a:latin typeface="Century Gothic"/>
                <a:cs typeface="Century Gothic"/>
              </a:rPr>
              <a:t>The bird _________ an egg in its nest.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689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tell when to use the verbs has and have.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tell which verb correctly completes each sentence.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0231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  		n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14927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2188" y="106482"/>
            <a:ext cx="731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Have children practice connecting the letters e, </a:t>
            </a:r>
            <a:r>
              <a:rPr lang="en-US" dirty="0" err="1" smtClean="0">
                <a:latin typeface="Century Gothic"/>
                <a:cs typeface="Century Gothic"/>
              </a:rPr>
              <a:t>ee</a:t>
            </a:r>
            <a:r>
              <a:rPr lang="en-US" dirty="0" smtClean="0">
                <a:latin typeface="Century Gothic"/>
                <a:cs typeface="Century Gothic"/>
              </a:rPr>
              <a:t>, </a:t>
            </a:r>
            <a:r>
              <a:rPr lang="en-US" dirty="0" err="1" smtClean="0">
                <a:latin typeface="Century Gothic"/>
                <a:cs typeface="Century Gothic"/>
              </a:rPr>
              <a:t>ea</a:t>
            </a:r>
            <a:r>
              <a:rPr lang="en-US" dirty="0" smtClean="0">
                <a:latin typeface="Century Gothic"/>
                <a:cs typeface="Century Gothic"/>
              </a:rPr>
              <a:t> and </a:t>
            </a:r>
            <a:r>
              <a:rPr lang="en-US" dirty="0" err="1" smtClean="0">
                <a:latin typeface="Century Gothic"/>
                <a:cs typeface="Century Gothic"/>
              </a:rPr>
              <a:t>ie</a:t>
            </a:r>
            <a:r>
              <a:rPr lang="en-US" dirty="0" smtClean="0">
                <a:latin typeface="Century Gothic"/>
                <a:cs typeface="Century Gothic"/>
              </a:rPr>
              <a:t> to the sound /e/ by writing these spellings.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Now do it with me. Say /e/ as I write the letters e, </a:t>
            </a:r>
            <a:r>
              <a:rPr lang="en-US" dirty="0" err="1" smtClean="0">
                <a:latin typeface="Century Gothic"/>
                <a:cs typeface="Century Gothic"/>
              </a:rPr>
              <a:t>ee</a:t>
            </a:r>
            <a:r>
              <a:rPr lang="en-US" dirty="0" smtClean="0">
                <a:latin typeface="Century Gothic"/>
                <a:cs typeface="Century Gothic"/>
              </a:rPr>
              <a:t>, </a:t>
            </a:r>
            <a:r>
              <a:rPr lang="en-US" dirty="0" err="1" smtClean="0">
                <a:latin typeface="Century Gothic"/>
                <a:cs typeface="Century Gothic"/>
              </a:rPr>
              <a:t>ea</a:t>
            </a:r>
            <a:r>
              <a:rPr lang="en-US" dirty="0" smtClean="0">
                <a:latin typeface="Century Gothic"/>
                <a:cs typeface="Century Gothic"/>
              </a:rPr>
              <a:t> or </a:t>
            </a:r>
            <a:r>
              <a:rPr lang="en-US" dirty="0" err="1" smtClean="0">
                <a:latin typeface="Century Gothic"/>
                <a:cs typeface="Century Gothic"/>
              </a:rPr>
              <a:t>ie</a:t>
            </a:r>
            <a:r>
              <a:rPr lang="en-US" dirty="0" smtClean="0">
                <a:latin typeface="Century Gothic"/>
                <a:cs typeface="Century Gothic"/>
              </a:rPr>
              <a:t>.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This time, write the letters e, </a:t>
            </a:r>
            <a:r>
              <a:rPr lang="en-US" dirty="0" err="1" smtClean="0">
                <a:latin typeface="Century Gothic"/>
                <a:cs typeface="Century Gothic"/>
              </a:rPr>
              <a:t>ee</a:t>
            </a:r>
            <a:r>
              <a:rPr lang="en-US" dirty="0" smtClean="0">
                <a:latin typeface="Century Gothic"/>
                <a:cs typeface="Century Gothic"/>
              </a:rPr>
              <a:t>, </a:t>
            </a:r>
            <a:r>
              <a:rPr lang="en-US" dirty="0" err="1" smtClean="0">
                <a:latin typeface="Century Gothic"/>
                <a:cs typeface="Century Gothic"/>
              </a:rPr>
              <a:t>ea</a:t>
            </a:r>
            <a:r>
              <a:rPr lang="en-US" dirty="0" smtClean="0">
                <a:latin typeface="Century Gothic"/>
                <a:cs typeface="Century Gothic"/>
              </a:rPr>
              <a:t> and </a:t>
            </a:r>
            <a:r>
              <a:rPr lang="en-US" dirty="0" err="1" smtClean="0">
                <a:latin typeface="Century Gothic"/>
                <a:cs typeface="Century Gothic"/>
              </a:rPr>
              <a:t>ie</a:t>
            </a:r>
            <a:r>
              <a:rPr lang="en-US" dirty="0" smtClean="0">
                <a:latin typeface="Century Gothic"/>
                <a:cs typeface="Century Gothic"/>
              </a:rPr>
              <a:t> five times each as you say the /e/ sound.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445" y="1991564"/>
            <a:ext cx="888190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entury Gothic"/>
                <a:cs typeface="Century Gothic"/>
              </a:rPr>
              <a:t> e			e			e			e			e</a:t>
            </a:r>
          </a:p>
          <a:p>
            <a:r>
              <a:rPr lang="en-US" sz="8000" dirty="0" err="1" smtClean="0">
                <a:latin typeface="Century Gothic"/>
                <a:cs typeface="Century Gothic"/>
              </a:rPr>
              <a:t>ee</a:t>
            </a:r>
            <a:r>
              <a:rPr lang="en-US" sz="8000" dirty="0" smtClean="0">
                <a:latin typeface="Century Gothic"/>
                <a:cs typeface="Century Gothic"/>
              </a:rPr>
              <a:t>	 </a:t>
            </a:r>
            <a:r>
              <a:rPr lang="en-US" sz="8000" dirty="0" err="1" smtClean="0">
                <a:latin typeface="Century Gothic"/>
                <a:cs typeface="Century Gothic"/>
              </a:rPr>
              <a:t>ee</a:t>
            </a:r>
            <a:r>
              <a:rPr lang="en-US" sz="8000" dirty="0" smtClean="0">
                <a:latin typeface="Century Gothic"/>
                <a:cs typeface="Century Gothic"/>
              </a:rPr>
              <a:t>	 </a:t>
            </a:r>
            <a:r>
              <a:rPr lang="en-US" sz="8000" dirty="0" err="1" smtClean="0">
                <a:latin typeface="Century Gothic"/>
                <a:cs typeface="Century Gothic"/>
              </a:rPr>
              <a:t>ee</a:t>
            </a:r>
            <a:r>
              <a:rPr lang="en-US" sz="8000" dirty="0" smtClean="0">
                <a:latin typeface="Century Gothic"/>
                <a:cs typeface="Century Gothic"/>
              </a:rPr>
              <a:t>	 </a:t>
            </a:r>
            <a:r>
              <a:rPr lang="en-US" sz="8000" dirty="0" err="1" smtClean="0">
                <a:latin typeface="Century Gothic"/>
                <a:cs typeface="Century Gothic"/>
              </a:rPr>
              <a:t>ee</a:t>
            </a:r>
            <a:r>
              <a:rPr lang="en-US" sz="8000" dirty="0" smtClean="0">
                <a:latin typeface="Century Gothic"/>
                <a:cs typeface="Century Gothic"/>
              </a:rPr>
              <a:t> 	</a:t>
            </a:r>
            <a:r>
              <a:rPr lang="en-US" sz="8000" dirty="0" err="1" smtClean="0">
                <a:latin typeface="Century Gothic"/>
                <a:cs typeface="Century Gothic"/>
              </a:rPr>
              <a:t>ee</a:t>
            </a:r>
            <a:endParaRPr lang="en-US" sz="8000" dirty="0" smtClean="0">
              <a:latin typeface="Century Gothic"/>
              <a:cs typeface="Century Gothic"/>
            </a:endParaRPr>
          </a:p>
          <a:p>
            <a:r>
              <a:rPr lang="en-US" sz="8000" dirty="0" err="1" smtClean="0">
                <a:latin typeface="Century Gothic"/>
                <a:cs typeface="Century Gothic"/>
              </a:rPr>
              <a:t>ea</a:t>
            </a:r>
            <a:r>
              <a:rPr lang="en-US" sz="8000" dirty="0" smtClean="0">
                <a:latin typeface="Century Gothic"/>
                <a:cs typeface="Century Gothic"/>
              </a:rPr>
              <a:t>	 </a:t>
            </a:r>
            <a:r>
              <a:rPr lang="en-US" sz="8000" dirty="0" err="1" smtClean="0">
                <a:latin typeface="Century Gothic"/>
                <a:cs typeface="Century Gothic"/>
              </a:rPr>
              <a:t>ea</a:t>
            </a:r>
            <a:r>
              <a:rPr lang="en-US" sz="8000" dirty="0" smtClean="0">
                <a:latin typeface="Century Gothic"/>
                <a:cs typeface="Century Gothic"/>
              </a:rPr>
              <a:t>  </a:t>
            </a:r>
            <a:r>
              <a:rPr lang="en-US" sz="8000" dirty="0" err="1" smtClean="0">
                <a:latin typeface="Century Gothic"/>
                <a:cs typeface="Century Gothic"/>
              </a:rPr>
              <a:t>ea</a:t>
            </a:r>
            <a:r>
              <a:rPr lang="en-US" sz="8000" dirty="0" smtClean="0">
                <a:latin typeface="Century Gothic"/>
                <a:cs typeface="Century Gothic"/>
              </a:rPr>
              <a:t>	 </a:t>
            </a:r>
            <a:r>
              <a:rPr lang="en-US" sz="8000" dirty="0" err="1" smtClean="0">
                <a:latin typeface="Century Gothic"/>
                <a:cs typeface="Century Gothic"/>
              </a:rPr>
              <a:t>ea</a:t>
            </a:r>
            <a:r>
              <a:rPr lang="en-US" sz="8000" dirty="0" smtClean="0">
                <a:latin typeface="Century Gothic"/>
                <a:cs typeface="Century Gothic"/>
              </a:rPr>
              <a:t>	 </a:t>
            </a:r>
            <a:r>
              <a:rPr lang="en-US" sz="8000" dirty="0" err="1" smtClean="0">
                <a:latin typeface="Century Gothic"/>
                <a:cs typeface="Century Gothic"/>
              </a:rPr>
              <a:t>ea</a:t>
            </a:r>
            <a:endParaRPr lang="en-US" sz="8000" dirty="0" smtClean="0">
              <a:latin typeface="Century Gothic"/>
              <a:cs typeface="Century Gothic"/>
            </a:endParaRPr>
          </a:p>
          <a:p>
            <a:r>
              <a:rPr lang="en-US" sz="8000" dirty="0" smtClean="0">
                <a:latin typeface="Century Gothic"/>
                <a:cs typeface="Century Gothic"/>
              </a:rPr>
              <a:t> </a:t>
            </a:r>
            <a:r>
              <a:rPr lang="en-US" sz="8000" dirty="0" err="1" smtClean="0">
                <a:latin typeface="Century Gothic"/>
                <a:cs typeface="Century Gothic"/>
              </a:rPr>
              <a:t>ie</a:t>
            </a:r>
            <a:r>
              <a:rPr lang="en-US" sz="8000" dirty="0" smtClean="0">
                <a:latin typeface="Century Gothic"/>
                <a:cs typeface="Century Gothic"/>
              </a:rPr>
              <a:t>		</a:t>
            </a:r>
            <a:r>
              <a:rPr lang="en-US" sz="8000" dirty="0" err="1" smtClean="0">
                <a:latin typeface="Century Gothic"/>
                <a:cs typeface="Century Gothic"/>
              </a:rPr>
              <a:t>ie</a:t>
            </a:r>
            <a:r>
              <a:rPr lang="en-US" sz="8000" dirty="0" smtClean="0">
                <a:latin typeface="Century Gothic"/>
                <a:cs typeface="Century Gothic"/>
              </a:rPr>
              <a:t>			</a:t>
            </a:r>
            <a:r>
              <a:rPr lang="en-US" sz="8000" dirty="0" err="1" smtClean="0">
                <a:latin typeface="Century Gothic"/>
                <a:cs typeface="Century Gothic"/>
              </a:rPr>
              <a:t>ie</a:t>
            </a:r>
            <a:r>
              <a:rPr lang="en-US" sz="8000" dirty="0" smtClean="0">
                <a:latin typeface="Century Gothic"/>
                <a:cs typeface="Century Gothic"/>
              </a:rPr>
              <a:t>			</a:t>
            </a:r>
            <a:r>
              <a:rPr lang="en-US" sz="8000" dirty="0" err="1" smtClean="0">
                <a:latin typeface="Century Gothic"/>
                <a:cs typeface="Century Gothic"/>
              </a:rPr>
              <a:t>ie</a:t>
            </a:r>
            <a:r>
              <a:rPr lang="en-US" sz="8000" dirty="0" smtClean="0">
                <a:latin typeface="Century Gothic"/>
                <a:cs typeface="Century Gothic"/>
              </a:rPr>
              <a:t>			</a:t>
            </a:r>
            <a:r>
              <a:rPr lang="en-US" sz="8000" dirty="0" err="1" smtClean="0">
                <a:latin typeface="Century Gothic"/>
                <a:cs typeface="Century Gothic"/>
              </a:rPr>
              <a:t>ie</a:t>
            </a:r>
            <a:endParaRPr lang="en-US" sz="8000" dirty="0">
              <a:latin typeface="Century Gothic"/>
              <a:cs typeface="Century Gothic"/>
            </a:endParaRPr>
          </a:p>
        </p:txBody>
      </p:sp>
      <p:pic>
        <p:nvPicPr>
          <p:cNvPr id="5" name="Picture 4" descr="Screen Shot 2017-01-07 at 10.27.58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45" y="271342"/>
            <a:ext cx="1378047" cy="180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679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  		</a:t>
            </a:r>
            <a:r>
              <a:rPr lang="en-US" sz="6600" dirty="0" err="1" smtClean="0">
                <a:latin typeface="Century Gothic"/>
                <a:cs typeface="Century Gothic"/>
              </a:rPr>
              <a:t>n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39445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  		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			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7010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  		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			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116817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  		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			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053972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  		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			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41380992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  		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			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900361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  		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			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		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4342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  		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			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		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84019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  		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			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		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964693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  		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			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		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51727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1040" y="1989310"/>
            <a:ext cx="172805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793704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  		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			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		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84345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  		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			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		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823706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  		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			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		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311737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  		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			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		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438314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  		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			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		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86863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  		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			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		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   		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95764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  		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			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		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   		f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68252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  		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			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		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   		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265755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  		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			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		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   		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ld  		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294615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  		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			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		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   		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ld  		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33254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1040" y="1989310"/>
            <a:ext cx="172805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9090" y="1989310"/>
            <a:ext cx="172805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846045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  		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			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		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   		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ld  		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051730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			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ch  		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			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		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   		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ld  		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ze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822172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t   		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485" y="69273"/>
            <a:ext cx="2555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138417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t   	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latin typeface="Century Gothic"/>
                <a:cs typeface="Century Gothic"/>
              </a:rPr>
              <a:t>   		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485" y="69273"/>
            <a:ext cx="2555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601304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t   	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latin typeface="Century Gothic"/>
                <a:cs typeface="Century Gothic"/>
              </a:rPr>
              <a:t>   		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485" y="69273"/>
            <a:ext cx="2555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578993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t   	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latin typeface="Century Gothic"/>
                <a:cs typeface="Century Gothic"/>
              </a:rPr>
              <a:t>   		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d  		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485" y="69273"/>
            <a:ext cx="2555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010128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t   	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latin typeface="Century Gothic"/>
                <a:cs typeface="Century Gothic"/>
              </a:rPr>
              <a:t>   		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d  		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			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485" y="69273"/>
            <a:ext cx="2555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386138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t   	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latin typeface="Century Gothic"/>
                <a:cs typeface="Century Gothic"/>
              </a:rPr>
              <a:t>   		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d  		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			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485" y="69273"/>
            <a:ext cx="2555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22612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t   	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latin typeface="Century Gothic"/>
                <a:cs typeface="Century Gothic"/>
              </a:rPr>
              <a:t>   		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d  		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			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		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485" y="69273"/>
            <a:ext cx="2555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138272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t   	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latin typeface="Century Gothic"/>
                <a:cs typeface="Century Gothic"/>
              </a:rPr>
              <a:t>   		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d  		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			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		 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485" y="69273"/>
            <a:ext cx="2555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8545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1040" y="1989310"/>
            <a:ext cx="172805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9090" y="2002958"/>
            <a:ext cx="172805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75686" y="2002958"/>
            <a:ext cx="222819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620362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t   	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latin typeface="Century Gothic"/>
                <a:cs typeface="Century Gothic"/>
              </a:rPr>
              <a:t>   		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d  		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			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		 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485" y="69273"/>
            <a:ext cx="2555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18330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t   	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latin typeface="Century Gothic"/>
                <a:cs typeface="Century Gothic"/>
              </a:rPr>
              <a:t>   		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d  		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			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		 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485" y="69273"/>
            <a:ext cx="2555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387509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t   	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latin typeface="Century Gothic"/>
                <a:cs typeface="Century Gothic"/>
              </a:rPr>
              <a:t>   		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d  		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			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		 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		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485" y="69273"/>
            <a:ext cx="2555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281365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330970"/>
            <a:ext cx="896696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t   		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r>
              <a:rPr lang="en-US" sz="6600" dirty="0" smtClean="0">
                <a:latin typeface="Century Gothic"/>
                <a:cs typeface="Century Gothic"/>
              </a:rPr>
              <a:t>   		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4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r>
              <a:rPr lang="en-US" sz="6600" dirty="0" smtClean="0">
                <a:latin typeface="Century Gothic"/>
                <a:cs typeface="Century Gothic"/>
              </a:rPr>
              <a:t>d  		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			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		  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dge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		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485" y="69273"/>
            <a:ext cx="2555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127865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7697"/>
            <a:ext cx="8966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Dean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3970764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7697"/>
            <a:ext cx="8966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Dean reads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906664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7697"/>
            <a:ext cx="8966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Dean reads each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1045809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7697"/>
            <a:ext cx="8966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Dean reads each day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9203298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7697"/>
            <a:ext cx="8966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Dean reads each day of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9421803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7697"/>
            <a:ext cx="8966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Dean reads each day of the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99192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1040" y="1989310"/>
            <a:ext cx="172805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9090" y="2002958"/>
            <a:ext cx="172805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7140" y="2002958"/>
            <a:ext cx="222819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3826295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7697"/>
            <a:ext cx="89669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Dean reads each day of the week.</a:t>
            </a:r>
            <a:endParaRPr lang="en-US" sz="6000" dirty="0">
              <a:latin typeface="Century Gothic"/>
              <a:cs typeface="Century Gothic"/>
            </a:endParaRPr>
          </a:p>
          <a:p>
            <a:endParaRPr lang="en-US" sz="4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6381462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7697"/>
            <a:ext cx="89669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Dean reads each day of the week.</a:t>
            </a:r>
            <a:endParaRPr lang="en-US" sz="6000" dirty="0">
              <a:latin typeface="Century Gothic"/>
              <a:cs typeface="Century Gothic"/>
            </a:endParaRPr>
          </a:p>
          <a:p>
            <a:endParaRPr lang="en-US" sz="4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7860987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7697"/>
            <a:ext cx="89669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Dean reads each day of the week.</a:t>
            </a:r>
            <a:endParaRPr lang="en-US" sz="6000" dirty="0">
              <a:latin typeface="Century Gothic"/>
              <a:cs typeface="Century Gothic"/>
            </a:endParaRPr>
          </a:p>
          <a:p>
            <a:endParaRPr lang="en-US" sz="4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 will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4666227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7697"/>
            <a:ext cx="89669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Dean reads each day of the week.</a:t>
            </a:r>
            <a:endParaRPr lang="en-US" sz="6000" dirty="0">
              <a:latin typeface="Century Gothic"/>
              <a:cs typeface="Century Gothic"/>
            </a:endParaRPr>
          </a:p>
          <a:p>
            <a:endParaRPr lang="en-US" sz="4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 will eat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454684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7697"/>
            <a:ext cx="89669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Dean reads each day of the week.</a:t>
            </a:r>
            <a:endParaRPr lang="en-US" sz="6000" dirty="0">
              <a:latin typeface="Century Gothic"/>
              <a:cs typeface="Century Gothic"/>
            </a:endParaRPr>
          </a:p>
          <a:p>
            <a:endParaRPr lang="en-US" sz="4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 will eat a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0765704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7697"/>
            <a:ext cx="89669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Dean reads each day of the week.</a:t>
            </a:r>
            <a:endParaRPr lang="en-US" sz="6000" dirty="0">
              <a:latin typeface="Century Gothic"/>
              <a:cs typeface="Century Gothic"/>
            </a:endParaRPr>
          </a:p>
          <a:p>
            <a:endParaRPr lang="en-US" sz="4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 will eat a big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5757992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7697"/>
            <a:ext cx="89669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Dean reads each day of the week.</a:t>
            </a:r>
            <a:endParaRPr lang="en-US" sz="6000" dirty="0">
              <a:latin typeface="Century Gothic"/>
              <a:cs typeface="Century Gothic"/>
            </a:endParaRPr>
          </a:p>
          <a:p>
            <a:endParaRPr lang="en-US" sz="4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 will eat a big feast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9770097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7697"/>
            <a:ext cx="89669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Dean reads each day of the week.</a:t>
            </a:r>
            <a:endParaRPr lang="en-US" sz="6000" dirty="0">
              <a:latin typeface="Century Gothic"/>
              <a:cs typeface="Century Gothic"/>
            </a:endParaRPr>
          </a:p>
          <a:p>
            <a:endParaRPr lang="en-US" sz="4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 will eat a big feast on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4461160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7697"/>
            <a:ext cx="896696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Dean reads each day of the week.</a:t>
            </a:r>
            <a:endParaRPr lang="en-US" sz="6000" dirty="0">
              <a:latin typeface="Century Gothic"/>
              <a:cs typeface="Century Gothic"/>
            </a:endParaRPr>
          </a:p>
          <a:p>
            <a:endParaRPr lang="en-US" sz="4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 will eat a big feast on Sunday.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1445972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7697"/>
            <a:ext cx="896696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Dean reads each day of the week.</a:t>
            </a:r>
            <a:endParaRPr lang="en-US" sz="6000" dirty="0">
              <a:latin typeface="Century Gothic"/>
              <a:cs typeface="Century Gothic"/>
            </a:endParaRPr>
          </a:p>
          <a:p>
            <a:endParaRPr lang="en-US" sz="4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 will eat a big feast on Sunday.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Please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79974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Long e: e, </a:t>
            </a:r>
            <a:r>
              <a:rPr lang="en-US" sz="2800" dirty="0" err="1" smtClean="0">
                <a:latin typeface="Century Gothic" panose="020B0502020202020204" pitchFamily="34" charset="0"/>
              </a:rPr>
              <a:t>ee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ea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1040" y="1989310"/>
            <a:ext cx="172805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9090" y="2002958"/>
            <a:ext cx="172805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7140" y="2002958"/>
            <a:ext cx="222819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80787" y="2002958"/>
            <a:ext cx="216284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ze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666186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7697"/>
            <a:ext cx="896696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Dean reads each day of the week.</a:t>
            </a:r>
            <a:endParaRPr lang="en-US" sz="6000" dirty="0">
              <a:latin typeface="Century Gothic"/>
              <a:cs typeface="Century Gothic"/>
            </a:endParaRPr>
          </a:p>
          <a:p>
            <a:endParaRPr lang="en-US" sz="4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 will eat a big feast on Sunday.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Please leave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918583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7697"/>
            <a:ext cx="896696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Dean reads each day of the week.</a:t>
            </a:r>
            <a:endParaRPr lang="en-US" sz="6000" dirty="0">
              <a:latin typeface="Century Gothic"/>
              <a:cs typeface="Century Gothic"/>
            </a:endParaRPr>
          </a:p>
          <a:p>
            <a:endParaRPr lang="en-US" sz="4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 will eat a big feast on Sunday.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Please leave the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5725871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7697"/>
            <a:ext cx="896696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Dean reads each day of the week.</a:t>
            </a:r>
            <a:endParaRPr lang="en-US" sz="6000" dirty="0">
              <a:latin typeface="Century Gothic"/>
              <a:cs typeface="Century Gothic"/>
            </a:endParaRPr>
          </a:p>
          <a:p>
            <a:endParaRPr lang="en-US" sz="4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 will eat a big feast on Sunday.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Please leave the clean</a:t>
            </a:r>
          </a:p>
        </p:txBody>
      </p:sp>
    </p:spTree>
    <p:extLst>
      <p:ext uri="{BB962C8B-B14F-4D97-AF65-F5344CB8AC3E}">
        <p14:creationId xmlns:p14="http://schemas.microsoft.com/office/powerpoint/2010/main" val="324977714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7697"/>
            <a:ext cx="896696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Dean reads each day of the week.</a:t>
            </a:r>
            <a:endParaRPr lang="en-US" sz="6000" dirty="0">
              <a:latin typeface="Century Gothic"/>
              <a:cs typeface="Century Gothic"/>
            </a:endParaRPr>
          </a:p>
          <a:p>
            <a:endParaRPr lang="en-US" sz="4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 will eat a big feast on Sunday.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Please leave the clean</a:t>
            </a: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sheets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0602986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7697"/>
            <a:ext cx="896696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Dean reads each day of the week.</a:t>
            </a:r>
            <a:endParaRPr lang="en-US" sz="6000" dirty="0">
              <a:latin typeface="Century Gothic"/>
              <a:cs typeface="Century Gothic"/>
            </a:endParaRPr>
          </a:p>
          <a:p>
            <a:endParaRPr lang="en-US" sz="4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 will eat a big feast on Sunday.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Please leave the clean</a:t>
            </a: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sheets on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835128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7697"/>
            <a:ext cx="896696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Dean reads each day of the week.</a:t>
            </a:r>
            <a:endParaRPr lang="en-US" sz="6000" dirty="0">
              <a:latin typeface="Century Gothic"/>
              <a:cs typeface="Century Gothic"/>
            </a:endParaRPr>
          </a:p>
          <a:p>
            <a:endParaRPr lang="en-US" sz="4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 will eat a big feast on Sunday.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Please leave the clean</a:t>
            </a: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sheets on the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5424123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57" y="7697"/>
            <a:ext cx="896696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Dean reads each day of the week.</a:t>
            </a:r>
            <a:endParaRPr lang="en-US" sz="6000" dirty="0">
              <a:latin typeface="Century Gothic"/>
              <a:cs typeface="Century Gothic"/>
            </a:endParaRPr>
          </a:p>
          <a:p>
            <a:endParaRPr lang="en-US" sz="4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 will eat a big feast on Sunday.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Please leave the clean</a:t>
            </a: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sheets on the bed.</a:t>
            </a:r>
            <a:endParaRPr 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9848093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3779" y="281266"/>
            <a:ext cx="5370049" cy="571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Spelling / Dictation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7830" y="1129374"/>
            <a:ext cx="4505551" cy="5523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Century Gothic"/>
                <a:cs typeface="Century Gothic"/>
              </a:rPr>
              <a:t>1.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2.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3.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4.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5. _________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64594" y="5748021"/>
            <a:ext cx="668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me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feed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beak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play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rain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0281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819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because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like the dress </a:t>
            </a:r>
            <a:r>
              <a:rPr lang="en-US" sz="2800" b="1" dirty="0" smtClean="0">
                <a:latin typeface="Century Gothic"/>
                <a:cs typeface="Century Gothic"/>
              </a:rPr>
              <a:t>because</a:t>
            </a:r>
            <a:r>
              <a:rPr lang="en-US" sz="2800" dirty="0" smtClean="0">
                <a:latin typeface="Century Gothic"/>
                <a:cs typeface="Century Gothic"/>
              </a:rPr>
              <a:t> it is </a:t>
            </a:r>
            <a:r>
              <a:rPr lang="en-US" sz="2800" b="1" dirty="0" smtClean="0">
                <a:latin typeface="Century Gothic"/>
                <a:cs typeface="Century Gothic"/>
              </a:rPr>
              <a:t>blue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742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6617</Words>
  <Application>Microsoft Office PowerPoint</Application>
  <PresentationFormat>On-screen Show (4:3)</PresentationFormat>
  <Paragraphs>1686</Paragraphs>
  <Slides>389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389</vt:i4>
      </vt:variant>
    </vt:vector>
  </HeadingPairs>
  <TitlesOfParts>
    <vt:vector size="393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Datus Thorup</dc:creator>
  <cp:lastModifiedBy>R Pehrson</cp:lastModifiedBy>
  <cp:revision>31</cp:revision>
  <dcterms:created xsi:type="dcterms:W3CDTF">2017-01-08T05:17:01Z</dcterms:created>
  <dcterms:modified xsi:type="dcterms:W3CDTF">2017-01-30T06:02:16Z</dcterms:modified>
</cp:coreProperties>
</file>