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4" r:id="rId165"/>
    <p:sldId id="425" r:id="rId166"/>
    <p:sldId id="426" r:id="rId167"/>
    <p:sldId id="427" r:id="rId168"/>
    <p:sldId id="428" r:id="rId169"/>
    <p:sldId id="429" r:id="rId170"/>
    <p:sldId id="430" r:id="rId171"/>
    <p:sldId id="431" r:id="rId172"/>
    <p:sldId id="432" r:id="rId173"/>
    <p:sldId id="433" r:id="rId174"/>
    <p:sldId id="434" r:id="rId175"/>
    <p:sldId id="435" r:id="rId176"/>
    <p:sldId id="436" r:id="rId177"/>
    <p:sldId id="437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449" r:id="rId190"/>
    <p:sldId id="450" r:id="rId191"/>
    <p:sldId id="452" r:id="rId192"/>
    <p:sldId id="453" r:id="rId193"/>
    <p:sldId id="454" r:id="rId194"/>
    <p:sldId id="455" r:id="rId195"/>
    <p:sldId id="456" r:id="rId196"/>
    <p:sldId id="457" r:id="rId197"/>
    <p:sldId id="458" r:id="rId198"/>
    <p:sldId id="459" r:id="rId199"/>
    <p:sldId id="460" r:id="rId200"/>
    <p:sldId id="461" r:id="rId201"/>
    <p:sldId id="462" r:id="rId202"/>
    <p:sldId id="463" r:id="rId203"/>
    <p:sldId id="464" r:id="rId204"/>
    <p:sldId id="465" r:id="rId205"/>
    <p:sldId id="466" r:id="rId206"/>
    <p:sldId id="467" r:id="rId207"/>
    <p:sldId id="468" r:id="rId208"/>
    <p:sldId id="469" r:id="rId209"/>
    <p:sldId id="470" r:id="rId210"/>
    <p:sldId id="471" r:id="rId211"/>
    <p:sldId id="473" r:id="rId212"/>
    <p:sldId id="472" r:id="rId213"/>
    <p:sldId id="474" r:id="rId214"/>
    <p:sldId id="475" r:id="rId215"/>
    <p:sldId id="476" r:id="rId216"/>
    <p:sldId id="477" r:id="rId217"/>
    <p:sldId id="478" r:id="rId218"/>
    <p:sldId id="479" r:id="rId219"/>
    <p:sldId id="480" r:id="rId220"/>
    <p:sldId id="481" r:id="rId221"/>
    <p:sldId id="482" r:id="rId222"/>
    <p:sldId id="483" r:id="rId223"/>
    <p:sldId id="484" r:id="rId224"/>
    <p:sldId id="485" r:id="rId225"/>
    <p:sldId id="486" r:id="rId226"/>
    <p:sldId id="487" r:id="rId227"/>
    <p:sldId id="488" r:id="rId228"/>
    <p:sldId id="489" r:id="rId229"/>
    <p:sldId id="490" r:id="rId230"/>
    <p:sldId id="491" r:id="rId231"/>
    <p:sldId id="492" r:id="rId232"/>
    <p:sldId id="493" r:id="rId233"/>
    <p:sldId id="494" r:id="rId234"/>
    <p:sldId id="495" r:id="rId235"/>
    <p:sldId id="496" r:id="rId236"/>
    <p:sldId id="497" r:id="rId237"/>
    <p:sldId id="498" r:id="rId238"/>
    <p:sldId id="499" r:id="rId239"/>
    <p:sldId id="500" r:id="rId240"/>
    <p:sldId id="501" r:id="rId241"/>
    <p:sldId id="502" r:id="rId242"/>
    <p:sldId id="503" r:id="rId243"/>
    <p:sldId id="504" r:id="rId244"/>
    <p:sldId id="505" r:id="rId245"/>
    <p:sldId id="506" r:id="rId246"/>
    <p:sldId id="507" r:id="rId247"/>
    <p:sldId id="508" r:id="rId248"/>
    <p:sldId id="509" r:id="rId249"/>
    <p:sldId id="510" r:id="rId250"/>
    <p:sldId id="511" r:id="rId251"/>
    <p:sldId id="512" r:id="rId252"/>
    <p:sldId id="513" r:id="rId253"/>
    <p:sldId id="514" r:id="rId254"/>
    <p:sldId id="515" r:id="rId255"/>
    <p:sldId id="516" r:id="rId256"/>
    <p:sldId id="517" r:id="rId257"/>
    <p:sldId id="518" r:id="rId258"/>
    <p:sldId id="519" r:id="rId259"/>
    <p:sldId id="523" r:id="rId260"/>
    <p:sldId id="524" r:id="rId261"/>
    <p:sldId id="525" r:id="rId262"/>
    <p:sldId id="526" r:id="rId263"/>
    <p:sldId id="527" r:id="rId264"/>
    <p:sldId id="528" r:id="rId265"/>
    <p:sldId id="533" r:id="rId266"/>
    <p:sldId id="529" r:id="rId267"/>
    <p:sldId id="530" r:id="rId268"/>
    <p:sldId id="531" r:id="rId269"/>
    <p:sldId id="532" r:id="rId270"/>
    <p:sldId id="534" r:id="rId271"/>
    <p:sldId id="535" r:id="rId272"/>
    <p:sldId id="536" r:id="rId273"/>
    <p:sldId id="537" r:id="rId274"/>
    <p:sldId id="538" r:id="rId275"/>
    <p:sldId id="539" r:id="rId276"/>
    <p:sldId id="540" r:id="rId277"/>
    <p:sldId id="541" r:id="rId278"/>
    <p:sldId id="542" r:id="rId279"/>
    <p:sldId id="543" r:id="rId280"/>
    <p:sldId id="544" r:id="rId281"/>
    <p:sldId id="545" r:id="rId282"/>
    <p:sldId id="546" r:id="rId283"/>
    <p:sldId id="547" r:id="rId284"/>
    <p:sldId id="549" r:id="rId285"/>
    <p:sldId id="550" r:id="rId286"/>
    <p:sldId id="551" r:id="rId287"/>
    <p:sldId id="552" r:id="rId288"/>
    <p:sldId id="553" r:id="rId289"/>
    <p:sldId id="554" r:id="rId290"/>
    <p:sldId id="555" r:id="rId291"/>
    <p:sldId id="556" r:id="rId292"/>
    <p:sldId id="557" r:id="rId293"/>
    <p:sldId id="558" r:id="rId294"/>
    <p:sldId id="559" r:id="rId295"/>
    <p:sldId id="560" r:id="rId296"/>
    <p:sldId id="561" r:id="rId297"/>
    <p:sldId id="562" r:id="rId298"/>
    <p:sldId id="563" r:id="rId299"/>
    <p:sldId id="564" r:id="rId300"/>
    <p:sldId id="565" r:id="rId301"/>
    <p:sldId id="567" r:id="rId302"/>
    <p:sldId id="568" r:id="rId303"/>
    <p:sldId id="569" r:id="rId304"/>
    <p:sldId id="570" r:id="rId305"/>
    <p:sldId id="571" r:id="rId306"/>
    <p:sldId id="572" r:id="rId307"/>
    <p:sldId id="573" r:id="rId308"/>
    <p:sldId id="577" r:id="rId309"/>
    <p:sldId id="574" r:id="rId310"/>
    <p:sldId id="575" r:id="rId311"/>
    <p:sldId id="576" r:id="rId312"/>
    <p:sldId id="581" r:id="rId313"/>
    <p:sldId id="578" r:id="rId314"/>
    <p:sldId id="579" r:id="rId315"/>
    <p:sldId id="580" r:id="rId316"/>
    <p:sldId id="582" r:id="rId317"/>
    <p:sldId id="583" r:id="rId318"/>
    <p:sldId id="584" r:id="rId319"/>
    <p:sldId id="585" r:id="rId320"/>
    <p:sldId id="586" r:id="rId321"/>
    <p:sldId id="587" r:id="rId322"/>
    <p:sldId id="588" r:id="rId323"/>
    <p:sldId id="589" r:id="rId324"/>
    <p:sldId id="590" r:id="rId325"/>
    <p:sldId id="591" r:id="rId326"/>
    <p:sldId id="592" r:id="rId327"/>
    <p:sldId id="593" r:id="rId328"/>
    <p:sldId id="594" r:id="rId329"/>
    <p:sldId id="595" r:id="rId330"/>
    <p:sldId id="596" r:id="rId331"/>
    <p:sldId id="597" r:id="rId332"/>
    <p:sldId id="598" r:id="rId333"/>
    <p:sldId id="599" r:id="rId334"/>
    <p:sldId id="600" r:id="rId335"/>
    <p:sldId id="601" r:id="rId336"/>
    <p:sldId id="602" r:id="rId337"/>
    <p:sldId id="603" r:id="rId338"/>
    <p:sldId id="604" r:id="rId339"/>
    <p:sldId id="605" r:id="rId340"/>
    <p:sldId id="606" r:id="rId341"/>
    <p:sldId id="607" r:id="rId342"/>
    <p:sldId id="608" r:id="rId343"/>
    <p:sldId id="609" r:id="rId344"/>
    <p:sldId id="611" r:id="rId345"/>
    <p:sldId id="612" r:id="rId346"/>
    <p:sldId id="613" r:id="rId347"/>
    <p:sldId id="614" r:id="rId348"/>
    <p:sldId id="615" r:id="rId349"/>
    <p:sldId id="616" r:id="rId350"/>
    <p:sldId id="617" r:id="rId351"/>
    <p:sldId id="618" r:id="rId352"/>
    <p:sldId id="619" r:id="rId353"/>
    <p:sldId id="620" r:id="rId354"/>
    <p:sldId id="621" r:id="rId355"/>
    <p:sldId id="622" r:id="rId356"/>
    <p:sldId id="623" r:id="rId357"/>
    <p:sldId id="624" r:id="rId358"/>
    <p:sldId id="625" r:id="rId359"/>
    <p:sldId id="626" r:id="rId360"/>
    <p:sldId id="627" r:id="rId361"/>
    <p:sldId id="628" r:id="rId362"/>
    <p:sldId id="629" r:id="rId363"/>
    <p:sldId id="630" r:id="rId364"/>
    <p:sldId id="631" r:id="rId365"/>
    <p:sldId id="632" r:id="rId366"/>
    <p:sldId id="633" r:id="rId367"/>
    <p:sldId id="634" r:id="rId368"/>
    <p:sldId id="635" r:id="rId369"/>
    <p:sldId id="636" r:id="rId370"/>
    <p:sldId id="637" r:id="rId371"/>
    <p:sldId id="638" r:id="rId372"/>
    <p:sldId id="639" r:id="rId373"/>
    <p:sldId id="640" r:id="rId374"/>
    <p:sldId id="610" r:id="rId375"/>
    <p:sldId id="641" r:id="rId376"/>
    <p:sldId id="642" r:id="rId377"/>
    <p:sldId id="643" r:id="rId378"/>
    <p:sldId id="644" r:id="rId379"/>
    <p:sldId id="645" r:id="rId380"/>
    <p:sldId id="646" r:id="rId381"/>
    <p:sldId id="647" r:id="rId382"/>
    <p:sldId id="648" r:id="rId3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slide" Target="slides/slide35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80" Type="http://schemas.openxmlformats.org/officeDocument/2006/relationships/slide" Target="slides/slide379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printerSettings" Target="printerSettings/printerSettings1.bin"/><Relationship Id="rId385" Type="http://schemas.openxmlformats.org/officeDocument/2006/relationships/presProps" Target="presProps.xml"/><Relationship Id="rId386" Type="http://schemas.openxmlformats.org/officeDocument/2006/relationships/viewProps" Target="viewProps.xml"/><Relationship Id="rId387" Type="http://schemas.openxmlformats.org/officeDocument/2006/relationships/theme" Target="theme/theme1.xml"/><Relationship Id="rId38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7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8F46F-73D0-7D48-AD6E-638EB64A231F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215D-3B80-1940-AD84-4F2D5E7E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490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42021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over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start the game </a:t>
            </a:r>
            <a:r>
              <a:rPr lang="en-US" sz="2800" b="1" dirty="0" smtClean="0">
                <a:latin typeface="Century Gothic"/>
                <a:cs typeface="Century Gothic"/>
              </a:rPr>
              <a:t>over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510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start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can we </a:t>
            </a:r>
            <a:r>
              <a:rPr lang="en-US" sz="2800" b="1" dirty="0" smtClean="0">
                <a:latin typeface="Century Gothic"/>
                <a:cs typeface="Century Gothic"/>
              </a:rPr>
              <a:t>start</a:t>
            </a:r>
            <a:r>
              <a:rPr lang="en-US" sz="2800" dirty="0" smtClean="0">
                <a:latin typeface="Century Gothic"/>
                <a:cs typeface="Century Gothic"/>
              </a:rPr>
              <a:t> the test?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744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warm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That hat can keep you </a:t>
            </a:r>
            <a:r>
              <a:rPr lang="en-US" sz="2800" b="1" dirty="0" smtClean="0">
                <a:latin typeface="Century Gothic"/>
                <a:cs typeface="Century Gothic"/>
              </a:rPr>
              <a:t>warm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062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Did you </a:t>
            </a:r>
            <a:r>
              <a:rPr lang="en-US" sz="4800" b="1" dirty="0" smtClean="0">
                <a:latin typeface="Century Gothic"/>
                <a:cs typeface="Century Gothic"/>
              </a:rPr>
              <a:t>find</a:t>
            </a:r>
            <a:r>
              <a:rPr lang="en-US" sz="4800" dirty="0" smtClean="0">
                <a:latin typeface="Century Gothic"/>
                <a:cs typeface="Century Gothic"/>
              </a:rPr>
              <a:t> some </a:t>
            </a:r>
            <a:r>
              <a:rPr lang="en-US" sz="4800" b="1" dirty="0" smtClean="0">
                <a:latin typeface="Century Gothic"/>
                <a:cs typeface="Century Gothic"/>
              </a:rPr>
              <a:t>food</a:t>
            </a:r>
            <a:r>
              <a:rPr lang="en-US" sz="4800" dirty="0" smtClean="0">
                <a:latin typeface="Century Gothic"/>
                <a:cs typeface="Century Gothic"/>
              </a:rPr>
              <a:t>?</a:t>
            </a:r>
            <a:endParaRPr lang="en-US" sz="4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Do you need </a:t>
            </a:r>
            <a:r>
              <a:rPr lang="en-US" sz="4800" b="1" dirty="0" smtClean="0">
                <a:latin typeface="Century Gothic"/>
                <a:cs typeface="Century Gothic"/>
              </a:rPr>
              <a:t>more</a:t>
            </a:r>
            <a:r>
              <a:rPr lang="en-US" sz="4800" dirty="0" smtClean="0">
                <a:latin typeface="Century Gothic"/>
                <a:cs typeface="Century Gothic"/>
              </a:rPr>
              <a:t> time?</a:t>
            </a:r>
            <a:endParaRPr lang="en-US" sz="4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We can </a:t>
            </a:r>
            <a:r>
              <a:rPr lang="en-US" sz="4800" b="1" dirty="0" smtClean="0">
                <a:latin typeface="Century Gothic"/>
                <a:cs typeface="Century Gothic"/>
              </a:rPr>
              <a:t>start</a:t>
            </a:r>
            <a:r>
              <a:rPr lang="en-US" sz="4800" dirty="0" smtClean="0">
                <a:latin typeface="Century Gothic"/>
                <a:cs typeface="Century Gothic"/>
              </a:rPr>
              <a:t> the game </a:t>
            </a:r>
            <a:r>
              <a:rPr lang="en-US" sz="4800" b="1" dirty="0" smtClean="0">
                <a:latin typeface="Century Gothic"/>
                <a:cs typeface="Century Gothic"/>
              </a:rPr>
              <a:t>over</a:t>
            </a:r>
            <a:r>
              <a:rPr lang="en-US" sz="4800" dirty="0" smtClean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This hat can keep you </a:t>
            </a:r>
            <a:r>
              <a:rPr lang="en-US" sz="4800" b="1" dirty="0" smtClean="0">
                <a:latin typeface="Century Gothic"/>
                <a:cs typeface="Century Gothic"/>
              </a:rPr>
              <a:t>warm</a:t>
            </a:r>
            <a:r>
              <a:rPr lang="en-US" sz="4800" dirty="0" smtClean="0">
                <a:latin typeface="Century Gothic"/>
                <a:cs typeface="Century Gothic"/>
              </a:rPr>
              <a:t>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45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Go and Do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357" y="2949677"/>
            <a:ext cx="8347098" cy="332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Today I go to school.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Gran went home last week.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Now we do our spelling test.</a:t>
            </a: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Last Monday I did the dishes.</a:t>
            </a:r>
            <a:endParaRPr lang="en-US" sz="46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Go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do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are action verbs. They are present-tense verbs and tell about what is happening now. When using go and do to tell something that already happened, the words change forms.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past tense of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go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went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past tense of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do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27632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why the form of go and do is used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069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Go and Do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114" y="2048387"/>
            <a:ext cx="8689671" cy="4727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Last week I ______ shopping with Joan.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She ______ the math problem.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Today Dad and I ______ the painting job.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They _______ to the library every day.</a:t>
            </a:r>
            <a:endParaRPr lang="en-US" sz="36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21869"/>
            <a:ext cx="868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the sentences aloud.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whether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go, went, do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, or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should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be used to complete the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795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</a:t>
            </a:r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206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</a:t>
            </a:r>
            <a:r>
              <a:rPr lang="en-US" sz="3200" dirty="0" smtClean="0">
                <a:latin typeface="Century Gothic"/>
                <a:cs typeface="Century Gothic"/>
              </a:rPr>
              <a:t>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more. I will say one sound at a time. Then we will blend the sounds to make a word.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/n/ /o/				/k/ /o/ /t/				/t/ /o/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/f/ /l/ /o/ /t/		/s/ /o/ /k/				/h/ /o/ /l/ /d/</a:t>
            </a:r>
            <a:endParaRPr lang="en-US" sz="20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ay a word sound by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sounds to form the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sounds are /b/ /o/ /t/.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 sounds: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booot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The word is boat.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40516" y="1884516"/>
            <a:ext cx="155678" cy="81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3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3" y="185135"/>
            <a:ext cx="60754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2787" y="1237249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7-01-14 at 4.2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1" y="693135"/>
            <a:ext cx="4486175" cy="588769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68944" y="5403547"/>
            <a:ext cx="248660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3020688" y="3989706"/>
            <a:ext cx="2748637" cy="887288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432710" y="4844211"/>
            <a:ext cx="942258" cy="635099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318532" y="4282451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68944" y="2639101"/>
            <a:ext cx="248660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7200" dirty="0" smtClean="0">
                <a:latin typeface="Century Gothic"/>
                <a:cs typeface="Century Gothic"/>
              </a:rPr>
              <a:t>d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8944" y="4050433"/>
            <a:ext cx="2486603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62" y="2940197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96833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85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643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69264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8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57564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92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89960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92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843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719513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92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787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8546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85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64158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8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4176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92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35194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92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843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73327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92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9" y="1989310"/>
            <a:ext cx="195334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787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93759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858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641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923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345733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8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528" y="1989310"/>
            <a:ext cx="243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41765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8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495" y="1989310"/>
            <a:ext cx="243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1637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8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495" y="1989310"/>
            <a:ext cx="243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51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13208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89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495" y="1989310"/>
            <a:ext cx="24367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8256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57343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039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28804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039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820" y="1987588"/>
            <a:ext cx="26743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97733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3439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820" y="1987588"/>
            <a:ext cx="26743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866932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039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97382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039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820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15429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3439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J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820" y="1987588"/>
            <a:ext cx="2188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825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923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4484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24479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81140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18739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54731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265208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32713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987619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07375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6714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89866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652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923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787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78534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76371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68499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39892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15005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568181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86328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22267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672776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958386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054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32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420214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422182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309822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76779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97413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99306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329590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036834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7" y="262194"/>
            <a:ext cx="88572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st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952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606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618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32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0334" y="1989310"/>
            <a:ext cx="27071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160486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75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031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08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582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2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160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356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072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390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89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338" y="2008746"/>
            <a:ext cx="2638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gr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384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872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0334" y="1989310"/>
            <a:ext cx="27071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746919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89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338" y="2008746"/>
            <a:ext cx="2638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1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89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338" y="2008746"/>
            <a:ext cx="2638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244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89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gl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338" y="2008746"/>
            <a:ext cx="2638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38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89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338" y="2008746"/>
            <a:ext cx="223688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18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89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337" y="2008746"/>
            <a:ext cx="25728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10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taken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ta/ken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taken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 Say the word, clapping for each syllable.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40" y="5046183"/>
            <a:ext cx="877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syllable ends in a vowel, the vowel sound is usually long.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called an open syllable.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For example, the vowel sound in the syllable ta is /a/.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51541" y="5792839"/>
            <a:ext cx="173491" cy="8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66387" y="3457677"/>
            <a:ext cx="2560558" cy="11962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When sounding out the second syllable </a:t>
            </a:r>
            <a:r>
              <a:rPr lang="en-US" sz="1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ken</a:t>
            </a:r>
            <a:r>
              <a:rPr lang="en-US" sz="1400" dirty="0" smtClean="0">
                <a:solidFill>
                  <a:schemeClr val="tx1"/>
                </a:solidFill>
                <a:latin typeface="Century Gothic"/>
                <a:cs typeface="Century Gothic"/>
              </a:rPr>
              <a:t>, they will have to approximate, using the sound /e/ to get close to the /u/ sound.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162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2774" y="1846156"/>
            <a:ext cx="3695291" cy="47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robot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silent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donate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frozen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okay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locate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then read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open syllable and explain why they are open.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6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2774" y="1846156"/>
            <a:ext cx="3695291" cy="47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ro</a:t>
            </a:r>
            <a:r>
              <a:rPr lang="en-US" sz="5400" dirty="0" smtClean="0">
                <a:latin typeface="Century Gothic"/>
                <a:cs typeface="Century Gothic"/>
              </a:rPr>
              <a:t>/bot</a:t>
            </a:r>
          </a:p>
          <a:p>
            <a:pPr algn="ctr">
              <a:lnSpc>
                <a:spcPct val="9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si</a:t>
            </a:r>
            <a:r>
              <a:rPr lang="en-US" sz="5400" dirty="0" smtClean="0">
                <a:latin typeface="Century Gothic"/>
                <a:cs typeface="Century Gothic"/>
              </a:rPr>
              <a:t>/lent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do/</a:t>
            </a:r>
            <a:r>
              <a:rPr lang="en-US" sz="5400" dirty="0" err="1" smtClean="0">
                <a:latin typeface="Century Gothic"/>
                <a:cs typeface="Century Gothic"/>
              </a:rPr>
              <a:t>nate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fro/</a:t>
            </a:r>
            <a:r>
              <a:rPr lang="en-US" sz="5400" dirty="0" err="1" smtClean="0">
                <a:latin typeface="Century Gothic"/>
                <a:cs typeface="Century Gothic"/>
              </a:rPr>
              <a:t>zen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o/</a:t>
            </a:r>
            <a:r>
              <a:rPr lang="en-US" sz="5400" dirty="0" err="1" smtClean="0">
                <a:latin typeface="Century Gothic"/>
                <a:cs typeface="Century Gothic"/>
              </a:rPr>
              <a:t>kay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lo/</a:t>
            </a:r>
            <a:r>
              <a:rPr lang="en-US" sz="5400" dirty="0" err="1" smtClean="0">
                <a:latin typeface="Century Gothic"/>
                <a:cs typeface="Century Gothic"/>
              </a:rPr>
              <a:t>cate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then read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open syllable and explain why they are open.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301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3283" y="1149136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9812" y="1141407"/>
            <a:ext cx="1824123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snow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3166" y="1153679"/>
            <a:ext cx="180747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coat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66001" y="1141407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2779" y="1156183"/>
            <a:ext cx="180747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go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54571" y="1156183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23566" y="1141407"/>
            <a:ext cx="180747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doe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06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oat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no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boat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oat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boat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row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no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485" y="260690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over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6005" y="3079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over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731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32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119806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68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find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Did you </a:t>
            </a:r>
            <a:r>
              <a:rPr lang="en-US" sz="2800" b="1" dirty="0" smtClean="0">
                <a:latin typeface="Century Gothic"/>
                <a:cs typeface="Century Gothic"/>
              </a:rPr>
              <a:t>find</a:t>
            </a:r>
            <a:r>
              <a:rPr lang="en-US" sz="2800" dirty="0" smtClean="0">
                <a:latin typeface="Century Gothic"/>
                <a:cs typeface="Century Gothic"/>
              </a:rPr>
              <a:t> some food?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509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food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still some </a:t>
            </a:r>
            <a:r>
              <a:rPr lang="en-US" sz="2800" b="1" dirty="0" smtClean="0">
                <a:latin typeface="Century Gothic"/>
                <a:cs typeface="Century Gothic"/>
              </a:rPr>
              <a:t>food</a:t>
            </a:r>
            <a:r>
              <a:rPr lang="en-US" sz="2800" dirty="0" smtClean="0">
                <a:latin typeface="Century Gothic"/>
                <a:cs typeface="Century Gothic"/>
              </a:rPr>
              <a:t> in on the table.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324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need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 time?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840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over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start the game </a:t>
            </a:r>
            <a:r>
              <a:rPr lang="en-US" sz="2800" b="1" dirty="0" smtClean="0">
                <a:latin typeface="Century Gothic"/>
                <a:cs typeface="Century Gothic"/>
              </a:rPr>
              <a:t>over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013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start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can we </a:t>
            </a:r>
            <a:r>
              <a:rPr lang="en-US" sz="2800" b="1" dirty="0" smtClean="0">
                <a:latin typeface="Century Gothic"/>
                <a:cs typeface="Century Gothic"/>
              </a:rPr>
              <a:t>start</a:t>
            </a:r>
            <a:r>
              <a:rPr lang="en-US" sz="2800" dirty="0" smtClean="0">
                <a:latin typeface="Century Gothic"/>
                <a:cs typeface="Century Gothic"/>
              </a:rPr>
              <a:t> the test?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387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warm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That hat can keep you </a:t>
            </a:r>
            <a:r>
              <a:rPr lang="en-US" sz="2800" b="1" dirty="0" smtClean="0">
                <a:latin typeface="Century Gothic"/>
                <a:cs typeface="Century Gothic"/>
              </a:rPr>
              <a:t>warm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131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Go and Do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19" y="2499030"/>
            <a:ext cx="8741262" cy="4104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They go to school on the bus.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went home when it snowed.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You do your report.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latin typeface="Century Gothic"/>
                <a:cs typeface="Century Gothic"/>
              </a:rPr>
              <a:t>I did the reading test.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Go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do 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tell about actions that take place now.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Went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tell what happened before.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the sentences. Guide children to circle the verbs.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785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711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74395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</a:t>
            </a:r>
            <a:endParaRPr lang="en-US" sz="32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Contrast Sounds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47" y="1143927"/>
            <a:ext cx="828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two words: most, must.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can hear that these words have one sound that is different.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Most has the /o/ sound and must has the /u/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the word most again because I can hear the /o/ sound in most.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65" y="3959962"/>
            <a:ext cx="889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word that has the /o/ sound. Let’s do the first one together.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bold, build		coat, cute		mean, moan		hop, hope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blue, blow		crow, crew	bait, boat			sock, soak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74387" y="2064774"/>
            <a:ext cx="983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92529" y="1766529"/>
            <a:ext cx="983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55381" y="4050091"/>
            <a:ext cx="983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2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632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0334" y="1989310"/>
            <a:ext cx="27071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920142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71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8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33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8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8532" y="2008746"/>
            <a:ext cx="2638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530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8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2433" y="2008746"/>
            <a:ext cx="26383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2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942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193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74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4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8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673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7064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405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7064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1110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477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34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4433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8479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073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</a:t>
            </a:r>
            <a:r>
              <a:rPr lang="en-US" sz="3200" dirty="0" smtClean="0">
                <a:latin typeface="Century Gothic"/>
                <a:cs typeface="Century Gothic"/>
              </a:rPr>
              <a:t>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to these words. Two words have one sound that is the same. One does not. Which word does not belong?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goat, team, road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bowl, roast, feed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top, home, got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Stove, phone, cute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coat, soap, rake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comb, safe, rain</a:t>
            </a:r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 I say three words: bone, cake, hope.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Which word doesn’t belong?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Bone and hope have the /o/ sound in the middle, but cake does not.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cake does not belong.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07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8729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0334" y="1989310"/>
            <a:ext cx="27071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728425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2970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12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309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3754" y="2008746"/>
            <a:ext cx="22892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424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309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1355" y="2008746"/>
            <a:ext cx="22892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480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116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9162" y="2008746"/>
            <a:ext cx="22892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5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256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116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9162" y="2008746"/>
            <a:ext cx="22892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538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9433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652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116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9162" y="2008746"/>
            <a:ext cx="22892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8439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2485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589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799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80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709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80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0253" y="2008746"/>
            <a:ext cx="28296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90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80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7853" y="2008746"/>
            <a:ext cx="28296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49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684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381462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949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6207" y="2008746"/>
            <a:ext cx="2526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28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807" y="2008746"/>
            <a:ext cx="2526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96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807" y="2008746"/>
            <a:ext cx="2526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258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038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761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807" y="2008746"/>
            <a:ext cx="2526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0697" y="2008746"/>
            <a:ext cx="19340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864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latin typeface="Century Gothic"/>
                <a:cs typeface="Century Gothic"/>
              </a:rPr>
              <a:t>gr     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ld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</a:t>
            </a:r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2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218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057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487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447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684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58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566535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51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108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889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079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87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000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</a:t>
            </a:r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488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199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068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603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684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5161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724333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93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671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006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41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735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67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22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267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110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323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684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5161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4407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6150788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09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 c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276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814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86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66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287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ing 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 </a:t>
            </a:r>
            <a:r>
              <a:rPr lang="en-US" sz="6600" dirty="0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66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93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390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989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684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5161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638" y="1979394"/>
            <a:ext cx="20654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282152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454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26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838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811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365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</a:t>
            </a:r>
            <a:r>
              <a:rPr lang="en-US" sz="6600" dirty="0" smtClean="0"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527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</a:t>
            </a:r>
            <a:r>
              <a:rPr lang="en-US" sz="6600" dirty="0" smtClean="0"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36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</a:t>
            </a:r>
            <a:r>
              <a:rPr lang="en-US" sz="6600" dirty="0" smtClean="0"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748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ld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  </a:t>
            </a:r>
            <a:r>
              <a:rPr lang="en-US" sz="6600" dirty="0" smtClean="0">
                <a:latin typeface="Century Gothic"/>
                <a:cs typeface="Century Gothic"/>
              </a:rPr>
              <a:t>ph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30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263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39" y="385097"/>
            <a:ext cx="87589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</a:t>
            </a:r>
            <a:r>
              <a:rPr lang="en-US" sz="6600" dirty="0" smtClean="0">
                <a:latin typeface="Century Gothic"/>
                <a:cs typeface="Century Gothic"/>
              </a:rPr>
              <a:t>gr   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 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720662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207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26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503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809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71" y="213032"/>
            <a:ext cx="88408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" y="59143"/>
            <a:ext cx="252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520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10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33545932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28" y="0"/>
            <a:ext cx="530270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73293069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09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6197043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54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9450265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29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2605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79249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57" y="0"/>
            <a:ext cx="533262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618351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2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73309197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7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6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4972960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807" y="3375742"/>
            <a:ext cx="4670322" cy="2885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photo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pho/to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aloud the word photo.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word, clapping for each syllable.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Draw a line between the syllables: pho/to.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syllable ends in a vowel, the vowel sound is usually long.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called an open syllable.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vowel sound in pho is /o/, the long o sound.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vowel sound in to is also /o/.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65290" y="2499032"/>
            <a:ext cx="147484" cy="8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84529" y="2790722"/>
            <a:ext cx="147484" cy="8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719979" flipV="1">
            <a:off x="1487376" y="4920621"/>
            <a:ext cx="3479026" cy="1024194"/>
          </a:xfrm>
          <a:prstGeom prst="arc">
            <a:avLst>
              <a:gd name="adj1" fmla="val 16200000"/>
              <a:gd name="adj2" fmla="val 211797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193492" flipV="1">
            <a:off x="4359361" y="4958867"/>
            <a:ext cx="1812204" cy="1024194"/>
          </a:xfrm>
          <a:prstGeom prst="arc">
            <a:avLst>
              <a:gd name="adj1" fmla="val 16200000"/>
              <a:gd name="adj2" fmla="val 211797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452" y="1846156"/>
            <a:ext cx="3695291" cy="47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frozen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begin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silent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basic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syllables, then read the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open syllable and explain why they are open.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3923" y="2654710"/>
            <a:ext cx="3695289" cy="2384322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Help children divide the words into syllables.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Read the words.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Identify the vowel sound in each syllable.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Which syllables are open syllables?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1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46211" y="15160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2313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132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1048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448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059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12214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low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boat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no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row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toe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over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low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over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boat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no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row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341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Joe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Joe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toe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984341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617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find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Did you </a:t>
            </a:r>
            <a:r>
              <a:rPr lang="en-US" sz="2800" b="1" dirty="0" smtClean="0">
                <a:latin typeface="Century Gothic"/>
                <a:cs typeface="Century Gothic"/>
              </a:rPr>
              <a:t>find</a:t>
            </a:r>
            <a:r>
              <a:rPr lang="en-US" sz="2800" dirty="0" smtClean="0">
                <a:latin typeface="Century Gothic"/>
                <a:cs typeface="Century Gothic"/>
              </a:rPr>
              <a:t> some food?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12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food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still some </a:t>
            </a:r>
            <a:r>
              <a:rPr lang="en-US" sz="2800" b="1" dirty="0" smtClean="0">
                <a:latin typeface="Century Gothic"/>
                <a:cs typeface="Century Gothic"/>
              </a:rPr>
              <a:t>food</a:t>
            </a:r>
            <a:r>
              <a:rPr lang="en-US" sz="2800" dirty="0" smtClean="0">
                <a:latin typeface="Century Gothic"/>
                <a:cs typeface="Century Gothic"/>
              </a:rPr>
              <a:t> in on the table.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56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289531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need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 time?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168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over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start the game </a:t>
            </a:r>
            <a:r>
              <a:rPr lang="en-US" sz="2800" b="1" dirty="0" smtClean="0">
                <a:latin typeface="Century Gothic"/>
                <a:cs typeface="Century Gothic"/>
              </a:rPr>
              <a:t>over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283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start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can we </a:t>
            </a:r>
            <a:r>
              <a:rPr lang="en-US" sz="2800" b="1" dirty="0" smtClean="0">
                <a:latin typeface="Century Gothic"/>
                <a:cs typeface="Century Gothic"/>
              </a:rPr>
              <a:t>start</a:t>
            </a:r>
            <a:r>
              <a:rPr lang="en-US" sz="2800" dirty="0" smtClean="0">
                <a:latin typeface="Century Gothic"/>
                <a:cs typeface="Century Gothic"/>
              </a:rPr>
              <a:t> the test?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187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warm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That hat can keep you </a:t>
            </a:r>
            <a:r>
              <a:rPr lang="en-US" sz="2800" b="1" dirty="0" smtClean="0">
                <a:latin typeface="Century Gothic"/>
                <a:cs typeface="Century Gothic"/>
              </a:rPr>
              <a:t>warm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878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1490135"/>
            <a:ext cx="86471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Did you find more food?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We can start over.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Is it warm today.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8437856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8.1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93" y="0"/>
            <a:ext cx="530198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871" y="475226"/>
            <a:ext cx="2892323" cy="190909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is the verb in this sentence: </a:t>
            </a:r>
          </a:p>
          <a:p>
            <a:pPr algn="ctr"/>
            <a:endParaRPr lang="en-US" dirty="0"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Sea gulls go after fish and insects, too.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516" y="3970593"/>
            <a:ext cx="2892323" cy="2608826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Find sentences in David’s report that contain go and do.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Circle the verbs and then write new sentences using, go, do, did, and went.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53232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380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theses words: goals, name, soap.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Which word does not belong?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Name does not belong because name does not have the /o/ vowel sound like goal and soap.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you try it. Listen for the word that has a different vowel sound. Which word does not belong?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no, cold, peach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home, find, grow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clock, goal, stop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Rake, goat, made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bowl, toe, cube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both, booth, tube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72516" y="1909097"/>
            <a:ext cx="1147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0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35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299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35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141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326664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35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951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35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561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35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4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35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062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7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453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379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7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453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072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7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453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42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7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453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817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7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c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453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48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7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453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778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3" y="185135"/>
            <a:ext cx="607544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2787" y="1237249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7-01-14 at 4.2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1" y="693135"/>
            <a:ext cx="4486175" cy="58876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0890" y="1794712"/>
            <a:ext cx="2135014" cy="2426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</a:t>
            </a:r>
            <a:r>
              <a:rPr lang="en-US" sz="1000" dirty="0" smtClean="0">
                <a:latin typeface="Century Gothic"/>
                <a:cs typeface="Century Gothic"/>
              </a:rPr>
              <a:t>Boat 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</a:t>
            </a:r>
            <a:r>
              <a:rPr lang="en-US" sz="1000" dirty="0" smtClean="0">
                <a:latin typeface="Century Gothic"/>
                <a:cs typeface="Century Gothic"/>
              </a:rPr>
              <a:t>/o/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</a:t>
            </a:r>
            <a:r>
              <a:rPr lang="en-US" sz="1000" dirty="0" smtClean="0">
                <a:latin typeface="Century Gothic"/>
                <a:cs typeface="Century Gothic"/>
              </a:rPr>
              <a:t>in the middle of the word boat.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</a:t>
            </a:r>
            <a:r>
              <a:rPr lang="en-US" sz="1000" dirty="0" smtClean="0">
                <a:latin typeface="Century Gothic"/>
                <a:cs typeface="Century Gothic"/>
              </a:rPr>
              <a:t>/</a:t>
            </a:r>
            <a:r>
              <a:rPr lang="en-US" sz="1000" dirty="0" err="1" smtClean="0">
                <a:latin typeface="Century Gothic"/>
                <a:cs typeface="Century Gothic"/>
              </a:rPr>
              <a:t>booot</a:t>
            </a:r>
            <a:r>
              <a:rPr lang="en-US" sz="1000" dirty="0" smtClean="0">
                <a:latin typeface="Century Gothic"/>
                <a:cs typeface="Century Gothic"/>
              </a:rPr>
              <a:t>/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dirty="0" smtClean="0">
                <a:latin typeface="Century Gothic"/>
                <a:cs typeface="Century Gothic"/>
              </a:rPr>
              <a:t>boat.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</a:t>
            </a:r>
            <a:r>
              <a:rPr lang="en-US" sz="1000" dirty="0" smtClean="0">
                <a:latin typeface="Century Gothic"/>
                <a:cs typeface="Century Gothic"/>
              </a:rPr>
              <a:t>/o/ </a:t>
            </a:r>
            <a:r>
              <a:rPr lang="en-US" sz="1000" dirty="0" smtClean="0">
                <a:latin typeface="Century Gothic"/>
                <a:cs typeface="Century Gothic"/>
              </a:rPr>
              <a:t>sound can be spelled with the letters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o </a:t>
            </a:r>
            <a:r>
              <a:rPr lang="en-US" sz="1000" dirty="0" smtClean="0">
                <a:latin typeface="Century Gothic"/>
                <a:cs typeface="Century Gothic"/>
              </a:rPr>
              <a:t>as in </a:t>
            </a:r>
            <a:r>
              <a:rPr lang="en-US" sz="1000" dirty="0" smtClean="0">
                <a:latin typeface="Century Gothic"/>
                <a:cs typeface="Century Gothic"/>
              </a:rPr>
              <a:t>go, 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oa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as in </a:t>
            </a:r>
            <a:r>
              <a:rPr lang="en-US" sz="1000" dirty="0" smtClean="0">
                <a:latin typeface="Century Gothic"/>
                <a:cs typeface="Century Gothic"/>
              </a:rPr>
              <a:t>soap, 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ow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as in </a:t>
            </a:r>
            <a:r>
              <a:rPr lang="en-US" sz="1000" dirty="0" smtClean="0">
                <a:latin typeface="Century Gothic"/>
                <a:cs typeface="Century Gothic"/>
              </a:rPr>
              <a:t>snow,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and </a:t>
            </a:r>
            <a:r>
              <a:rPr lang="en-US" sz="1000" dirty="0" err="1" smtClean="0">
                <a:latin typeface="Century Gothic"/>
                <a:cs typeface="Century Gothic"/>
              </a:rPr>
              <a:t>oe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as in </a:t>
            </a:r>
            <a:r>
              <a:rPr lang="en-US" sz="1000" dirty="0" smtClean="0">
                <a:latin typeface="Century Gothic"/>
                <a:cs typeface="Century Gothic"/>
              </a:rPr>
              <a:t>toe.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the sound with me: </a:t>
            </a:r>
            <a:r>
              <a:rPr lang="en-US" sz="1000" dirty="0" smtClean="0">
                <a:latin typeface="Century Gothic"/>
                <a:cs typeface="Century Gothic"/>
              </a:rPr>
              <a:t>/</a:t>
            </a:r>
            <a:r>
              <a:rPr lang="en-US" sz="1000" dirty="0" err="1" smtClean="0">
                <a:latin typeface="Century Gothic"/>
                <a:cs typeface="Century Gothic"/>
              </a:rPr>
              <a:t>ooo</a:t>
            </a:r>
            <a:r>
              <a:rPr lang="en-US" sz="1000" dirty="0" smtClean="0">
                <a:latin typeface="Century Gothic"/>
                <a:cs typeface="Century Gothic"/>
              </a:rPr>
              <a:t>/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</a:t>
            </a:r>
            <a:r>
              <a:rPr lang="en-US" sz="1000" dirty="0" smtClean="0">
                <a:latin typeface="Century Gothic"/>
                <a:cs typeface="Century Gothic"/>
              </a:rPr>
              <a:t>/o/ </a:t>
            </a:r>
            <a:r>
              <a:rPr lang="en-US" sz="1000" dirty="0" smtClean="0">
                <a:latin typeface="Century Gothic"/>
                <a:cs typeface="Century Gothic"/>
              </a:rPr>
              <a:t>as I write the letters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o, </a:t>
            </a:r>
            <a:r>
              <a:rPr lang="en-US" sz="1000" dirty="0" err="1" smtClean="0">
                <a:latin typeface="Century Gothic"/>
                <a:cs typeface="Century Gothic"/>
              </a:rPr>
              <a:t>oa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dirty="0" err="1" smtClean="0">
                <a:latin typeface="Century Gothic"/>
                <a:cs typeface="Century Gothic"/>
              </a:rPr>
              <a:t>ow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and </a:t>
            </a:r>
            <a:r>
              <a:rPr lang="en-US" sz="1000" dirty="0" err="1" smtClean="0">
                <a:latin typeface="Century Gothic"/>
                <a:cs typeface="Century Gothic"/>
              </a:rPr>
              <a:t>oe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several times.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30142" y="5403547"/>
            <a:ext cx="191796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3020688" y="3989706"/>
            <a:ext cx="2748637" cy="887288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432710" y="4844211"/>
            <a:ext cx="942258" cy="635099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318532" y="4282451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68944" y="2639101"/>
            <a:ext cx="248660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8944" y="4050433"/>
            <a:ext cx="2486603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5442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948372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5" y="2037510"/>
            <a:ext cx="22762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623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4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071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4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fl.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64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4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27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4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09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gl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4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450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017" y="204302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464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n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394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717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9626" y="2037510"/>
            <a:ext cx="24565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6129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593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78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1762455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91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5683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066195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23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216811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91" y="0"/>
            <a:ext cx="535588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543739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97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9817468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6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163403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9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2539411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11.4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6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81113293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162" y="3127626"/>
            <a:ext cx="4670322" cy="2885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err="1" smtClean="0">
                <a:latin typeface="Century Gothic"/>
                <a:cs typeface="Century Gothic"/>
              </a:rPr>
              <a:t>mo</a:t>
            </a:r>
            <a:r>
              <a:rPr lang="en-US" sz="6600" dirty="0" smtClean="0">
                <a:latin typeface="Century Gothic"/>
                <a:cs typeface="Century Gothic"/>
              </a:rPr>
              <a:t>/</a:t>
            </a:r>
            <a:r>
              <a:rPr lang="en-US" sz="6600" dirty="0" err="1" smtClean="0">
                <a:latin typeface="Century Gothic"/>
                <a:cs typeface="Century Gothic"/>
              </a:rPr>
              <a:t>ment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be/gin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Review how to read the words using what children know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about open and closed syllables.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the syllable ends with a vowel, the vowel sound is usually long.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the syllable ends with a consonant, the vowel sound is usually short.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615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8323" y="1832377"/>
            <a:ext cx="3695291" cy="47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robot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secret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frozen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open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 and pronounce them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668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8323" y="1832377"/>
            <a:ext cx="3695291" cy="47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6000" dirty="0" err="1" smtClean="0">
                <a:latin typeface="Century Gothic"/>
                <a:cs typeface="Century Gothic"/>
              </a:rPr>
              <a:t>ro</a:t>
            </a:r>
            <a:r>
              <a:rPr lang="en-US" sz="6000" dirty="0" smtClean="0">
                <a:latin typeface="Century Gothic"/>
                <a:cs typeface="Century Gothic"/>
              </a:rPr>
              <a:t>/bot</a:t>
            </a: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se/</a:t>
            </a:r>
            <a:r>
              <a:rPr lang="en-US" sz="6000" dirty="0" err="1" smtClean="0">
                <a:latin typeface="Century Gothic"/>
                <a:cs typeface="Century Gothic"/>
              </a:rPr>
              <a:t>cret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fro/</a:t>
            </a:r>
            <a:r>
              <a:rPr lang="en-US" sz="6000" dirty="0" err="1" smtClean="0">
                <a:latin typeface="Century Gothic"/>
                <a:cs typeface="Century Gothic"/>
              </a:rPr>
              <a:t>zen</a:t>
            </a:r>
            <a:endParaRPr lang="en-US" sz="6000" dirty="0" smtClean="0"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o/pen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divide each word into syllables and pronounce them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336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54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536689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find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Did you </a:t>
            </a:r>
            <a:r>
              <a:rPr lang="en-US" sz="2800" b="1" dirty="0" smtClean="0">
                <a:latin typeface="Century Gothic"/>
                <a:cs typeface="Century Gothic"/>
              </a:rPr>
              <a:t>find</a:t>
            </a:r>
            <a:r>
              <a:rPr lang="en-US" sz="2800" dirty="0" smtClean="0">
                <a:latin typeface="Century Gothic"/>
                <a:cs typeface="Century Gothic"/>
              </a:rPr>
              <a:t> some food?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426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food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still some </a:t>
            </a:r>
            <a:r>
              <a:rPr lang="en-US" sz="2800" b="1" dirty="0" smtClean="0">
                <a:latin typeface="Century Gothic"/>
                <a:cs typeface="Century Gothic"/>
              </a:rPr>
              <a:t>food</a:t>
            </a:r>
            <a:r>
              <a:rPr lang="en-US" sz="2800" dirty="0" smtClean="0">
                <a:latin typeface="Century Gothic"/>
                <a:cs typeface="Century Gothic"/>
              </a:rPr>
              <a:t> in on the table.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342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need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 time?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695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over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start the game </a:t>
            </a:r>
            <a:r>
              <a:rPr lang="en-US" sz="2800" b="1" dirty="0" smtClean="0">
                <a:latin typeface="Century Gothic"/>
                <a:cs typeface="Century Gothic"/>
              </a:rPr>
              <a:t>over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954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start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can we </a:t>
            </a:r>
            <a:r>
              <a:rPr lang="en-US" sz="2800" b="1" dirty="0" smtClean="0">
                <a:latin typeface="Century Gothic"/>
                <a:cs typeface="Century Gothic"/>
              </a:rPr>
              <a:t>start</a:t>
            </a:r>
            <a:r>
              <a:rPr lang="en-US" sz="2800" dirty="0" smtClean="0">
                <a:latin typeface="Century Gothic"/>
                <a:cs typeface="Century Gothic"/>
              </a:rPr>
              <a:t> the test?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443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warm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That hat can keep you </a:t>
            </a:r>
            <a:r>
              <a:rPr lang="en-US" sz="2800" b="1" dirty="0" smtClean="0">
                <a:latin typeface="Century Gothic"/>
                <a:cs typeface="Century Gothic"/>
              </a:rPr>
              <a:t>warm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Go and Do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19" y="2171288"/>
            <a:ext cx="8741262" cy="4490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Last week we ______ bowling.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Trace, Ling, and Fay _____ to school together.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We _____ many paintings.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Our group _____the poster yesterday.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54643"/>
            <a:ext cx="868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past-tense form of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go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went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past-tense form of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do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complete the sentences with do, did, go, or went.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661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92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/f/ /o/ /n/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/o/ /l/ /d/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/j/ /o/ /k/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/g/ /r/ /o/		/k/ /o/ /t/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Substitution: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substituting the /o/ sound in words to form new words.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 sound in the word cloak: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/l/ /o/ /k/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listen as I change the /o/ sound to /o/: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/l/ /o/ /k/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clock.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the children practice with: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own/on		soak/sock		bolt/belt		foam/fame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72328" y="215229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36283" y="2173807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28171" y="2164502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03424" y="2897566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78662" y="2921803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52258" y="3728065"/>
            <a:ext cx="155677" cy="81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77198" y="4036142"/>
            <a:ext cx="155677" cy="81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6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4745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most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coat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show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toe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1964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2125331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5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2" y="1961931"/>
            <a:ext cx="2642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sl.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4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5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2" y="1961931"/>
            <a:ext cx="2642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2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5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2" y="1961931"/>
            <a:ext cx="2642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4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5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2" y="1961931"/>
            <a:ext cx="2642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gr to 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5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2" y="1961931"/>
            <a:ext cx="2642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8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128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2" y="1961931"/>
            <a:ext cx="2642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2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128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3" y="1961931"/>
            <a:ext cx="1946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3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128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3" y="1961931"/>
            <a:ext cx="1946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128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153" y="1961931"/>
            <a:ext cx="19463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s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9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655" y="1961931"/>
            <a:ext cx="227404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0696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3425720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655" y="1961931"/>
            <a:ext cx="227404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0696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0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655" y="1961931"/>
            <a:ext cx="25690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663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5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655" y="1961931"/>
            <a:ext cx="25690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663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655" y="1961931"/>
            <a:ext cx="256900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663" y="1961931"/>
            <a:ext cx="196202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5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grow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8016811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no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38713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3769531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going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2896194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5042200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sold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3183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9770643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blow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582835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snow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8027297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toes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718100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soap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380050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coach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7380149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told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6862151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7493299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moan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2870638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cot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3608460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coat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9415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7581221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held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7126952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hold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3723302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hippos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0263151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below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7985614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photo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117694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frozen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765996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hello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1536384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locate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9906873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okay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714407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rainbow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2804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278209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robot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1335348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hotel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3102695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motel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1912353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secret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829597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Open Syllables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162" y="1589547"/>
            <a:ext cx="4670322" cy="49857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1.________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2.________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3.________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4. ________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and reading words with open syllables.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935" y="5374968"/>
            <a:ext cx="130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below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locate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going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okay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020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035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find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Did you </a:t>
            </a:r>
            <a:r>
              <a:rPr lang="en-US" sz="2800" b="1" dirty="0" smtClean="0">
                <a:latin typeface="Century Gothic"/>
                <a:cs typeface="Century Gothic"/>
              </a:rPr>
              <a:t>find</a:t>
            </a:r>
            <a:r>
              <a:rPr lang="en-US" sz="2800" dirty="0" smtClean="0">
                <a:latin typeface="Century Gothic"/>
                <a:cs typeface="Century Gothic"/>
              </a:rPr>
              <a:t> some food?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842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food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still some </a:t>
            </a:r>
            <a:r>
              <a:rPr lang="en-US" sz="2800" b="1" dirty="0" smtClean="0">
                <a:latin typeface="Century Gothic"/>
                <a:cs typeface="Century Gothic"/>
              </a:rPr>
              <a:t>food</a:t>
            </a:r>
            <a:r>
              <a:rPr lang="en-US" sz="2800" dirty="0" smtClean="0">
                <a:latin typeface="Century Gothic"/>
                <a:cs typeface="Century Gothic"/>
              </a:rPr>
              <a:t> in on the table.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26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need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 time?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012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over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start the game </a:t>
            </a:r>
            <a:r>
              <a:rPr lang="en-US" sz="2800" b="1" dirty="0" smtClean="0">
                <a:latin typeface="Century Gothic"/>
                <a:cs typeface="Century Gothic"/>
              </a:rPr>
              <a:t>over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10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4469732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start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can we </a:t>
            </a:r>
            <a:r>
              <a:rPr lang="en-US" sz="2800" b="1" dirty="0" smtClean="0">
                <a:latin typeface="Century Gothic"/>
                <a:cs typeface="Century Gothic"/>
              </a:rPr>
              <a:t>start</a:t>
            </a:r>
            <a:r>
              <a:rPr lang="en-US" sz="2800" dirty="0" smtClean="0">
                <a:latin typeface="Century Gothic"/>
                <a:cs typeface="Century Gothic"/>
              </a:rPr>
              <a:t> the test?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362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warm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That hat can keep you </a:t>
            </a:r>
            <a:r>
              <a:rPr lang="en-US" sz="2800" b="1" dirty="0" smtClean="0">
                <a:latin typeface="Century Gothic"/>
                <a:cs typeface="Century Gothic"/>
              </a:rPr>
              <a:t>warm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22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Go and Do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19" y="2171288"/>
            <a:ext cx="8741262" cy="4490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They go to the bus stop.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We went to see a beehive last weekend.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You do your project now.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I did my report last night.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54643"/>
            <a:ext cx="868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children when to use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go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when to use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went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them explain when to use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do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when to use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students identify the verbs.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0710" y="4809613"/>
            <a:ext cx="2679290" cy="170425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are the verbs go and do used in the first and third sentences?</a:t>
            </a:r>
          </a:p>
          <a:p>
            <a:endParaRPr lang="en-US" sz="1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are the verbs went and did used in the second and fourth sentences?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298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609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smtClean="0">
                <a:latin typeface="Century Gothic"/>
                <a:cs typeface="Century Gothic"/>
              </a:rPr>
              <a:t>o, </a:t>
            </a:r>
            <a:r>
              <a:rPr lang="en-US" dirty="0" err="1" smtClean="0">
                <a:latin typeface="Century Gothic"/>
                <a:cs typeface="Century Gothic"/>
              </a:rPr>
              <a:t>oa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ow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and </a:t>
            </a:r>
            <a:r>
              <a:rPr lang="en-US" dirty="0" err="1" smtClean="0">
                <a:latin typeface="Century Gothic"/>
                <a:cs typeface="Century Gothic"/>
              </a:rPr>
              <a:t>oe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the sound </a:t>
            </a:r>
            <a:r>
              <a:rPr lang="en-US" dirty="0" smtClean="0">
                <a:latin typeface="Century Gothic"/>
                <a:cs typeface="Century Gothic"/>
              </a:rPr>
              <a:t>/o/ </a:t>
            </a:r>
            <a:r>
              <a:rPr lang="en-US" dirty="0" smtClean="0">
                <a:latin typeface="Century Gothic"/>
                <a:cs typeface="Century Gothic"/>
              </a:rPr>
              <a:t>by writing these spellings.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</a:t>
            </a:r>
            <a:r>
              <a:rPr lang="en-US" dirty="0" smtClean="0">
                <a:latin typeface="Century Gothic"/>
                <a:cs typeface="Century Gothic"/>
              </a:rPr>
              <a:t>/o/ </a:t>
            </a:r>
            <a:r>
              <a:rPr lang="en-US" dirty="0" smtClean="0">
                <a:latin typeface="Century Gothic"/>
                <a:cs typeface="Century Gothic"/>
              </a:rPr>
              <a:t>as I write the letters </a:t>
            </a:r>
            <a:r>
              <a:rPr lang="en-US" dirty="0" smtClean="0">
                <a:latin typeface="Century Gothic"/>
                <a:cs typeface="Century Gothic"/>
              </a:rPr>
              <a:t>o, </a:t>
            </a:r>
            <a:r>
              <a:rPr lang="en-US" dirty="0" err="1" smtClean="0">
                <a:latin typeface="Century Gothic"/>
                <a:cs typeface="Century Gothic"/>
              </a:rPr>
              <a:t>oa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ow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or </a:t>
            </a:r>
            <a:r>
              <a:rPr lang="en-US" dirty="0" err="1" smtClean="0">
                <a:latin typeface="Century Gothic"/>
                <a:cs typeface="Century Gothic"/>
              </a:rPr>
              <a:t>oe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letters </a:t>
            </a:r>
            <a:r>
              <a:rPr lang="en-US" dirty="0" smtClean="0">
                <a:latin typeface="Century Gothic"/>
                <a:cs typeface="Century Gothic"/>
              </a:rPr>
              <a:t>o, </a:t>
            </a:r>
            <a:r>
              <a:rPr lang="en-US" dirty="0" err="1" smtClean="0">
                <a:latin typeface="Century Gothic"/>
                <a:cs typeface="Century Gothic"/>
              </a:rPr>
              <a:t>oa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ow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and </a:t>
            </a:r>
            <a:r>
              <a:rPr lang="en-US" dirty="0" err="1" smtClean="0">
                <a:latin typeface="Century Gothic"/>
                <a:cs typeface="Century Gothic"/>
              </a:rPr>
              <a:t>oe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five times each as you say the </a:t>
            </a:r>
            <a:r>
              <a:rPr lang="en-US" dirty="0" smtClean="0">
                <a:latin typeface="Century Gothic"/>
                <a:cs typeface="Century Gothic"/>
              </a:rPr>
              <a:t>/o/ </a:t>
            </a:r>
            <a:r>
              <a:rPr lang="en-US" dirty="0" smtClean="0">
                <a:latin typeface="Century Gothic"/>
                <a:cs typeface="Century Gothic"/>
              </a:rPr>
              <a:t>sound.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1991564"/>
            <a:ext cx="88819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Century Gothic"/>
                <a:cs typeface="Century Gothic"/>
              </a:rPr>
              <a:t>o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smtClean="0">
                <a:latin typeface="Century Gothic"/>
                <a:cs typeface="Century Gothic"/>
              </a:rPr>
              <a:t>o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smtClean="0">
                <a:latin typeface="Century Gothic"/>
                <a:cs typeface="Century Gothic"/>
              </a:rPr>
              <a:t>o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smtClean="0">
                <a:latin typeface="Century Gothic"/>
                <a:cs typeface="Century Gothic"/>
              </a:rPr>
              <a:t>o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smtClean="0">
                <a:latin typeface="Century Gothic"/>
                <a:cs typeface="Century Gothic"/>
              </a:rPr>
              <a:t>o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oa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oa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Century Gothic"/>
                <a:cs typeface="Century Gothic"/>
              </a:rPr>
              <a:t>	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oa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oa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endParaRPr lang="en-US" sz="8000" dirty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  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ow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oe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oe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oe</a:t>
            </a:r>
            <a:r>
              <a:rPr lang="en-US" sz="8000" dirty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Century Gothic"/>
                <a:cs typeface="Century Gothic"/>
              </a:rPr>
              <a:t>	</a:t>
            </a: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oe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7-01-14 at 4.2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" y="202718"/>
            <a:ext cx="1418268" cy="18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1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3803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2228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7602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8663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5351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4123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0489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960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</a:t>
            </a:r>
            <a:r>
              <a:rPr lang="en-US" sz="6600" dirty="0" err="1" smtClean="0"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9879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626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2092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6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0479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5185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9177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3861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m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6891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412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th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ld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oe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t     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8570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59940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94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466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6019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2638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2568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711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9974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g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ing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62345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g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ing  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200" dirty="0" smtClean="0">
                <a:latin typeface="Century Gothic"/>
                <a:cs typeface="Century Gothic"/>
              </a:rPr>
              <a:t>nl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200" dirty="0" smtClean="0">
                <a:latin typeface="Century Gothic"/>
                <a:cs typeface="Century Gothic"/>
              </a:rPr>
              <a:t>d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2089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g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ing  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200" dirty="0" smtClean="0">
                <a:latin typeface="Century Gothic"/>
                <a:cs typeface="Century Gothic"/>
              </a:rPr>
              <a:t>nl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200" dirty="0" smtClean="0">
                <a:latin typeface="Century Gothic"/>
                <a:cs typeface="Century Gothic"/>
              </a:rPr>
              <a:t>d  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200" dirty="0" smtClean="0">
                <a:latin typeface="Century Gothic"/>
                <a:cs typeface="Century Gothic"/>
              </a:rPr>
              <a:t>gr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6396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g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ing  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200" dirty="0" smtClean="0">
                <a:latin typeface="Century Gothic"/>
                <a:cs typeface="Century Gothic"/>
              </a:rPr>
              <a:t>nl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200" dirty="0" smtClean="0">
                <a:latin typeface="Century Gothic"/>
                <a:cs typeface="Century Gothic"/>
              </a:rPr>
              <a:t>d  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200" dirty="0" smtClean="0">
                <a:latin typeface="Century Gothic"/>
                <a:cs typeface="Century Gothic"/>
              </a:rPr>
              <a:t>gr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d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n</a:t>
            </a:r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</a:t>
            </a:r>
            <a:r>
              <a:rPr lang="en-US" sz="6200" dirty="0" smtClean="0">
                <a:latin typeface="Century Gothic"/>
                <a:cs typeface="Century Gothic"/>
              </a:rPr>
              <a:t>t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93634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g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ing  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200" dirty="0" smtClean="0">
                <a:latin typeface="Century Gothic"/>
                <a:cs typeface="Century Gothic"/>
              </a:rPr>
              <a:t>nl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200" dirty="0" smtClean="0">
                <a:latin typeface="Century Gothic"/>
                <a:cs typeface="Century Gothic"/>
              </a:rPr>
              <a:t>d  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200" dirty="0" smtClean="0">
                <a:latin typeface="Century Gothic"/>
                <a:cs typeface="Century Gothic"/>
              </a:rPr>
              <a:t>gr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d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n</a:t>
            </a:r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</a:t>
            </a:r>
            <a:r>
              <a:rPr lang="en-US" sz="6200" dirty="0" smtClean="0">
                <a:latin typeface="Century Gothic"/>
                <a:cs typeface="Century Gothic"/>
              </a:rPr>
              <a:t>t  h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200" dirty="0" smtClean="0">
                <a:latin typeface="Century Gothic"/>
                <a:cs typeface="Century Gothic"/>
              </a:rPr>
              <a:t>pp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3673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latin typeface="Century Gothic"/>
                <a:cs typeface="Century Gothic"/>
              </a:rPr>
              <a:t>d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r>
              <a:rPr lang="en-US" sz="6600" dirty="0" smtClean="0">
                <a:latin typeface="Century Gothic"/>
                <a:cs typeface="Century Gothic"/>
              </a:rPr>
              <a:t> 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g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ing  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200" dirty="0" smtClean="0">
                <a:latin typeface="Century Gothic"/>
                <a:cs typeface="Century Gothic"/>
              </a:rPr>
              <a:t>nl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200" dirty="0" smtClean="0">
                <a:latin typeface="Century Gothic"/>
                <a:cs typeface="Century Gothic"/>
              </a:rPr>
              <a:t>d  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200" dirty="0" smtClean="0">
                <a:latin typeface="Century Gothic"/>
                <a:cs typeface="Century Gothic"/>
              </a:rPr>
              <a:t>gr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endParaRPr lang="en-US" sz="6200" dirty="0" smtClean="0">
              <a:latin typeface="Century Gothic"/>
              <a:cs typeface="Century Gothic"/>
            </a:endParaRPr>
          </a:p>
          <a:p>
            <a:endParaRPr lang="en-US" sz="6200" dirty="0">
              <a:latin typeface="Century Gothic"/>
              <a:cs typeface="Century Gothic"/>
            </a:endParaRPr>
          </a:p>
          <a:p>
            <a:r>
              <a:rPr lang="en-US" sz="6200" dirty="0" smtClean="0">
                <a:latin typeface="Century Gothic"/>
                <a:cs typeface="Century Gothic"/>
              </a:rPr>
              <a:t>d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n</a:t>
            </a:r>
            <a:r>
              <a:rPr lang="en-US" sz="62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’</a:t>
            </a:r>
            <a:r>
              <a:rPr lang="en-US" sz="6200" dirty="0" smtClean="0">
                <a:latin typeface="Century Gothic"/>
                <a:cs typeface="Century Gothic"/>
              </a:rPr>
              <a:t>t  h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200" dirty="0" smtClean="0">
                <a:latin typeface="Century Gothic"/>
                <a:cs typeface="Century Gothic"/>
              </a:rPr>
              <a:t>pp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200" dirty="0" smtClean="0">
                <a:latin typeface="Century Gothic"/>
                <a:cs typeface="Century Gothic"/>
              </a:rPr>
              <a:t>  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r>
              <a:rPr lang="en-US" sz="6200" dirty="0" smtClean="0">
                <a:latin typeface="Century Gothic"/>
                <a:cs typeface="Century Gothic"/>
              </a:rPr>
              <a:t>tm</a:t>
            </a:r>
            <a:r>
              <a:rPr lang="en-US" sz="6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400" dirty="0" smtClean="0">
                <a:latin typeface="Century Gothic"/>
                <a:cs typeface="Century Gothic"/>
              </a:rPr>
              <a:t>l</a:t>
            </a:r>
            <a:endParaRPr lang="en-US" sz="6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903" y="131097"/>
            <a:ext cx="263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36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923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33474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75189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00397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38822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8592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1282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7686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46762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55718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11414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0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923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4484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4101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0945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05748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13830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59509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7253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91140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1455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46537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87742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 and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793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</a:t>
            </a:r>
            <a:r>
              <a:rPr lang="en-US" sz="2800" dirty="0" smtClean="0">
                <a:latin typeface="Century Gothic" panose="020B0502020202020204" pitchFamily="34" charset="0"/>
              </a:rPr>
              <a:t>o: o, </a:t>
            </a:r>
            <a:r>
              <a:rPr lang="en-US" sz="2800" dirty="0" err="1" smtClean="0">
                <a:latin typeface="Century Gothic" panose="020B0502020202020204" pitchFamily="34" charset="0"/>
              </a:rPr>
              <a:t>oa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ow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oe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4923" y="1995781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528" y="1989310"/>
            <a:ext cx="24613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787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80385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 and a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92868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 and a fresh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15115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 and a fresh loaf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67608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 and a fresh loaf of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20081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4" y="426065"/>
            <a:ext cx="88080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atin typeface="Century Gothic"/>
                <a:cs typeface="Century Gothic"/>
              </a:rPr>
              <a:t>Can I go to the show?</a:t>
            </a:r>
            <a:endParaRPr lang="en-US" sz="5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Both Mo and Joe like to row the boat.</a:t>
            </a:r>
          </a:p>
          <a:p>
            <a:endParaRPr lang="en-US" sz="5800" dirty="0">
              <a:latin typeface="Century Gothic"/>
              <a:cs typeface="Century Gothic"/>
            </a:endParaRPr>
          </a:p>
          <a:p>
            <a:r>
              <a:rPr lang="en-US" sz="5800" dirty="0" smtClean="0">
                <a:latin typeface="Century Gothic"/>
                <a:cs typeface="Century Gothic"/>
              </a:rPr>
              <a:t>Joan made a roast and a fresh loaf of bread.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42390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low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boat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oat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775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612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find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Did you </a:t>
            </a:r>
            <a:r>
              <a:rPr lang="en-US" sz="2800" b="1" dirty="0" smtClean="0">
                <a:latin typeface="Century Gothic"/>
                <a:cs typeface="Century Gothic"/>
              </a:rPr>
              <a:t>find</a:t>
            </a:r>
            <a:r>
              <a:rPr lang="en-US" sz="2800" dirty="0" smtClean="0">
                <a:latin typeface="Century Gothic"/>
                <a:cs typeface="Century Gothic"/>
              </a:rPr>
              <a:t> some food?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664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food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There is still some </a:t>
            </a:r>
            <a:r>
              <a:rPr lang="en-US" sz="2800" b="1" dirty="0" smtClean="0">
                <a:latin typeface="Century Gothic"/>
                <a:cs typeface="Century Gothic"/>
              </a:rPr>
              <a:t>food</a:t>
            </a:r>
            <a:r>
              <a:rPr lang="en-US" sz="2800" dirty="0" smtClean="0">
                <a:latin typeface="Century Gothic"/>
                <a:cs typeface="Century Gothic"/>
              </a:rPr>
              <a:t> in on the table.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484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more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need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 time?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629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6544</Words>
  <Application>Microsoft Macintosh PowerPoint</Application>
  <PresentationFormat>On-screen Show (4:3)</PresentationFormat>
  <Paragraphs>1634</Paragraphs>
  <Slides>382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382</vt:i4>
      </vt:variant>
    </vt:vector>
  </HeadingPairs>
  <TitlesOfParts>
    <vt:vector size="38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29</cp:revision>
  <dcterms:created xsi:type="dcterms:W3CDTF">2017-01-14T23:04:16Z</dcterms:created>
  <dcterms:modified xsi:type="dcterms:W3CDTF">2017-01-16T19:37:16Z</dcterms:modified>
</cp:coreProperties>
</file>