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8" r:id="rId90"/>
    <p:sldId id="359" r:id="rId91"/>
    <p:sldId id="356" r:id="rId92"/>
    <p:sldId id="357" r:id="rId93"/>
    <p:sldId id="360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6" r:id="rId109"/>
    <p:sldId id="377" r:id="rId110"/>
    <p:sldId id="344" r:id="rId111"/>
    <p:sldId id="378" r:id="rId112"/>
    <p:sldId id="379" r:id="rId113"/>
    <p:sldId id="380" r:id="rId114"/>
    <p:sldId id="381" r:id="rId115"/>
    <p:sldId id="382" r:id="rId116"/>
    <p:sldId id="383" r:id="rId117"/>
    <p:sldId id="384" r:id="rId118"/>
    <p:sldId id="385" r:id="rId119"/>
    <p:sldId id="386" r:id="rId120"/>
    <p:sldId id="387" r:id="rId121"/>
    <p:sldId id="388" r:id="rId122"/>
    <p:sldId id="389" r:id="rId123"/>
    <p:sldId id="390" r:id="rId124"/>
    <p:sldId id="391" r:id="rId125"/>
    <p:sldId id="392" r:id="rId126"/>
    <p:sldId id="393" r:id="rId127"/>
    <p:sldId id="394" r:id="rId128"/>
    <p:sldId id="395" r:id="rId129"/>
    <p:sldId id="396" r:id="rId130"/>
    <p:sldId id="397" r:id="rId131"/>
    <p:sldId id="398" r:id="rId132"/>
    <p:sldId id="399" r:id="rId133"/>
    <p:sldId id="400" r:id="rId134"/>
    <p:sldId id="401" r:id="rId135"/>
    <p:sldId id="402" r:id="rId136"/>
    <p:sldId id="403" r:id="rId137"/>
    <p:sldId id="404" r:id="rId138"/>
    <p:sldId id="405" r:id="rId139"/>
    <p:sldId id="406" r:id="rId140"/>
    <p:sldId id="407" r:id="rId141"/>
    <p:sldId id="408" r:id="rId142"/>
    <p:sldId id="409" r:id="rId143"/>
    <p:sldId id="410" r:id="rId144"/>
    <p:sldId id="411" r:id="rId145"/>
    <p:sldId id="412" r:id="rId146"/>
    <p:sldId id="413" r:id="rId147"/>
    <p:sldId id="414" r:id="rId148"/>
    <p:sldId id="415" r:id="rId149"/>
    <p:sldId id="416" r:id="rId150"/>
    <p:sldId id="417" r:id="rId151"/>
    <p:sldId id="418" r:id="rId152"/>
    <p:sldId id="419" r:id="rId153"/>
    <p:sldId id="420" r:id="rId154"/>
    <p:sldId id="421" r:id="rId155"/>
    <p:sldId id="422" r:id="rId156"/>
    <p:sldId id="423" r:id="rId157"/>
    <p:sldId id="424" r:id="rId158"/>
    <p:sldId id="425" r:id="rId159"/>
    <p:sldId id="426" r:id="rId160"/>
    <p:sldId id="427" r:id="rId161"/>
    <p:sldId id="428" r:id="rId162"/>
    <p:sldId id="429" r:id="rId163"/>
    <p:sldId id="430" r:id="rId164"/>
    <p:sldId id="431" r:id="rId165"/>
    <p:sldId id="432" r:id="rId166"/>
    <p:sldId id="433" r:id="rId167"/>
    <p:sldId id="434" r:id="rId168"/>
    <p:sldId id="435" r:id="rId169"/>
    <p:sldId id="436" r:id="rId170"/>
    <p:sldId id="437" r:id="rId171"/>
    <p:sldId id="438" r:id="rId172"/>
    <p:sldId id="439" r:id="rId173"/>
    <p:sldId id="440" r:id="rId174"/>
    <p:sldId id="441" r:id="rId175"/>
    <p:sldId id="442" r:id="rId176"/>
    <p:sldId id="443" r:id="rId177"/>
    <p:sldId id="444" r:id="rId178"/>
    <p:sldId id="445" r:id="rId179"/>
    <p:sldId id="446" r:id="rId180"/>
    <p:sldId id="447" r:id="rId181"/>
    <p:sldId id="448" r:id="rId182"/>
    <p:sldId id="449" r:id="rId183"/>
    <p:sldId id="450" r:id="rId184"/>
    <p:sldId id="451" r:id="rId185"/>
    <p:sldId id="452" r:id="rId186"/>
    <p:sldId id="453" r:id="rId187"/>
    <p:sldId id="454" r:id="rId188"/>
    <p:sldId id="455" r:id="rId189"/>
    <p:sldId id="456" r:id="rId190"/>
    <p:sldId id="457" r:id="rId191"/>
    <p:sldId id="458" r:id="rId192"/>
    <p:sldId id="459" r:id="rId193"/>
    <p:sldId id="460" r:id="rId194"/>
    <p:sldId id="461" r:id="rId195"/>
    <p:sldId id="462" r:id="rId196"/>
    <p:sldId id="463" r:id="rId197"/>
    <p:sldId id="464" r:id="rId198"/>
    <p:sldId id="465" r:id="rId199"/>
    <p:sldId id="466" r:id="rId200"/>
    <p:sldId id="467" r:id="rId201"/>
    <p:sldId id="468" r:id="rId202"/>
    <p:sldId id="469" r:id="rId203"/>
    <p:sldId id="470" r:id="rId204"/>
    <p:sldId id="471" r:id="rId205"/>
    <p:sldId id="472" r:id="rId206"/>
    <p:sldId id="473" r:id="rId207"/>
    <p:sldId id="474" r:id="rId208"/>
    <p:sldId id="475" r:id="rId209"/>
    <p:sldId id="476" r:id="rId210"/>
    <p:sldId id="477" r:id="rId211"/>
    <p:sldId id="478" r:id="rId212"/>
    <p:sldId id="479" r:id="rId213"/>
    <p:sldId id="480" r:id="rId214"/>
    <p:sldId id="481" r:id="rId215"/>
    <p:sldId id="482" r:id="rId216"/>
    <p:sldId id="483" r:id="rId217"/>
    <p:sldId id="484" r:id="rId218"/>
    <p:sldId id="485" r:id="rId219"/>
    <p:sldId id="486" r:id="rId220"/>
    <p:sldId id="487" r:id="rId221"/>
    <p:sldId id="489" r:id="rId222"/>
    <p:sldId id="490" r:id="rId223"/>
    <p:sldId id="491" r:id="rId224"/>
    <p:sldId id="492" r:id="rId225"/>
    <p:sldId id="493" r:id="rId226"/>
    <p:sldId id="494" r:id="rId227"/>
    <p:sldId id="495" r:id="rId228"/>
    <p:sldId id="496" r:id="rId229"/>
    <p:sldId id="497" r:id="rId230"/>
    <p:sldId id="498" r:id="rId231"/>
    <p:sldId id="499" r:id="rId232"/>
    <p:sldId id="488" r:id="rId233"/>
    <p:sldId id="500" r:id="rId234"/>
    <p:sldId id="501" r:id="rId235"/>
    <p:sldId id="502" r:id="rId236"/>
    <p:sldId id="503" r:id="rId237"/>
    <p:sldId id="504" r:id="rId238"/>
    <p:sldId id="505" r:id="rId239"/>
    <p:sldId id="506" r:id="rId240"/>
    <p:sldId id="507" r:id="rId241"/>
    <p:sldId id="508" r:id="rId242"/>
    <p:sldId id="509" r:id="rId243"/>
    <p:sldId id="510" r:id="rId244"/>
    <p:sldId id="511" r:id="rId245"/>
    <p:sldId id="512" r:id="rId246"/>
    <p:sldId id="513" r:id="rId247"/>
    <p:sldId id="514" r:id="rId248"/>
    <p:sldId id="515" r:id="rId249"/>
    <p:sldId id="516" r:id="rId250"/>
    <p:sldId id="519" r:id="rId251"/>
    <p:sldId id="517" r:id="rId252"/>
    <p:sldId id="518" r:id="rId253"/>
    <p:sldId id="520" r:id="rId254"/>
    <p:sldId id="521" r:id="rId255"/>
    <p:sldId id="522" r:id="rId256"/>
    <p:sldId id="527" r:id="rId257"/>
    <p:sldId id="528" r:id="rId258"/>
    <p:sldId id="529" r:id="rId259"/>
    <p:sldId id="530" r:id="rId260"/>
    <p:sldId id="531" r:id="rId261"/>
    <p:sldId id="532" r:id="rId262"/>
    <p:sldId id="533" r:id="rId263"/>
    <p:sldId id="534" r:id="rId264"/>
    <p:sldId id="535" r:id="rId265"/>
    <p:sldId id="536" r:id="rId266"/>
    <p:sldId id="537" r:id="rId267"/>
    <p:sldId id="538" r:id="rId268"/>
    <p:sldId id="539" r:id="rId269"/>
    <p:sldId id="540" r:id="rId270"/>
    <p:sldId id="541" r:id="rId271"/>
    <p:sldId id="542" r:id="rId272"/>
    <p:sldId id="543" r:id="rId273"/>
    <p:sldId id="544" r:id="rId274"/>
    <p:sldId id="545" r:id="rId275"/>
    <p:sldId id="546" r:id="rId276"/>
    <p:sldId id="547" r:id="rId277"/>
    <p:sldId id="548" r:id="rId278"/>
    <p:sldId id="549" r:id="rId279"/>
    <p:sldId id="550" r:id="rId280"/>
    <p:sldId id="551" r:id="rId281"/>
    <p:sldId id="552" r:id="rId282"/>
    <p:sldId id="553" r:id="rId283"/>
    <p:sldId id="554" r:id="rId284"/>
    <p:sldId id="526" r:id="rId285"/>
    <p:sldId id="562" r:id="rId286"/>
    <p:sldId id="555" r:id="rId287"/>
    <p:sldId id="556" r:id="rId288"/>
    <p:sldId id="557" r:id="rId289"/>
    <p:sldId id="563" r:id="rId290"/>
    <p:sldId id="558" r:id="rId291"/>
    <p:sldId id="559" r:id="rId292"/>
    <p:sldId id="564" r:id="rId293"/>
    <p:sldId id="565" r:id="rId294"/>
    <p:sldId id="566" r:id="rId295"/>
    <p:sldId id="567" r:id="rId296"/>
    <p:sldId id="568" r:id="rId297"/>
    <p:sldId id="569" r:id="rId298"/>
    <p:sldId id="570" r:id="rId299"/>
    <p:sldId id="571" r:id="rId300"/>
    <p:sldId id="572" r:id="rId301"/>
    <p:sldId id="573" r:id="rId302"/>
    <p:sldId id="574" r:id="rId303"/>
    <p:sldId id="575" r:id="rId304"/>
    <p:sldId id="576" r:id="rId305"/>
    <p:sldId id="577" r:id="rId306"/>
    <p:sldId id="578" r:id="rId307"/>
    <p:sldId id="579" r:id="rId308"/>
    <p:sldId id="580" r:id="rId309"/>
    <p:sldId id="581" r:id="rId310"/>
    <p:sldId id="582" r:id="rId311"/>
    <p:sldId id="583" r:id="rId312"/>
    <p:sldId id="584" r:id="rId313"/>
    <p:sldId id="585" r:id="rId314"/>
    <p:sldId id="586" r:id="rId315"/>
    <p:sldId id="587" r:id="rId316"/>
    <p:sldId id="588" r:id="rId317"/>
    <p:sldId id="589" r:id="rId318"/>
    <p:sldId id="590" r:id="rId319"/>
    <p:sldId id="591" r:id="rId320"/>
    <p:sldId id="593" r:id="rId321"/>
    <p:sldId id="594" r:id="rId322"/>
    <p:sldId id="595" r:id="rId323"/>
    <p:sldId id="596" r:id="rId324"/>
    <p:sldId id="597" r:id="rId325"/>
    <p:sldId id="598" r:id="rId326"/>
    <p:sldId id="599" r:id="rId327"/>
    <p:sldId id="600" r:id="rId328"/>
    <p:sldId id="601" r:id="rId329"/>
    <p:sldId id="602" r:id="rId330"/>
    <p:sldId id="603" r:id="rId331"/>
    <p:sldId id="604" r:id="rId332"/>
    <p:sldId id="605" r:id="rId333"/>
    <p:sldId id="606" r:id="rId334"/>
    <p:sldId id="607" r:id="rId335"/>
    <p:sldId id="608" r:id="rId336"/>
    <p:sldId id="609" r:id="rId337"/>
    <p:sldId id="610" r:id="rId338"/>
    <p:sldId id="611" r:id="rId339"/>
    <p:sldId id="612" r:id="rId340"/>
    <p:sldId id="613" r:id="rId341"/>
    <p:sldId id="614" r:id="rId342"/>
    <p:sldId id="615" r:id="rId343"/>
    <p:sldId id="616" r:id="rId344"/>
    <p:sldId id="617" r:id="rId345"/>
    <p:sldId id="618" r:id="rId346"/>
    <p:sldId id="619" r:id="rId347"/>
    <p:sldId id="620" r:id="rId348"/>
    <p:sldId id="621" r:id="rId349"/>
    <p:sldId id="622" r:id="rId350"/>
    <p:sldId id="592" r:id="rId351"/>
    <p:sldId id="623" r:id="rId352"/>
    <p:sldId id="624" r:id="rId353"/>
    <p:sldId id="625" r:id="rId354"/>
    <p:sldId id="626" r:id="rId355"/>
    <p:sldId id="627" r:id="rId356"/>
    <p:sldId id="628" r:id="rId357"/>
    <p:sldId id="629" r:id="rId358"/>
    <p:sldId id="630" r:id="rId359"/>
    <p:sldId id="631" r:id="rId360"/>
    <p:sldId id="560" r:id="rId361"/>
    <p:sldId id="561" r:id="rId3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96" y="-9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60" Type="http://schemas.openxmlformats.org/officeDocument/2006/relationships/slide" Target="slides/slide259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slide" Target="slides/slide357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59" Type="http://schemas.openxmlformats.org/officeDocument/2006/relationships/slide" Target="slides/slide35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70" Type="http://schemas.openxmlformats.org/officeDocument/2006/relationships/slide" Target="slides/slide26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360" Type="http://schemas.openxmlformats.org/officeDocument/2006/relationships/slide" Target="slides/slide359.xml"/><Relationship Id="rId361" Type="http://schemas.openxmlformats.org/officeDocument/2006/relationships/slide" Target="slides/slide360.xml"/><Relationship Id="rId362" Type="http://schemas.openxmlformats.org/officeDocument/2006/relationships/slide" Target="slides/slide361.xml"/><Relationship Id="rId363" Type="http://schemas.openxmlformats.org/officeDocument/2006/relationships/printerSettings" Target="printerSettings/printerSettings1.bin"/><Relationship Id="rId364" Type="http://schemas.openxmlformats.org/officeDocument/2006/relationships/presProps" Target="presProps.xml"/><Relationship Id="rId365" Type="http://schemas.openxmlformats.org/officeDocument/2006/relationships/viewProps" Target="viewProps.xml"/><Relationship Id="rId366" Type="http://schemas.openxmlformats.org/officeDocument/2006/relationships/theme" Target="theme/theme1.xml"/><Relationship Id="rId367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80" Type="http://schemas.openxmlformats.org/officeDocument/2006/relationships/slide" Target="slides/slide279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26C8-7EC7-FA4F-BD0A-348FA4D76DE1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AAF-D0B6-7C46-ADDD-CCEB64C22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5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26C8-7EC7-FA4F-BD0A-348FA4D76DE1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AAF-D0B6-7C46-ADDD-CCEB64C22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8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26C8-7EC7-FA4F-BD0A-348FA4D76DE1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AAF-D0B6-7C46-ADDD-CCEB64C22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0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26C8-7EC7-FA4F-BD0A-348FA4D76DE1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AAF-D0B6-7C46-ADDD-CCEB64C22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4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26C8-7EC7-FA4F-BD0A-348FA4D76DE1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AAF-D0B6-7C46-ADDD-CCEB64C22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6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26C8-7EC7-FA4F-BD0A-348FA4D76DE1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AAF-D0B6-7C46-ADDD-CCEB64C22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0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26C8-7EC7-FA4F-BD0A-348FA4D76DE1}" type="datetimeFigureOut">
              <a:rPr lang="en-US" smtClean="0"/>
              <a:t>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AAF-D0B6-7C46-ADDD-CCEB64C22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26C8-7EC7-FA4F-BD0A-348FA4D76DE1}" type="datetimeFigureOut">
              <a:rPr lang="en-US" smtClean="0"/>
              <a:t>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AAF-D0B6-7C46-ADDD-CCEB64C22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9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26C8-7EC7-FA4F-BD0A-348FA4D76DE1}" type="datetimeFigureOut">
              <a:rPr lang="en-US" smtClean="0"/>
              <a:t>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AAF-D0B6-7C46-ADDD-CCEB64C22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0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26C8-7EC7-FA4F-BD0A-348FA4D76DE1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AAF-D0B6-7C46-ADDD-CCEB64C22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3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26C8-7EC7-FA4F-BD0A-348FA4D76DE1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AAF-D0B6-7C46-ADDD-CCEB64C22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26C8-7EC7-FA4F-BD0A-348FA4D76DE1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1AAF-D0B6-7C46-ADDD-CCEB64C22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993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26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2847297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0027" y="202380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1632" y="202380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1947" y="2023800"/>
            <a:ext cx="247253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895659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0027" y="202380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1632" y="202380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3237" y="2023800"/>
            <a:ext cx="247253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977973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0747" y="201774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643067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0747" y="201774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4752" y="201774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138200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0747" y="201774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2352" y="201774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59541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4987" y="201774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36491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4987" y="201774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8992" y="2017740"/>
            <a:ext cx="25013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843688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4987" y="201774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6592" y="2017740"/>
            <a:ext cx="25013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681751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4987" y="201774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6592" y="2017740"/>
            <a:ext cx="25013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6667" y="201774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242951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4987" y="201774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6592" y="2017740"/>
            <a:ext cx="25013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7920" y="201774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8565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26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6270" y="1989310"/>
            <a:ext cx="175637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113653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345312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372723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335896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813001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427990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929125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251766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872913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429180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708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466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6270" y="1989310"/>
            <a:ext cx="175637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723445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552912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141532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473618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</a:t>
            </a:r>
            <a:r>
              <a:rPr lang="en-US" sz="6600" dirty="0" err="1" smtClean="0">
                <a:latin typeface="Century Gothic"/>
                <a:cs typeface="Century Gothic"/>
              </a:rPr>
              <a:t>wh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56052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122972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438988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m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3699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671866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751877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128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466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6270" y="1989310"/>
            <a:ext cx="175637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4505" y="1989310"/>
            <a:ext cx="22355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035250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78571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t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462835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642512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cr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97693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cr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738471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608903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324214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920936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71575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0973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466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6270" y="1989310"/>
            <a:ext cx="175637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2640" y="1989310"/>
            <a:ext cx="22355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nd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901939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14960"/>
            <a:ext cx="878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 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706156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2683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4560" y="2008746"/>
            <a:ext cx="23955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871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2683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4560" y="2008746"/>
            <a:ext cx="23955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18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2683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4560" y="2008746"/>
            <a:ext cx="23955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085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2683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4560" y="2008746"/>
            <a:ext cx="23955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k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gr.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642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2683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4560" y="2008746"/>
            <a:ext cx="23955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gr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04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bl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2683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4560" y="2008746"/>
            <a:ext cx="23955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151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2683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4560" y="2008746"/>
            <a:ext cx="23955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339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015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2600" y="2008746"/>
            <a:ext cx="26208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3440" y="2008746"/>
            <a:ext cx="23955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251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015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2600" y="2008746"/>
            <a:ext cx="26208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3440" y="2008746"/>
            <a:ext cx="23955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194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5787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864123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015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2600" y="2008746"/>
            <a:ext cx="26208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3440" y="2008746"/>
            <a:ext cx="23955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639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015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fr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2600" y="2008746"/>
            <a:ext cx="26208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3440" y="2008746"/>
            <a:ext cx="23955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922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015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fl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2600" y="2008746"/>
            <a:ext cx="26208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3440" y="2008746"/>
            <a:ext cx="23955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020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015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2600" y="2008746"/>
            <a:ext cx="26208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3440" y="2008746"/>
            <a:ext cx="23955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541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015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2600" y="2008746"/>
            <a:ext cx="26208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3440" y="2008746"/>
            <a:ext cx="23955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707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0572" y="201597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3020" y="2026132"/>
            <a:ext cx="26208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569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0572" y="201597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3020" y="2026132"/>
            <a:ext cx="21435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9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0572" y="201597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3020" y="2026132"/>
            <a:ext cx="21435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379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2029036"/>
            <a:ext cx="6496583" cy="4209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cr</a:t>
            </a:r>
            <a:r>
              <a:rPr lang="en-US" sz="6600" u="sng" dirty="0" smtClean="0">
                <a:latin typeface="Century Gothic"/>
                <a:cs typeface="Century Gothic"/>
              </a:rPr>
              <a:t>y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cr</a:t>
            </a:r>
            <a:r>
              <a:rPr lang="en-US" sz="6600" u="sng" dirty="0" smtClean="0">
                <a:latin typeface="Century Gothic"/>
                <a:cs typeface="Century Gothic"/>
              </a:rPr>
              <a:t>ies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cr</a:t>
            </a:r>
            <a:r>
              <a:rPr lang="en-US" sz="6600" u="sng" dirty="0" smtClean="0">
                <a:latin typeface="Century Gothic"/>
                <a:cs typeface="Century Gothic"/>
              </a:rPr>
              <a:t>ied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in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you change the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before adding the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504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2092960"/>
            <a:ext cx="6496583" cy="274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</a:t>
            </a:r>
          </a:p>
          <a:p>
            <a:pPr>
              <a:lnSpc>
                <a:spcPct val="120000"/>
              </a:lnSpc>
            </a:pPr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		</a:t>
            </a:r>
            <a:r>
              <a:rPr lang="en-US" sz="6600" dirty="0" smtClean="0">
                <a:latin typeface="Century Gothic"/>
                <a:cs typeface="Century Gothic"/>
              </a:rPr>
              <a:t>cr</a:t>
            </a:r>
            <a:r>
              <a:rPr lang="en-US" sz="6600" u="sng" dirty="0" smtClean="0">
                <a:latin typeface="Century Gothic"/>
                <a:cs typeface="Century Gothic"/>
              </a:rPr>
              <a:t>y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cr</a:t>
            </a:r>
            <a:r>
              <a:rPr lang="en-US" sz="6600" u="sng" dirty="0" smtClean="0">
                <a:latin typeface="Century Gothic"/>
                <a:cs typeface="Century Gothic"/>
              </a:rPr>
              <a:t>ying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254540"/>
            <a:ext cx="851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You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do not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y when you add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092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5787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9792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259965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7919" y="1927436"/>
            <a:ext cx="4378873" cy="47375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fry</a:t>
            </a:r>
            <a:endParaRPr lang="en-US" sz="66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try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dry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spy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add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and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each word and then use each word in a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864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63283" y="1149136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9812" y="1141407"/>
            <a:ext cx="1824123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mind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3166" y="1153679"/>
            <a:ext cx="180747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my</a:t>
            </a:r>
            <a:endParaRPr lang="en-US" sz="4800" dirty="0">
              <a:latin typeface="Century Gothic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66001" y="1141407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22779" y="1156183"/>
            <a:ext cx="180747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light</a:t>
            </a:r>
            <a:endParaRPr lang="en-US" sz="4800" dirty="0"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754571" y="1156183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23566" y="1141407"/>
            <a:ext cx="180747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tie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2990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find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right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6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pie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kind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night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85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find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85" y="521331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right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4270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night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4270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kind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6005" y="408094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by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005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pie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553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78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caught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</a:t>
            </a:r>
            <a:r>
              <a:rPr lang="en-US" sz="2800" b="1" dirty="0" smtClean="0">
                <a:latin typeface="Century Gothic"/>
                <a:cs typeface="Century Gothic"/>
              </a:rPr>
              <a:t>caught</a:t>
            </a:r>
            <a:r>
              <a:rPr lang="en-US" sz="2800" dirty="0" smtClean="0">
                <a:latin typeface="Century Gothic"/>
                <a:cs typeface="Century Gothic"/>
              </a:rPr>
              <a:t> a big fish.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896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flew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plane </a:t>
            </a:r>
            <a:r>
              <a:rPr lang="en-US" sz="2800" b="1" dirty="0" smtClean="0">
                <a:latin typeface="Century Gothic"/>
                <a:cs typeface="Century Gothic"/>
              </a:rPr>
              <a:t>flew</a:t>
            </a:r>
            <a:r>
              <a:rPr lang="en-US" sz="2800" dirty="0" smtClean="0">
                <a:latin typeface="Century Gothic"/>
                <a:cs typeface="Century Gothic"/>
              </a:rPr>
              <a:t> high in the sky.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540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know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</a:t>
            </a:r>
            <a:r>
              <a:rPr lang="en-US" sz="2800" b="1" dirty="0" smtClean="0">
                <a:latin typeface="Century Gothic"/>
                <a:cs typeface="Century Gothic"/>
              </a:rPr>
              <a:t>know</a:t>
            </a:r>
            <a:r>
              <a:rPr lang="en-US" sz="2800" dirty="0" smtClean="0">
                <a:latin typeface="Century Gothic"/>
                <a:cs typeface="Century Gothic"/>
              </a:rPr>
              <a:t> my name?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988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laugh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joke made me </a:t>
            </a:r>
            <a:r>
              <a:rPr lang="en-US" sz="2800" b="1" dirty="0" smtClean="0">
                <a:latin typeface="Century Gothic"/>
                <a:cs typeface="Century Gothic"/>
              </a:rPr>
              <a:t>laugh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74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listen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Listen</a:t>
            </a:r>
            <a:r>
              <a:rPr lang="en-US" sz="2800" dirty="0" smtClean="0">
                <a:latin typeface="Century Gothic"/>
                <a:cs typeface="Century Gothic"/>
              </a:rPr>
              <a:t> to this song.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097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cold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were </a:t>
            </a:r>
            <a:r>
              <a:rPr lang="en-US" sz="2800" b="1" dirty="0" smtClean="0">
                <a:latin typeface="Century Gothic"/>
                <a:cs typeface="Century Gothic"/>
              </a:rPr>
              <a:t>cold</a:t>
            </a:r>
            <a:r>
              <a:rPr lang="en-US" sz="2800" dirty="0" smtClean="0">
                <a:latin typeface="Century Gothic"/>
                <a:cs typeface="Century Gothic"/>
              </a:rPr>
              <a:t> at night.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971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187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9792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131813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See and Saw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366337"/>
            <a:ext cx="8852382" cy="2825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I </a:t>
            </a:r>
            <a:r>
              <a:rPr lang="en-US" sz="4600" b="1" dirty="0" smtClean="0">
                <a:latin typeface="Century Gothic"/>
                <a:cs typeface="Century Gothic"/>
              </a:rPr>
              <a:t>see</a:t>
            </a:r>
            <a:r>
              <a:rPr lang="en-US" sz="4600" dirty="0" smtClean="0">
                <a:latin typeface="Century Gothic"/>
                <a:cs typeface="Century Gothic"/>
              </a:rPr>
              <a:t> fish now!</a:t>
            </a: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Jack </a:t>
            </a:r>
            <a:r>
              <a:rPr lang="en-US" sz="4600" b="1" dirty="0" smtClean="0">
                <a:latin typeface="Century Gothic"/>
                <a:cs typeface="Century Gothic"/>
              </a:rPr>
              <a:t>sees</a:t>
            </a:r>
            <a:r>
              <a:rPr lang="en-US" sz="4600" dirty="0" smtClean="0">
                <a:latin typeface="Century Gothic"/>
                <a:cs typeface="Century Gothic"/>
              </a:rPr>
              <a:t> the dogs.</a:t>
            </a: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I saw bees yesterday.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use the words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see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saw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tell about the present,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what is happening now.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use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saw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when talking about seeing something in the past.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360" y="5534561"/>
            <a:ext cx="8689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Guide children to identify the verb in each sentence.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If the sentence is past tense, have children say it correctly in present tense. If it is present tense, have then change it to past tense.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638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109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74395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</a:t>
            </a:r>
            <a:endParaRPr lang="en-US" sz="3200" dirty="0"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Phoneme Segmentation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247" y="1143927"/>
            <a:ext cx="828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 word: light.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How many sounds are there in light and what are they?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There are three sounds in light: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/t/.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365" y="3959962"/>
            <a:ext cx="889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 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more words. Tell me how many sounds you hear and what they are.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sky			light			flight			pie			tried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fry			right			blind			find		sigh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70320" y="1727200"/>
            <a:ext cx="1219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39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818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099476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818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187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185944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818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979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451649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9281" y="2007580"/>
            <a:ext cx="22873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891426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5121" y="2007580"/>
            <a:ext cx="22873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5791" y="2007580"/>
            <a:ext cx="174620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236303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4481" y="2007580"/>
            <a:ext cx="22873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1791" y="2007580"/>
            <a:ext cx="174620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232464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4481" y="2007580"/>
            <a:ext cx="22873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1791" y="2007580"/>
            <a:ext cx="174620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1041" y="2007580"/>
            <a:ext cx="20116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9900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5787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998171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4481" y="2007580"/>
            <a:ext cx="22873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1791" y="2007580"/>
            <a:ext cx="174620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8000" y="2007580"/>
            <a:ext cx="20116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222070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76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677349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76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8400" y="2007580"/>
            <a:ext cx="2885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300885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76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6000" y="2007580"/>
            <a:ext cx="2885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384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077459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76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6000" y="2007580"/>
            <a:ext cx="2885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1440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762600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76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dr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4043824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76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dr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8400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876674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816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dr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8400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026552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816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dr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8400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136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757716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816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dr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8400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8639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143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5787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9792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724015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</a:t>
            </a:r>
            <a:r>
              <a:rPr lang="en-US" sz="6600" dirty="0" err="1" smtClean="0">
                <a:latin typeface="Century Gothic"/>
                <a:cs typeface="Century Gothic"/>
              </a:rPr>
              <a:t>fl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657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740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727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err="1" smtClean="0">
                <a:latin typeface="Century Gothic"/>
                <a:cs typeface="Century Gothic"/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169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166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553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126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491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057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832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Categorization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1" y="3300631"/>
            <a:ext cx="883757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to sounds in these words. Which word does not belong?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child, heap, might			both, right, cried				night, green, sleep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paint, cake, flies				boat, pie, road				bide, lip, slight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three words: side, night, rope.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Side and night have the long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 sound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in the middle.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Rope does not have the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sound.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Which word doesn’t belong?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Rope does not belong.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852160" y="1595120"/>
            <a:ext cx="1320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47360" y="1869440"/>
            <a:ext cx="1320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62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187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9792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70714249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457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192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977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780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250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034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285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355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  b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310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831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" y="304800"/>
            <a:ext cx="882904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fl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nd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y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440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latin typeface="Century Gothic"/>
                <a:cs typeface="Century Gothic"/>
              </a:rPr>
              <a:t>gr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9306240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371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119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712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307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140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p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599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098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  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276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       </a:t>
            </a:r>
            <a:r>
              <a:rPr lang="en-US" sz="6600" dirty="0" err="1" smtClean="0"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775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	 	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	 	 	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nd 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  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031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2827418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  	 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709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  	 	 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	 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176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  	 	 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	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545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  	 	 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	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497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  	 	 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	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343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  	 	 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	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357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  	 	 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	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504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  	 	 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	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 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630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  	 	 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	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 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ed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880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  	 	 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	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 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ed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843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Century Gothic"/>
                <a:cs typeface="Century Gothic"/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0461950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  	 	 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	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 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ed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07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  	 	 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	 	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 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ed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947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786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ing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246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ing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046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ing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172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ing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  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ing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448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84480"/>
            <a:ext cx="88290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ing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  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1600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443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101600"/>
            <a:ext cx="88290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Dwight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610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101600"/>
            <a:ext cx="88290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Dwight tried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598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3598213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101600"/>
            <a:ext cx="88290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Dwight tried to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165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101600"/>
            <a:ext cx="88290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Dwight tried to fry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516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101600"/>
            <a:ext cx="8829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Dwight tried to fry five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365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101600"/>
            <a:ext cx="88290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Dwight tried to fry five eggs.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47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101600"/>
            <a:ext cx="88290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Dwight tried to fry five eggs.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866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101600"/>
            <a:ext cx="88290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Dwight tried to fry five eggs.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Why did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763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101600"/>
            <a:ext cx="88290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Dwight tried to fry five eggs.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Why did the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930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101600"/>
            <a:ext cx="88290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Dwight tried to fry five eggs.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Why did the shy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39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101600"/>
            <a:ext cx="88290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Dwight tried to fry five eggs.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Why did the shy child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904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101600"/>
            <a:ext cx="88290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Dwight tried to fry five eggs.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Why did the shy child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cry? </a:t>
            </a:r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571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5323243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2 at 4.41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02" y="0"/>
            <a:ext cx="532299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00112480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2 at 4.4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51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53092128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2 at 4.42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76" y="0"/>
            <a:ext cx="529712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13507344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2 at 4.42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21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25384917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2 at 4.4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39" y="0"/>
            <a:ext cx="532576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11772639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2 at 4.4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29" y="0"/>
            <a:ext cx="531618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74947824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2 at 4.4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85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46096280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2 at 4.4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80" y="0"/>
            <a:ext cx="529992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08546842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5381" y="1998556"/>
            <a:ext cx="4836160" cy="4676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</a:t>
            </a:r>
            <a:r>
              <a:rPr lang="en-US" sz="6600" u="sng" dirty="0" smtClean="0">
                <a:latin typeface="Century Gothic"/>
                <a:cs typeface="Century Gothic"/>
              </a:rPr>
              <a:t>try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tri</a:t>
            </a:r>
            <a:r>
              <a:rPr lang="en-US" sz="6600" u="sng" dirty="0" smtClean="0">
                <a:latin typeface="Century Gothic"/>
                <a:cs typeface="Century Gothic"/>
              </a:rPr>
              <a:t>es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tri</a:t>
            </a:r>
            <a:r>
              <a:rPr lang="en-US" sz="6600" u="sng" dirty="0" smtClean="0">
                <a:latin typeface="Century Gothic"/>
                <a:cs typeface="Century Gothic"/>
              </a:rPr>
              <a:t>ed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try</a:t>
            </a:r>
            <a:r>
              <a:rPr lang="en-US" sz="6600" u="sng" dirty="0" smtClean="0">
                <a:latin typeface="Century Gothic"/>
                <a:cs typeface="Century Gothic"/>
              </a:rPr>
              <a:t>ing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911773"/>
            <a:ext cx="851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in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you change the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before adding the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You do not change the y when adding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937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042160"/>
            <a:ext cx="2773680" cy="4632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fly</a:t>
            </a:r>
            <a:endParaRPr lang="en-US" sz="66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flies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flying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911773"/>
            <a:ext cx="851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in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you change the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before adding the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You do not change the y when adding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8160" y="2042160"/>
            <a:ext cx="2804160" cy="4632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cry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cries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cried</a:t>
            </a:r>
            <a:endParaRPr lang="en-US" sz="66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crying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4720" y="2042160"/>
            <a:ext cx="2804160" cy="4632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dry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dries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dried</a:t>
            </a:r>
            <a:endParaRPr lang="en-US" sz="66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drying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295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9559821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583" y="935724"/>
            <a:ext cx="8842025" cy="19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46211" y="151605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32313" y="128904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3132" y="12412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1048" y="15160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2263" y="128904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5448" y="15160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670592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709643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07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find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907" y="1116769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right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907" y="2109783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pie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07" y="3112344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907" y="4124455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right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907" y="512701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kind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9441" y="124127"/>
            <a:ext cx="2697796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caught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9910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find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9441" y="4114165"/>
            <a:ext cx="269779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caught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9909" y="1116769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right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9910" y="2109783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pie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9910" y="3112344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4785" y="1134144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listen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910" y="4114165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right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05713" y="5153575"/>
            <a:ext cx="234427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listen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911" y="5153575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kind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6797885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151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caught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</a:t>
            </a:r>
            <a:r>
              <a:rPr lang="en-US" sz="2800" b="1" dirty="0" smtClean="0">
                <a:latin typeface="Century Gothic"/>
                <a:cs typeface="Century Gothic"/>
              </a:rPr>
              <a:t>caught</a:t>
            </a:r>
            <a:r>
              <a:rPr lang="en-US" sz="2800" dirty="0" smtClean="0">
                <a:latin typeface="Century Gothic"/>
                <a:cs typeface="Century Gothic"/>
              </a:rPr>
              <a:t> a big fish.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710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flew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plane </a:t>
            </a:r>
            <a:r>
              <a:rPr lang="en-US" sz="2800" b="1" dirty="0" smtClean="0">
                <a:latin typeface="Century Gothic"/>
                <a:cs typeface="Century Gothic"/>
              </a:rPr>
              <a:t>flew</a:t>
            </a:r>
            <a:r>
              <a:rPr lang="en-US" sz="2800" dirty="0" smtClean="0">
                <a:latin typeface="Century Gothic"/>
                <a:cs typeface="Century Gothic"/>
              </a:rPr>
              <a:t> high in the sky.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163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know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</a:t>
            </a:r>
            <a:r>
              <a:rPr lang="en-US" sz="2800" b="1" dirty="0" smtClean="0">
                <a:latin typeface="Century Gothic"/>
                <a:cs typeface="Century Gothic"/>
              </a:rPr>
              <a:t>know</a:t>
            </a:r>
            <a:r>
              <a:rPr lang="en-US" sz="2800" dirty="0" smtClean="0">
                <a:latin typeface="Century Gothic"/>
                <a:cs typeface="Century Gothic"/>
              </a:rPr>
              <a:t> my name?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686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laugh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joke made me </a:t>
            </a:r>
            <a:r>
              <a:rPr lang="en-US" sz="2800" b="1" dirty="0" smtClean="0">
                <a:latin typeface="Century Gothic"/>
                <a:cs typeface="Century Gothic"/>
              </a:rPr>
              <a:t>laugh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675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listen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Listen</a:t>
            </a:r>
            <a:r>
              <a:rPr lang="en-US" sz="2800" dirty="0" smtClean="0">
                <a:latin typeface="Century Gothic"/>
                <a:cs typeface="Century Gothic"/>
              </a:rPr>
              <a:t> to this song.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744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cold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were </a:t>
            </a:r>
            <a:r>
              <a:rPr lang="en-US" sz="2800" b="1" dirty="0" smtClean="0">
                <a:latin typeface="Century Gothic"/>
                <a:cs typeface="Century Gothic"/>
              </a:rPr>
              <a:t>cold</a:t>
            </a:r>
            <a:r>
              <a:rPr lang="en-US" sz="2800" dirty="0" smtClean="0">
                <a:latin typeface="Century Gothic"/>
                <a:cs typeface="Century Gothic"/>
              </a:rPr>
              <a:t> at night.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465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65" y="816190"/>
            <a:ext cx="8647175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Did you </a:t>
            </a:r>
            <a:r>
              <a:rPr lang="en-US" sz="5400" dirty="0" smtClean="0">
                <a:latin typeface="Century Gothic"/>
                <a:cs typeface="Century Gothic"/>
              </a:rPr>
              <a:t>know I caught a fish?</a:t>
            </a:r>
            <a:endParaRPr lang="en-US" sz="5400" dirty="0">
              <a:latin typeface="Century Gothic"/>
              <a:cs typeface="Century Gothic"/>
            </a:endParaRPr>
          </a:p>
          <a:p>
            <a:endParaRPr lang="en-US" sz="54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Listen to him laugh!</a:t>
            </a:r>
            <a:endParaRPr lang="en-US" sz="5400" dirty="0" smtClean="0">
              <a:latin typeface="Century Gothic"/>
              <a:cs typeface="Century Gothic"/>
            </a:endParaRP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We were glad when we flew in the plane.</a:t>
            </a:r>
            <a:endParaRPr lang="en-US" sz="5400" dirty="0" smtClean="0">
              <a:latin typeface="Century Gothic"/>
              <a:cs typeface="Century Gothic"/>
            </a:endParaRPr>
          </a:p>
          <a:p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226" y="106645"/>
            <a:ext cx="7416019" cy="56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2321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fl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4633179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1-22 at 5.09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51" y="0"/>
            <a:ext cx="5111695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5994400" y="426720"/>
            <a:ext cx="3058160" cy="1290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</a:t>
            </a:r>
            <a:r>
              <a:rPr lang="en-US" sz="1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see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en-US" sz="1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sees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tell about the present (something you are looking at right now).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Saw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tells about the past.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94400" y="2621280"/>
            <a:ext cx="3058160" cy="853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Why did Amy use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see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961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681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Identity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carefully as I say three words: night, cried, fly.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is the same in night, cried, and fly?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sound that is the same is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Night, cried and fly all have the long I sound,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say three words: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and tell me the sound that you hear that is the same in all three words.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high, shy, ride			me, bee, sea			cone, joke, show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right, find, bike			made, save, pay		spy, light, tried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58271" y="1875668"/>
            <a:ext cx="11471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52351" y="2099188"/>
            <a:ext cx="11471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63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40" y="2007580"/>
            <a:ext cx="2885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7280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1955522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40" y="2007580"/>
            <a:ext cx="2885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7280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first 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8333515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40" y="2007580"/>
            <a:ext cx="2885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7280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3627347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40" y="2007580"/>
            <a:ext cx="2885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7280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6020487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40" y="2007580"/>
            <a:ext cx="2885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7280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 to br.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0295462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40" y="2007580"/>
            <a:ext cx="2885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7280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3376523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40" y="2007580"/>
            <a:ext cx="2885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7280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8951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9334923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40" y="2007580"/>
            <a:ext cx="2885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7280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fl.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2180541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40" y="2007580"/>
            <a:ext cx="2885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7280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5093362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40" y="2007580"/>
            <a:ext cx="2885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7280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7995628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with 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840" y="2007580"/>
            <a:ext cx="2885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7280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8657525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2 at 5.2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60" y="0"/>
            <a:ext cx="533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22254364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2 at 5.2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56" y="0"/>
            <a:ext cx="530384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62241992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2 at 5.2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64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33676192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2 at 5.24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51" y="0"/>
            <a:ext cx="532445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90006857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2 at 5.24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82" y="0"/>
            <a:ext cx="532299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63554002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2 at 5.24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79" y="0"/>
            <a:ext cx="532576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5624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5076595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2 at 5.24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61" y="0"/>
            <a:ext cx="53285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15444597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2 at 5.24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49" y="0"/>
            <a:ext cx="531618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89486218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5381" y="1934632"/>
            <a:ext cx="4836160" cy="4859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spy</a:t>
            </a:r>
            <a:endParaRPr lang="en-US" sz="66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spi</a:t>
            </a:r>
            <a:r>
              <a:rPr lang="en-US" sz="6600" u="sng" dirty="0" smtClean="0">
                <a:latin typeface="Century Gothic"/>
                <a:cs typeface="Century Gothic"/>
              </a:rPr>
              <a:t>es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spi</a:t>
            </a:r>
            <a:r>
              <a:rPr lang="en-US" sz="6600" u="sng" dirty="0" smtClean="0">
                <a:latin typeface="Century Gothic"/>
                <a:cs typeface="Century Gothic"/>
              </a:rPr>
              <a:t>ed</a:t>
            </a: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spy</a:t>
            </a:r>
            <a:r>
              <a:rPr lang="en-US" sz="6600" u="sng" dirty="0" smtClean="0">
                <a:latin typeface="Century Gothic"/>
                <a:cs typeface="Century Gothic"/>
              </a:rPr>
              <a:t>ing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911773"/>
            <a:ext cx="851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in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you change the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before adding the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You do not change the y when adding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479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5381" y="2178472"/>
            <a:ext cx="4836160" cy="4019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</a:t>
            </a:r>
          </a:p>
          <a:p>
            <a:pPr>
              <a:lnSpc>
                <a:spcPct val="120000"/>
              </a:lnSpc>
            </a:pPr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</a:t>
            </a:r>
            <a:r>
              <a:rPr lang="en-US" sz="6600" dirty="0" smtClean="0">
                <a:latin typeface="Century Gothic"/>
                <a:cs typeface="Century Gothic"/>
              </a:rPr>
              <a:t>cry</a:t>
            </a:r>
            <a:endParaRPr lang="en-US" sz="66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dry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fry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911773"/>
            <a:ext cx="851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construct action words ending with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and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have them write sentences with each word.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219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865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caught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</a:t>
            </a:r>
            <a:r>
              <a:rPr lang="en-US" sz="2800" b="1" dirty="0" smtClean="0">
                <a:latin typeface="Century Gothic"/>
                <a:cs typeface="Century Gothic"/>
              </a:rPr>
              <a:t>caught</a:t>
            </a:r>
            <a:r>
              <a:rPr lang="en-US" sz="2800" dirty="0" smtClean="0">
                <a:latin typeface="Century Gothic"/>
                <a:cs typeface="Century Gothic"/>
              </a:rPr>
              <a:t> a big fish.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9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flew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plane </a:t>
            </a:r>
            <a:r>
              <a:rPr lang="en-US" sz="2800" b="1" dirty="0" smtClean="0">
                <a:latin typeface="Century Gothic"/>
                <a:cs typeface="Century Gothic"/>
              </a:rPr>
              <a:t>flew</a:t>
            </a:r>
            <a:r>
              <a:rPr lang="en-US" sz="2800" dirty="0" smtClean="0">
                <a:latin typeface="Century Gothic"/>
                <a:cs typeface="Century Gothic"/>
              </a:rPr>
              <a:t> high in the sky.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647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know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</a:t>
            </a:r>
            <a:r>
              <a:rPr lang="en-US" sz="2800" b="1" dirty="0" smtClean="0">
                <a:latin typeface="Century Gothic"/>
                <a:cs typeface="Century Gothic"/>
              </a:rPr>
              <a:t>know</a:t>
            </a:r>
            <a:r>
              <a:rPr lang="en-US" sz="2800" dirty="0" smtClean="0">
                <a:latin typeface="Century Gothic"/>
                <a:cs typeface="Century Gothic"/>
              </a:rPr>
              <a:t> my name?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769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laugh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joke made me </a:t>
            </a:r>
            <a:r>
              <a:rPr lang="en-US" sz="2800" b="1" dirty="0" smtClean="0">
                <a:latin typeface="Century Gothic"/>
                <a:cs typeface="Century Gothic"/>
              </a:rPr>
              <a:t>laugh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218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listen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Listen</a:t>
            </a:r>
            <a:r>
              <a:rPr lang="en-US" sz="2800" dirty="0" smtClean="0">
                <a:latin typeface="Century Gothic"/>
                <a:cs typeface="Century Gothic"/>
              </a:rPr>
              <a:t> to this song.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590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0813" y="185135"/>
            <a:ext cx="60754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72787" y="1237249"/>
            <a:ext cx="1917966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nd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890" y="1794712"/>
            <a:ext cx="2135014" cy="24261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Five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 is /</a:t>
            </a:r>
            <a:r>
              <a:rPr lang="en-US" sz="1000" dirty="0" err="1" smtClean="0">
                <a:latin typeface="Century Gothic"/>
                <a:cs typeface="Century Gothic"/>
              </a:rPr>
              <a:t>i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sound in the middle of the word five.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Listen: /</a:t>
            </a:r>
            <a:r>
              <a:rPr lang="en-US" sz="1000" dirty="0" err="1" smtClean="0">
                <a:latin typeface="Century Gothic"/>
                <a:cs typeface="Century Gothic"/>
              </a:rPr>
              <a:t>fffiiivvv</a:t>
            </a:r>
            <a:r>
              <a:rPr lang="en-US" sz="1000" dirty="0" smtClean="0">
                <a:latin typeface="Century Gothic"/>
                <a:cs typeface="Century Gothic"/>
              </a:rPr>
              <a:t>/, five.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long </a:t>
            </a:r>
            <a:r>
              <a:rPr lang="en-US" sz="1000" dirty="0" err="1" smtClean="0">
                <a:latin typeface="Century Gothic"/>
                <a:cs typeface="Century Gothic"/>
              </a:rPr>
              <a:t>i</a:t>
            </a:r>
            <a:r>
              <a:rPr lang="en-US" sz="1000" dirty="0" smtClean="0">
                <a:latin typeface="Century Gothic"/>
                <a:cs typeface="Century Gothic"/>
              </a:rPr>
              <a:t> sound can be spelled with the letters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</a:t>
            </a:r>
            <a:r>
              <a:rPr lang="en-US" sz="1000" dirty="0" err="1" smtClean="0">
                <a:latin typeface="Century Gothic"/>
                <a:cs typeface="Century Gothic"/>
              </a:rPr>
              <a:t>i</a:t>
            </a:r>
            <a:r>
              <a:rPr lang="en-US" sz="1000" dirty="0" smtClean="0">
                <a:latin typeface="Century Gothic"/>
                <a:cs typeface="Century Gothic"/>
              </a:rPr>
              <a:t> as in find,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y as in my, </a:t>
            </a:r>
          </a:p>
          <a:p>
            <a:pPr algn="ctr"/>
            <a:r>
              <a:rPr lang="en-US" sz="1000" dirty="0" err="1" smtClean="0">
                <a:latin typeface="Century Gothic"/>
                <a:cs typeface="Century Gothic"/>
              </a:rPr>
              <a:t>igh</a:t>
            </a:r>
            <a:r>
              <a:rPr lang="en-US" sz="1000" dirty="0" smtClean="0">
                <a:latin typeface="Century Gothic"/>
                <a:cs typeface="Century Gothic"/>
              </a:rPr>
              <a:t> as in night,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and </a:t>
            </a:r>
            <a:r>
              <a:rPr lang="en-US" sz="1000" dirty="0" err="1" smtClean="0">
                <a:latin typeface="Century Gothic"/>
                <a:cs typeface="Century Gothic"/>
              </a:rPr>
              <a:t>ie</a:t>
            </a:r>
            <a:r>
              <a:rPr lang="en-US" sz="1000" dirty="0" smtClean="0">
                <a:latin typeface="Century Gothic"/>
                <a:cs typeface="Century Gothic"/>
              </a:rPr>
              <a:t> as in pie.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the sound with me: /iii/.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I’ll say /</a:t>
            </a:r>
            <a:r>
              <a:rPr lang="en-US" sz="1000" dirty="0" err="1" smtClean="0">
                <a:latin typeface="Century Gothic"/>
                <a:cs typeface="Century Gothic"/>
              </a:rPr>
              <a:t>i</a:t>
            </a:r>
            <a:r>
              <a:rPr lang="en-US" sz="1000" dirty="0" smtClean="0">
                <a:latin typeface="Century Gothic"/>
                <a:cs typeface="Century Gothic"/>
              </a:rPr>
              <a:t>/ as I write the letters </a:t>
            </a:r>
          </a:p>
          <a:p>
            <a:pPr algn="ctr"/>
            <a:r>
              <a:rPr lang="en-US" sz="1000" dirty="0" err="1" smtClean="0">
                <a:latin typeface="Century Gothic"/>
                <a:cs typeface="Century Gothic"/>
              </a:rPr>
              <a:t>i</a:t>
            </a:r>
            <a:r>
              <a:rPr lang="en-US" sz="1000" dirty="0" smtClean="0">
                <a:latin typeface="Century Gothic"/>
                <a:cs typeface="Century Gothic"/>
              </a:rPr>
              <a:t>, y, </a:t>
            </a:r>
            <a:r>
              <a:rPr lang="en-US" sz="1000" dirty="0" err="1" smtClean="0">
                <a:latin typeface="Century Gothic"/>
                <a:cs typeface="Century Gothic"/>
              </a:rPr>
              <a:t>igh</a:t>
            </a:r>
            <a:r>
              <a:rPr lang="en-US" sz="1000" dirty="0" smtClean="0">
                <a:latin typeface="Century Gothic"/>
                <a:cs typeface="Century Gothic"/>
              </a:rPr>
              <a:t> and </a:t>
            </a:r>
            <a:r>
              <a:rPr lang="en-US" sz="1000" dirty="0" err="1" smtClean="0">
                <a:latin typeface="Century Gothic"/>
                <a:cs typeface="Century Gothic"/>
              </a:rPr>
              <a:t>ie</a:t>
            </a:r>
            <a:r>
              <a:rPr lang="en-US" sz="1000" dirty="0" smtClean="0">
                <a:latin typeface="Century Gothic"/>
                <a:cs typeface="Century Gothic"/>
              </a:rPr>
              <a:t> several times.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72788" y="5180507"/>
            <a:ext cx="1917966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72788" y="2547661"/>
            <a:ext cx="1917966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Screen Shot 2017-01-16 at 9.5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96" y="882541"/>
            <a:ext cx="4092448" cy="5384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61505" y="3887918"/>
            <a:ext cx="2486603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7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352799" y="3978728"/>
            <a:ext cx="2062481" cy="1355272"/>
          </a:xfrm>
          <a:prstGeom prst="frame">
            <a:avLst>
              <a:gd name="adj1" fmla="val 66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659246" y="4445173"/>
            <a:ext cx="1434499" cy="325445"/>
          </a:xfrm>
          <a:prstGeom prst="rightArrow">
            <a:avLst>
              <a:gd name="adj1" fmla="val 14566"/>
              <a:gd name="adj2" fmla="val 419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61840" y="4145280"/>
            <a:ext cx="609600" cy="3860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8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4127196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cold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were </a:t>
            </a:r>
            <a:r>
              <a:rPr lang="en-US" sz="2800" b="1" dirty="0" smtClean="0">
                <a:latin typeface="Century Gothic"/>
                <a:cs typeface="Century Gothic"/>
              </a:rPr>
              <a:t>cold</a:t>
            </a:r>
            <a:r>
              <a:rPr lang="en-US" sz="2800" dirty="0" smtClean="0">
                <a:latin typeface="Century Gothic"/>
                <a:cs typeface="Century Gothic"/>
              </a:rPr>
              <a:t> at night.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589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See and Saw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366337"/>
            <a:ext cx="8852382" cy="2825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Your friend was looking at the moon last night.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Review with children when to use see, sees, and saw.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360" y="5534561"/>
            <a:ext cx="868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How could you explain using see, sees, or saw instead of was looking?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839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See and Saw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618" y="2061537"/>
            <a:ext cx="8852382" cy="2825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_______ _______ a huge moth.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Children choose three pronouns and complete the sentences three ways, each time with their assigned tense.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4335681"/>
            <a:ext cx="8689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I, we, they, you, he, and she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332" y="5466705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read aloud their completed sentences.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255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551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3" y="1260420"/>
            <a:ext cx="8996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</a:t>
            </a:r>
            <a:r>
              <a:rPr lang="en-US" dirty="0" smtClean="0">
                <a:latin typeface="Century Gothic"/>
                <a:cs typeface="Century Gothic"/>
              </a:rPr>
              <a:t>Segmentation: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a word. I want you to say each sound in the word.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shy			fly			tight			pie			cry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Substitution: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a word. I want you to change a sound and say the new word.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light/late		bite/bait		pay/pie		free/fry       float/flight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410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4" y="1039091"/>
            <a:ext cx="8364593" cy="4745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find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sky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right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tie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775355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364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045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8153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the letter t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6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33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7700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653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33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7700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223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91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561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cr.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1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050053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82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5932" y="1952822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dr.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3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82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dr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5932" y="1952822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dr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0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82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5932" y="1952822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9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82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5932" y="1952822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d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8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9272" y="1952822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972" y="1952822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cr.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2340" y="1952822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663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9272" y="1952822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972" y="1952822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dr.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2340" y="1952822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347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9272" y="1952822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dr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972" y="1952822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dr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2340" y="1952822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54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9272" y="1952822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972" y="1952822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2340" y="1952822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383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752" y="1952822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3452" y="1952822"/>
            <a:ext cx="245888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2340" y="1952822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643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752" y="1952822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3452" y="1952822"/>
            <a:ext cx="245888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2340" y="1952822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510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sk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5771657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fly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0732618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find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5841710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tree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9442492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flies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3231966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skies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8663772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right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225320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610689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try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2849096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cried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1866382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flying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2317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3671558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light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650467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high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7592352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she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2395890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sighed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007535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crying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4629233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sky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2035047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bright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6505396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shy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1503057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fried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0792086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dries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1727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058624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hi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8978432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pie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4123375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say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4257745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spied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602067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frying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1252605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tied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8762299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wild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2899639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sigh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4067683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tried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1273103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tries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1989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7498838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Inflectional Endings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9701" y="2103120"/>
            <a:ext cx="4308939" cy="26183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</a:t>
            </a:r>
          </a:p>
          <a:p>
            <a:pPr>
              <a:lnSpc>
                <a:spcPct val="120000"/>
              </a:lnSpc>
            </a:pPr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</a:t>
            </a:r>
            <a:r>
              <a:rPr lang="en-US" sz="6600" dirty="0" smtClean="0">
                <a:latin typeface="Century Gothic"/>
                <a:cs typeface="Century Gothic"/>
              </a:rPr>
              <a:t>cry</a:t>
            </a:r>
            <a:endParaRPr lang="en-US" sz="66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dry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43853"/>
            <a:ext cx="85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explain how to add endings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rd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and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words that end in y.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4" y="5504093"/>
            <a:ext cx="85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practice changing the endings of words,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such as cry and dry.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22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71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caught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</a:t>
            </a:r>
            <a:r>
              <a:rPr lang="en-US" sz="2800" b="1" dirty="0" smtClean="0">
                <a:latin typeface="Century Gothic"/>
                <a:cs typeface="Century Gothic"/>
              </a:rPr>
              <a:t>caught</a:t>
            </a:r>
            <a:r>
              <a:rPr lang="en-US" sz="2800" dirty="0" smtClean="0">
                <a:latin typeface="Century Gothic"/>
                <a:cs typeface="Century Gothic"/>
              </a:rPr>
              <a:t> a big fish.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913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flew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plane </a:t>
            </a:r>
            <a:r>
              <a:rPr lang="en-US" sz="2800" b="1" dirty="0" smtClean="0">
                <a:latin typeface="Century Gothic"/>
                <a:cs typeface="Century Gothic"/>
              </a:rPr>
              <a:t>flew</a:t>
            </a:r>
            <a:r>
              <a:rPr lang="en-US" sz="2800" dirty="0" smtClean="0">
                <a:latin typeface="Century Gothic"/>
                <a:cs typeface="Century Gothic"/>
              </a:rPr>
              <a:t> high in the sky.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131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know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</a:t>
            </a:r>
            <a:r>
              <a:rPr lang="en-US" sz="2800" b="1" dirty="0" smtClean="0">
                <a:latin typeface="Century Gothic"/>
                <a:cs typeface="Century Gothic"/>
              </a:rPr>
              <a:t>know</a:t>
            </a:r>
            <a:r>
              <a:rPr lang="en-US" sz="2800" dirty="0" smtClean="0">
                <a:latin typeface="Century Gothic"/>
                <a:cs typeface="Century Gothic"/>
              </a:rPr>
              <a:t> my name?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322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laugh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joke made me </a:t>
            </a:r>
            <a:r>
              <a:rPr lang="en-US" sz="2800" b="1" dirty="0" smtClean="0">
                <a:latin typeface="Century Gothic"/>
                <a:cs typeface="Century Gothic"/>
              </a:rPr>
              <a:t>laugh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919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listen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Listen</a:t>
            </a:r>
            <a:r>
              <a:rPr lang="en-US" sz="2800" dirty="0" smtClean="0">
                <a:latin typeface="Century Gothic"/>
                <a:cs typeface="Century Gothic"/>
              </a:rPr>
              <a:t> to this song.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381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cold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were </a:t>
            </a:r>
            <a:r>
              <a:rPr lang="en-US" sz="2800" b="1" dirty="0" smtClean="0">
                <a:latin typeface="Century Gothic"/>
                <a:cs typeface="Century Gothic"/>
              </a:rPr>
              <a:t>cold</a:t>
            </a:r>
            <a:r>
              <a:rPr lang="en-US" sz="2800" dirty="0" smtClean="0">
                <a:latin typeface="Century Gothic"/>
                <a:cs typeface="Century Gothic"/>
              </a:rPr>
              <a:t> at night.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454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See and Saw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031057"/>
            <a:ext cx="8852382" cy="3871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They _____ ants on a log. </a:t>
            </a:r>
            <a:r>
              <a:rPr lang="en-US" sz="2000" dirty="0" smtClean="0">
                <a:latin typeface="Century Gothic"/>
                <a:cs typeface="Century Gothic"/>
              </a:rPr>
              <a:t>(past)</a:t>
            </a:r>
            <a:endParaRPr lang="en-US" sz="46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endParaRPr lang="en-US" sz="24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We _____ ants at the picnic. </a:t>
            </a:r>
            <a:r>
              <a:rPr lang="en-US" sz="2000" dirty="0" smtClean="0">
                <a:latin typeface="Century Gothic"/>
                <a:cs typeface="Century Gothic"/>
              </a:rPr>
              <a:t>(present)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Mack _____ a snail. </a:t>
            </a:r>
            <a:r>
              <a:rPr lang="en-US" sz="2000" dirty="0" smtClean="0">
                <a:latin typeface="Century Gothic"/>
                <a:cs typeface="Century Gothic"/>
              </a:rPr>
              <a:t>(present)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Ask children to tell when to use the verbs see, sees, and saw.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413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See and Saw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457777"/>
            <a:ext cx="8852382" cy="1667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I ______ a _______.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Ask: I want to tell about something I am looking at right now.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Do I use see, sees, or saw?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332" y="5111105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write a sentence with see, sees, </a:t>
            </a:r>
            <a:r>
              <a:rPr lang="en-US" sz="2000" smtClean="0">
                <a:solidFill>
                  <a:srgbClr val="FF0000"/>
                </a:solidFill>
                <a:latin typeface="Century Gothic"/>
                <a:cs typeface="Century Gothic"/>
              </a:rPr>
              <a:t>or saw.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204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b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9484814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51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25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563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I</a:t>
            </a: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2986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I</a:t>
            </a: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076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2188" y="106482"/>
            <a:ext cx="73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Have children practice connecting the letters </a:t>
            </a:r>
            <a:r>
              <a:rPr lang="en-US" dirty="0" err="1" smtClean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, y, </a:t>
            </a:r>
            <a:r>
              <a:rPr lang="en-US" dirty="0" err="1" smtClean="0">
                <a:latin typeface="Century Gothic"/>
                <a:cs typeface="Century Gothic"/>
              </a:rPr>
              <a:t>igh</a:t>
            </a:r>
            <a:r>
              <a:rPr lang="en-US" dirty="0" smtClean="0">
                <a:latin typeface="Century Gothic"/>
                <a:cs typeface="Century Gothic"/>
              </a:rPr>
              <a:t> and </a:t>
            </a:r>
            <a:r>
              <a:rPr lang="en-US" dirty="0" err="1" smtClean="0">
                <a:latin typeface="Century Gothic"/>
                <a:cs typeface="Century Gothic"/>
              </a:rPr>
              <a:t>ie</a:t>
            </a:r>
            <a:r>
              <a:rPr lang="en-US" dirty="0" smtClean="0">
                <a:latin typeface="Century Gothic"/>
                <a:cs typeface="Century Gothic"/>
              </a:rPr>
              <a:t> to the sound /</a:t>
            </a:r>
            <a:r>
              <a:rPr lang="en-US" dirty="0" err="1" smtClean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/ by writing these spellings.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Now do it with me. Say /</a:t>
            </a:r>
            <a:r>
              <a:rPr lang="en-US" dirty="0" err="1" smtClean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/ as I write the letters </a:t>
            </a:r>
            <a:r>
              <a:rPr lang="en-US" dirty="0" err="1" smtClean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, y, </a:t>
            </a:r>
            <a:r>
              <a:rPr lang="en-US" dirty="0" err="1" smtClean="0">
                <a:latin typeface="Century Gothic"/>
                <a:cs typeface="Century Gothic"/>
              </a:rPr>
              <a:t>igh</a:t>
            </a:r>
            <a:r>
              <a:rPr lang="en-US" dirty="0" smtClean="0">
                <a:latin typeface="Century Gothic"/>
                <a:cs typeface="Century Gothic"/>
              </a:rPr>
              <a:t> or </a:t>
            </a:r>
            <a:r>
              <a:rPr lang="en-US" dirty="0" err="1" smtClean="0">
                <a:latin typeface="Century Gothic"/>
                <a:cs typeface="Century Gothic"/>
              </a:rPr>
              <a:t>ie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This time, write the letters </a:t>
            </a:r>
            <a:r>
              <a:rPr lang="en-US" dirty="0" err="1" smtClean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, y, </a:t>
            </a:r>
            <a:r>
              <a:rPr lang="en-US" dirty="0" err="1" smtClean="0">
                <a:latin typeface="Century Gothic"/>
                <a:cs typeface="Century Gothic"/>
              </a:rPr>
              <a:t>igh</a:t>
            </a:r>
            <a:r>
              <a:rPr lang="en-US" dirty="0" smtClean="0">
                <a:latin typeface="Century Gothic"/>
                <a:cs typeface="Century Gothic"/>
              </a:rPr>
              <a:t> and </a:t>
            </a:r>
            <a:r>
              <a:rPr lang="en-US" dirty="0" err="1" smtClean="0">
                <a:latin typeface="Century Gothic"/>
                <a:cs typeface="Century Gothic"/>
              </a:rPr>
              <a:t>ie</a:t>
            </a:r>
            <a:r>
              <a:rPr lang="en-US" dirty="0" smtClean="0">
                <a:latin typeface="Century Gothic"/>
                <a:cs typeface="Century Gothic"/>
              </a:rPr>
              <a:t> five times each as you say the /</a:t>
            </a:r>
            <a:r>
              <a:rPr lang="en-US" dirty="0" err="1" smtClean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/ sound.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445" y="1991564"/>
            <a:ext cx="888190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i</a:t>
            </a:r>
            <a:r>
              <a:rPr lang="en-US" sz="8000" dirty="0" smtClean="0">
                <a:latin typeface="Century Gothic"/>
                <a:cs typeface="Century Gothic"/>
              </a:rPr>
              <a:t>				</a:t>
            </a:r>
            <a:r>
              <a:rPr lang="en-US" sz="8000" dirty="0" err="1" smtClean="0">
                <a:latin typeface="Century Gothic"/>
                <a:cs typeface="Century Gothic"/>
              </a:rPr>
              <a:t>i</a:t>
            </a:r>
            <a:r>
              <a:rPr lang="en-US" sz="8000" dirty="0" smtClean="0">
                <a:latin typeface="Century Gothic"/>
                <a:cs typeface="Century Gothic"/>
              </a:rPr>
              <a:t>				</a:t>
            </a:r>
            <a:r>
              <a:rPr lang="en-US" sz="8000" dirty="0" err="1" smtClean="0">
                <a:latin typeface="Century Gothic"/>
                <a:cs typeface="Century Gothic"/>
              </a:rPr>
              <a:t>i</a:t>
            </a:r>
            <a:r>
              <a:rPr lang="en-US" sz="8000" dirty="0" smtClean="0">
                <a:latin typeface="Century Gothic"/>
                <a:cs typeface="Century Gothic"/>
              </a:rPr>
              <a:t>				</a:t>
            </a:r>
            <a:r>
              <a:rPr lang="en-US" sz="8000" dirty="0" err="1" smtClean="0">
                <a:latin typeface="Century Gothic"/>
                <a:cs typeface="Century Gothic"/>
              </a:rPr>
              <a:t>i</a:t>
            </a:r>
            <a:r>
              <a:rPr lang="en-US" sz="8000" dirty="0" smtClean="0">
                <a:latin typeface="Century Gothic"/>
                <a:cs typeface="Century Gothic"/>
              </a:rPr>
              <a:t>				</a:t>
            </a:r>
            <a:r>
              <a:rPr lang="en-US" sz="8000" dirty="0" err="1" smtClean="0">
                <a:latin typeface="Century Gothic"/>
                <a:cs typeface="Century Gothic"/>
              </a:rPr>
              <a:t>i</a:t>
            </a:r>
            <a:endParaRPr lang="en-US" sz="8000" dirty="0" smtClean="0">
              <a:latin typeface="Century Gothic"/>
              <a:cs typeface="Century Gothic"/>
            </a:endParaRPr>
          </a:p>
          <a:p>
            <a:r>
              <a:rPr lang="en-US" sz="8000" dirty="0" smtClean="0">
                <a:latin typeface="Century Gothic"/>
                <a:cs typeface="Century Gothic"/>
              </a:rPr>
              <a:t>y	    y 	   y	   y    y</a:t>
            </a:r>
            <a:endParaRPr lang="en-US" sz="8000" dirty="0">
              <a:latin typeface="Century Gothic"/>
              <a:cs typeface="Century Gothic"/>
            </a:endParaRPr>
          </a:p>
          <a:p>
            <a:r>
              <a:rPr lang="en-US" sz="8000" dirty="0" err="1" smtClean="0">
                <a:latin typeface="Century Gothic"/>
                <a:cs typeface="Century Gothic"/>
              </a:rPr>
              <a:t>igh</a:t>
            </a:r>
            <a:r>
              <a:rPr lang="en-US" sz="8000" dirty="0" smtClean="0">
                <a:latin typeface="Century Gothic"/>
                <a:cs typeface="Century Gothic"/>
              </a:rPr>
              <a:t>	  </a:t>
            </a:r>
            <a:r>
              <a:rPr lang="en-US" sz="8000" dirty="0" err="1" smtClean="0">
                <a:latin typeface="Century Gothic"/>
                <a:cs typeface="Century Gothic"/>
              </a:rPr>
              <a:t>igh</a:t>
            </a:r>
            <a:r>
              <a:rPr lang="en-US" sz="8000" dirty="0" smtClean="0">
                <a:latin typeface="Century Gothic"/>
                <a:cs typeface="Century Gothic"/>
              </a:rPr>
              <a:t>   </a:t>
            </a:r>
            <a:r>
              <a:rPr lang="en-US" sz="8000" dirty="0" err="1" smtClean="0">
                <a:latin typeface="Century Gothic"/>
                <a:cs typeface="Century Gothic"/>
              </a:rPr>
              <a:t>igh</a:t>
            </a:r>
            <a:r>
              <a:rPr lang="en-US" sz="8000" dirty="0" smtClean="0">
                <a:latin typeface="Century Gothic"/>
                <a:cs typeface="Century Gothic"/>
              </a:rPr>
              <a:t>	  </a:t>
            </a:r>
            <a:r>
              <a:rPr lang="en-US" sz="8000" dirty="0" err="1" smtClean="0">
                <a:latin typeface="Century Gothic"/>
                <a:cs typeface="Century Gothic"/>
              </a:rPr>
              <a:t>igh</a:t>
            </a:r>
            <a:endParaRPr lang="en-US" sz="8000" dirty="0" smtClean="0">
              <a:latin typeface="Century Gothic"/>
              <a:cs typeface="Century Gothic"/>
            </a:endParaRPr>
          </a:p>
          <a:p>
            <a:r>
              <a:rPr lang="en-US" sz="8000" dirty="0" err="1" smtClean="0">
                <a:latin typeface="Century Gothic"/>
                <a:cs typeface="Century Gothic"/>
              </a:rPr>
              <a:t>ie</a:t>
            </a:r>
            <a:r>
              <a:rPr lang="en-US" sz="8000" dirty="0" smtClean="0">
                <a:latin typeface="Century Gothic"/>
                <a:cs typeface="Century Gothic"/>
              </a:rPr>
              <a:t>		  </a:t>
            </a:r>
            <a:r>
              <a:rPr lang="en-US" sz="8000" dirty="0" err="1" smtClean="0">
                <a:latin typeface="Century Gothic"/>
                <a:cs typeface="Century Gothic"/>
              </a:rPr>
              <a:t>ie</a:t>
            </a:r>
            <a:r>
              <a:rPr lang="en-US" sz="8000" dirty="0" smtClean="0">
                <a:latin typeface="Century Gothic"/>
                <a:cs typeface="Century Gothic"/>
              </a:rPr>
              <a:t>		 </a:t>
            </a:r>
            <a:r>
              <a:rPr lang="en-US" sz="8000" dirty="0" err="1" smtClean="0">
                <a:latin typeface="Century Gothic"/>
                <a:cs typeface="Century Gothic"/>
              </a:rPr>
              <a:t>ie</a:t>
            </a:r>
            <a:r>
              <a:rPr lang="en-US" sz="8000" dirty="0" smtClean="0">
                <a:latin typeface="Century Gothic"/>
                <a:cs typeface="Century Gothic"/>
              </a:rPr>
              <a:t> 	 </a:t>
            </a:r>
            <a:r>
              <a:rPr lang="en-US" sz="8000" dirty="0" err="1" smtClean="0">
                <a:latin typeface="Century Gothic"/>
                <a:cs typeface="Century Gothic"/>
              </a:rPr>
              <a:t>ie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ie</a:t>
            </a:r>
            <a:r>
              <a:rPr lang="en-US" sz="8000" dirty="0" smtClean="0">
                <a:latin typeface="Century Gothic"/>
                <a:cs typeface="Century Gothic"/>
              </a:rPr>
              <a:t>			</a:t>
            </a:r>
            <a:endParaRPr lang="en-US" sz="80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7-01-16 at 9.5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5" y="244773"/>
            <a:ext cx="1256864" cy="16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19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I</a:t>
            </a: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9665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I</a:t>
            </a: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3472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I</a:t>
            </a: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098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I</a:t>
            </a: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1774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I</a:t>
            </a: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1854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I</a:t>
            </a: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3531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I</a:t>
            </a: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5470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I</a:t>
            </a: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0221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42240"/>
            <a:ext cx="281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04087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42240"/>
            <a:ext cx="281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228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26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67224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42240"/>
            <a:ext cx="281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9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latin typeface="Century Gothic"/>
                <a:cs typeface="Century Gothic"/>
              </a:rPr>
              <a:t>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42240"/>
            <a:ext cx="281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05236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latin typeface="Century Gothic"/>
                <a:cs typeface="Century Gothic"/>
              </a:rPr>
              <a:t>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42240"/>
            <a:ext cx="281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58301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latin typeface="Century Gothic"/>
                <a:cs typeface="Century Gothic"/>
              </a:rPr>
              <a:t>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42240"/>
            <a:ext cx="281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8257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latin typeface="Century Gothic"/>
                <a:cs typeface="Century Gothic"/>
              </a:rPr>
              <a:t>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latin typeface="Century Gothic"/>
                <a:cs typeface="Century Gothic"/>
              </a:rPr>
              <a:t>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42240"/>
            <a:ext cx="281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3800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latin typeface="Century Gothic"/>
                <a:cs typeface="Century Gothic"/>
              </a:rPr>
              <a:t>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latin typeface="Century Gothic"/>
                <a:cs typeface="Century Gothic"/>
              </a:rPr>
              <a:t>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42240"/>
            <a:ext cx="281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7808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latin typeface="Century Gothic"/>
                <a:cs typeface="Century Gothic"/>
              </a:rPr>
              <a:t>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latin typeface="Century Gothic"/>
                <a:cs typeface="Century Gothic"/>
              </a:rPr>
              <a:t>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42240"/>
            <a:ext cx="281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2529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latin typeface="Century Gothic"/>
                <a:cs typeface="Century Gothic"/>
              </a:rPr>
              <a:t>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latin typeface="Century Gothic"/>
                <a:cs typeface="Century Gothic"/>
              </a:rPr>
              <a:t>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42240"/>
            <a:ext cx="281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0953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904240"/>
            <a:ext cx="8879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6600" dirty="0" smtClean="0">
                <a:latin typeface="Century Gothic"/>
                <a:cs typeface="Century Gothic"/>
              </a:rPr>
              <a:t>t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latin typeface="Century Gothic"/>
                <a:cs typeface="Century Gothic"/>
              </a:rPr>
              <a:t>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latin typeface="Century Gothic"/>
                <a:cs typeface="Century Gothic"/>
              </a:rPr>
              <a:t>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42240"/>
            <a:ext cx="281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34345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3200"/>
            <a:ext cx="88798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Why</a:t>
            </a:r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39719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26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6270" y="1989310"/>
            <a:ext cx="31482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43469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3200"/>
            <a:ext cx="88798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Why did</a:t>
            </a:r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6097038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3200"/>
            <a:ext cx="88798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Why did the</a:t>
            </a:r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6677110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3200"/>
            <a:ext cx="88798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Why did the child</a:t>
            </a:r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4958021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3200"/>
            <a:ext cx="88798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Why did the child cry?</a:t>
            </a:r>
          </a:p>
          <a:p>
            <a:endParaRPr lang="en-US" sz="6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83618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3200"/>
            <a:ext cx="88798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Why did the child cry?</a:t>
            </a:r>
          </a:p>
          <a:p>
            <a:endParaRPr lang="en-US" sz="6200" dirty="0">
              <a:latin typeface="Century Gothic"/>
              <a:cs typeface="Century Gothic"/>
            </a:endParaRPr>
          </a:p>
          <a:p>
            <a:r>
              <a:rPr lang="en-US" sz="6200" dirty="0" smtClean="0">
                <a:latin typeface="Century Gothic"/>
                <a:cs typeface="Century Gothic"/>
              </a:rPr>
              <a:t>The</a:t>
            </a:r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9666179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3200"/>
            <a:ext cx="88798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Why did the child cry?</a:t>
            </a:r>
          </a:p>
          <a:p>
            <a:endParaRPr lang="en-US" sz="6200" dirty="0">
              <a:latin typeface="Century Gothic"/>
              <a:cs typeface="Century Gothic"/>
            </a:endParaRPr>
          </a:p>
          <a:p>
            <a:r>
              <a:rPr lang="en-US" sz="6200" dirty="0" smtClean="0">
                <a:latin typeface="Century Gothic"/>
                <a:cs typeface="Century Gothic"/>
              </a:rPr>
              <a:t>The plane</a:t>
            </a:r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7594568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3200"/>
            <a:ext cx="88798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Why did the child cry?</a:t>
            </a:r>
          </a:p>
          <a:p>
            <a:endParaRPr lang="en-US" sz="6200" dirty="0">
              <a:latin typeface="Century Gothic"/>
              <a:cs typeface="Century Gothic"/>
            </a:endParaRPr>
          </a:p>
          <a:p>
            <a:r>
              <a:rPr lang="en-US" sz="6200" dirty="0" smtClean="0">
                <a:latin typeface="Century Gothic"/>
                <a:cs typeface="Century Gothic"/>
              </a:rPr>
              <a:t>The plane can</a:t>
            </a:r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6887624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3200"/>
            <a:ext cx="88798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Why did the child cry?</a:t>
            </a:r>
          </a:p>
          <a:p>
            <a:endParaRPr lang="en-US" sz="6200" dirty="0">
              <a:latin typeface="Century Gothic"/>
              <a:cs typeface="Century Gothic"/>
            </a:endParaRPr>
          </a:p>
          <a:p>
            <a:r>
              <a:rPr lang="en-US" sz="6200" dirty="0" smtClean="0">
                <a:latin typeface="Century Gothic"/>
                <a:cs typeface="Century Gothic"/>
              </a:rPr>
              <a:t>The plane can fly</a:t>
            </a:r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4497860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3200"/>
            <a:ext cx="88798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Why did the child cry?</a:t>
            </a:r>
          </a:p>
          <a:p>
            <a:endParaRPr lang="en-US" sz="6200" dirty="0">
              <a:latin typeface="Century Gothic"/>
              <a:cs typeface="Century Gothic"/>
            </a:endParaRPr>
          </a:p>
          <a:p>
            <a:r>
              <a:rPr lang="en-US" sz="6200" dirty="0" smtClean="0">
                <a:latin typeface="Century Gothic"/>
                <a:cs typeface="Century Gothic"/>
              </a:rPr>
              <a:t>The plane can fly high</a:t>
            </a:r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0813810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3200"/>
            <a:ext cx="88798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Why did the child cry?</a:t>
            </a:r>
          </a:p>
          <a:p>
            <a:endParaRPr lang="en-US" sz="6200" dirty="0">
              <a:latin typeface="Century Gothic"/>
              <a:cs typeface="Century Gothic"/>
            </a:endParaRPr>
          </a:p>
          <a:p>
            <a:r>
              <a:rPr lang="en-US" sz="6200" dirty="0" smtClean="0">
                <a:latin typeface="Century Gothic"/>
                <a:cs typeface="Century Gothic"/>
              </a:rPr>
              <a:t>The plane can fly high in</a:t>
            </a:r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1364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466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6270" y="1989310"/>
            <a:ext cx="31482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96393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3200"/>
            <a:ext cx="887984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Why did the child cry?</a:t>
            </a:r>
          </a:p>
          <a:p>
            <a:endParaRPr lang="en-US" sz="6200" dirty="0">
              <a:latin typeface="Century Gothic"/>
              <a:cs typeface="Century Gothic"/>
            </a:endParaRPr>
          </a:p>
          <a:p>
            <a:r>
              <a:rPr lang="en-US" sz="6200" dirty="0" smtClean="0">
                <a:latin typeface="Century Gothic"/>
                <a:cs typeface="Century Gothic"/>
              </a:rPr>
              <a:t>The plane can fly high in the</a:t>
            </a:r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8363398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3200"/>
            <a:ext cx="887984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Why did the child cry?</a:t>
            </a:r>
          </a:p>
          <a:p>
            <a:endParaRPr lang="en-US" sz="6200" dirty="0">
              <a:latin typeface="Century Gothic"/>
              <a:cs typeface="Century Gothic"/>
            </a:endParaRPr>
          </a:p>
          <a:p>
            <a:r>
              <a:rPr lang="en-US" sz="6200" dirty="0" smtClean="0">
                <a:latin typeface="Century Gothic"/>
                <a:cs typeface="Century Gothic"/>
              </a:rPr>
              <a:t>The plane can fly high in the sky.</a:t>
            </a:r>
            <a:endParaRPr lang="en-US" sz="6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665348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65680"/>
            <a:ext cx="8879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The</a:t>
            </a:r>
            <a:endParaRPr lang="en-US" sz="6200" dirty="0"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6679998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65680"/>
            <a:ext cx="8879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The bright</a:t>
            </a:r>
            <a:endParaRPr lang="en-US" sz="6200" dirty="0"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0584975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65680"/>
            <a:ext cx="8879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The bright light</a:t>
            </a:r>
            <a:endParaRPr lang="en-US" sz="6200" dirty="0"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41666447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65680"/>
            <a:ext cx="8879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The bright light came</a:t>
            </a:r>
            <a:endParaRPr lang="en-US" sz="6200" dirty="0"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4463431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65680"/>
            <a:ext cx="88798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The bright light came on</a:t>
            </a:r>
            <a:endParaRPr lang="en-US" sz="6200" dirty="0"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4913677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65680"/>
            <a:ext cx="88798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The bright light came on at</a:t>
            </a:r>
            <a:endParaRPr lang="en-US" sz="6200" dirty="0"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5922726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65680"/>
            <a:ext cx="8879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>
                <a:latin typeface="Century Gothic"/>
                <a:cs typeface="Century Gothic"/>
              </a:rPr>
              <a:t>The bright light came on at night.</a:t>
            </a:r>
          </a:p>
          <a:p>
            <a:endParaRPr lang="en-US" sz="6200" dirty="0"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6555225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7830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_________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64594" y="5748021"/>
            <a:ext cx="668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find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night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by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pie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right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70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466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6270" y="1989310"/>
            <a:ext cx="31482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3626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739379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768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caught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</a:t>
            </a:r>
            <a:r>
              <a:rPr lang="en-US" sz="2800" b="1" dirty="0" smtClean="0">
                <a:latin typeface="Century Gothic"/>
                <a:cs typeface="Century Gothic"/>
              </a:rPr>
              <a:t>caught</a:t>
            </a:r>
            <a:r>
              <a:rPr lang="en-US" sz="2800" dirty="0" smtClean="0">
                <a:latin typeface="Century Gothic"/>
                <a:cs typeface="Century Gothic"/>
              </a:rPr>
              <a:t> a big fish.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189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flew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plane </a:t>
            </a:r>
            <a:r>
              <a:rPr lang="en-US" sz="2800" b="1" dirty="0" smtClean="0">
                <a:latin typeface="Century Gothic"/>
                <a:cs typeface="Century Gothic"/>
              </a:rPr>
              <a:t>flew</a:t>
            </a:r>
            <a:r>
              <a:rPr lang="en-US" sz="2800" dirty="0" smtClean="0">
                <a:latin typeface="Century Gothic"/>
                <a:cs typeface="Century Gothic"/>
              </a:rPr>
              <a:t> high in the sky.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046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know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</a:t>
            </a:r>
            <a:r>
              <a:rPr lang="en-US" sz="2800" b="1" dirty="0" smtClean="0">
                <a:latin typeface="Century Gothic"/>
                <a:cs typeface="Century Gothic"/>
              </a:rPr>
              <a:t>know</a:t>
            </a:r>
            <a:r>
              <a:rPr lang="en-US" sz="2800" dirty="0" smtClean="0">
                <a:latin typeface="Century Gothic"/>
                <a:cs typeface="Century Gothic"/>
              </a:rPr>
              <a:t> my name?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674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laugh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joke made me </a:t>
            </a:r>
            <a:r>
              <a:rPr lang="en-US" sz="2800" b="1" dirty="0" smtClean="0">
                <a:latin typeface="Century Gothic"/>
                <a:cs typeface="Century Gothic"/>
              </a:rPr>
              <a:t>laugh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272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listen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Listen</a:t>
            </a:r>
            <a:r>
              <a:rPr lang="en-US" sz="2800" dirty="0" smtClean="0">
                <a:latin typeface="Century Gothic"/>
                <a:cs typeface="Century Gothic"/>
              </a:rPr>
              <a:t> to this song.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622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cold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were </a:t>
            </a:r>
            <a:r>
              <a:rPr lang="en-US" sz="2800" b="1" dirty="0" smtClean="0">
                <a:latin typeface="Century Gothic"/>
                <a:cs typeface="Century Gothic"/>
              </a:rPr>
              <a:t>cold</a:t>
            </a:r>
            <a:r>
              <a:rPr lang="en-US" sz="2800" dirty="0" smtClean="0">
                <a:latin typeface="Century Gothic"/>
                <a:cs typeface="Century Gothic"/>
              </a:rPr>
              <a:t> at night.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705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He </a:t>
            </a:r>
            <a:r>
              <a:rPr lang="en-US" sz="4800" b="1" dirty="0" smtClean="0">
                <a:latin typeface="Century Gothic"/>
                <a:cs typeface="Century Gothic"/>
              </a:rPr>
              <a:t>caught</a:t>
            </a:r>
            <a:r>
              <a:rPr lang="en-US" sz="4800" dirty="0" smtClean="0">
                <a:latin typeface="Century Gothic"/>
                <a:cs typeface="Century Gothic"/>
              </a:rPr>
              <a:t> a big fish.</a:t>
            </a:r>
            <a:endParaRPr lang="en-US" sz="48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The plane </a:t>
            </a:r>
            <a:r>
              <a:rPr lang="en-US" sz="4800" b="1" dirty="0" smtClean="0">
                <a:latin typeface="Century Gothic"/>
                <a:cs typeface="Century Gothic"/>
              </a:rPr>
              <a:t>flew</a:t>
            </a:r>
            <a:r>
              <a:rPr lang="en-US" sz="4800" dirty="0" smtClean="0">
                <a:latin typeface="Century Gothic"/>
                <a:cs typeface="Century Gothic"/>
              </a:rPr>
              <a:t> high in the sky.</a:t>
            </a:r>
            <a:endParaRPr lang="en-US" sz="48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Do you </a:t>
            </a:r>
            <a:r>
              <a:rPr lang="en-US" sz="4800" b="1" dirty="0" smtClean="0">
                <a:latin typeface="Century Gothic"/>
                <a:cs typeface="Century Gothic"/>
              </a:rPr>
              <a:t>know</a:t>
            </a:r>
            <a:r>
              <a:rPr lang="en-US" sz="4800" dirty="0" smtClean="0">
                <a:latin typeface="Century Gothic"/>
                <a:cs typeface="Century Gothic"/>
              </a:rPr>
              <a:t> my name?</a:t>
            </a:r>
            <a:endParaRPr lang="en-US" sz="48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The joke made me </a:t>
            </a:r>
            <a:r>
              <a:rPr lang="en-US" sz="4800" b="1" dirty="0" smtClean="0">
                <a:latin typeface="Century Gothic"/>
                <a:cs typeface="Century Gothic"/>
              </a:rPr>
              <a:t>laugh</a:t>
            </a:r>
            <a:r>
              <a:rPr lang="en-US" sz="4800" dirty="0" smtClean="0">
                <a:latin typeface="Century Gothic"/>
                <a:cs typeface="Century Gothic"/>
              </a:rPr>
              <a:t>.</a:t>
            </a:r>
          </a:p>
          <a:p>
            <a:pPr marL="1371600" indent="-1371600">
              <a:buAutoNum type="arabicPeriod"/>
            </a:pPr>
            <a:r>
              <a:rPr lang="en-US" sz="4800" b="1" dirty="0" smtClean="0">
                <a:latin typeface="Century Gothic"/>
                <a:cs typeface="Century Gothic"/>
              </a:rPr>
              <a:t>Listen</a:t>
            </a:r>
            <a:r>
              <a:rPr lang="en-US" sz="4800" dirty="0" smtClean="0">
                <a:latin typeface="Century Gothic"/>
                <a:cs typeface="Century Gothic"/>
              </a:rPr>
              <a:t> to this song.</a:t>
            </a: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We </a:t>
            </a:r>
            <a:r>
              <a:rPr lang="en-US" sz="4800" b="1" dirty="0" smtClean="0">
                <a:latin typeface="Century Gothic"/>
                <a:cs typeface="Century Gothic"/>
              </a:rPr>
              <a:t>were</a:t>
            </a:r>
            <a:r>
              <a:rPr lang="en-US" sz="4800" dirty="0" smtClean="0">
                <a:latin typeface="Century Gothic"/>
                <a:cs typeface="Century Gothic"/>
              </a:rPr>
              <a:t> cold at night.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240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See and Saw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3250257"/>
            <a:ext cx="8852382" cy="2825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I </a:t>
            </a:r>
            <a:r>
              <a:rPr lang="en-US" sz="4600" b="1" dirty="0" smtClean="0">
                <a:latin typeface="Century Gothic"/>
                <a:cs typeface="Century Gothic"/>
              </a:rPr>
              <a:t>see</a:t>
            </a:r>
            <a:r>
              <a:rPr lang="en-US" sz="4600" dirty="0" smtClean="0">
                <a:latin typeface="Century Gothic"/>
                <a:cs typeface="Century Gothic"/>
              </a:rPr>
              <a:t> a big bug!</a:t>
            </a: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Joe </a:t>
            </a:r>
            <a:r>
              <a:rPr lang="en-US" sz="4600" b="1" dirty="0" smtClean="0">
                <a:latin typeface="Century Gothic"/>
                <a:cs typeface="Century Gothic"/>
              </a:rPr>
              <a:t>sees</a:t>
            </a:r>
            <a:r>
              <a:rPr lang="en-US" sz="4600" dirty="0" smtClean="0">
                <a:latin typeface="Century Gothic"/>
                <a:cs typeface="Century Gothic"/>
              </a:rPr>
              <a:t> a big bug!</a:t>
            </a: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Joe and Mack </a:t>
            </a:r>
            <a:r>
              <a:rPr lang="en-US" sz="4600" b="1" dirty="0" smtClean="0">
                <a:latin typeface="Century Gothic"/>
                <a:cs typeface="Century Gothic"/>
              </a:rPr>
              <a:t>see</a:t>
            </a:r>
            <a:r>
              <a:rPr lang="en-US" sz="4600" dirty="0" smtClean="0">
                <a:latin typeface="Century Gothic"/>
                <a:cs typeface="Century Gothic"/>
              </a:rPr>
              <a:t> a big bug!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See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and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saw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two forms of the same verb.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To see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means “</a:t>
            </a:r>
            <a:r>
              <a:rPr lang="en-US" sz="20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to look at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.”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use the present-tense verb see to tell what you are looking at now.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also use see to tell what several people are looking at.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we talk about one other person who us looking at something, we add an s to see and use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sees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6276325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Discuss why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see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sees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used in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714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See and Saw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427297"/>
            <a:ext cx="8852382" cy="2825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Tim </a:t>
            </a:r>
            <a:r>
              <a:rPr lang="en-US" sz="4600" b="1" dirty="0" smtClean="0">
                <a:latin typeface="Century Gothic"/>
                <a:cs typeface="Century Gothic"/>
              </a:rPr>
              <a:t>saw</a:t>
            </a:r>
            <a:r>
              <a:rPr lang="en-US" sz="4600" dirty="0" smtClean="0">
                <a:latin typeface="Century Gothic"/>
                <a:cs typeface="Century Gothic"/>
              </a:rPr>
              <a:t> a big bug last week.</a:t>
            </a:r>
          </a:p>
          <a:p>
            <a:pPr>
              <a:lnSpc>
                <a:spcPct val="120000"/>
              </a:lnSpc>
            </a:pPr>
            <a:endParaRPr lang="en-US" sz="46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I </a:t>
            </a:r>
            <a:r>
              <a:rPr lang="en-US" sz="4600" b="1" dirty="0" smtClean="0">
                <a:latin typeface="Century Gothic"/>
                <a:cs typeface="Century Gothic"/>
              </a:rPr>
              <a:t>saw</a:t>
            </a:r>
            <a:r>
              <a:rPr lang="en-US" sz="4600" dirty="0" smtClean="0">
                <a:latin typeface="Century Gothic"/>
                <a:cs typeface="Century Gothic"/>
              </a:rPr>
              <a:t> a big bug yesterday.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use the word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saw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instead of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see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when we talk about looking at something in the past.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5565125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Discuss why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saw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is used in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797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466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6270" y="1989310"/>
            <a:ext cx="31482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456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84493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See and Saw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001520"/>
            <a:ext cx="8852382" cy="4744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I _____ a bug now.</a:t>
            </a:r>
            <a:endParaRPr lang="en-US" sz="46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Yesterday, we _____ a bug.</a:t>
            </a:r>
            <a:endParaRPr lang="en-US" sz="46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They _____ an anthill last week.</a:t>
            </a: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The dog _____ a grasshopper now.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with a partner to identify the correct verb form to complete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771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633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Identity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1" y="3300631"/>
            <a:ext cx="88375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carefully as I say three words. Tell me the sound you hear that is the same in all three words.</a:t>
            </a:r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bike, tie, fry		sold, mow, toe			find, shy, night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stop, lock, not		seed, teen, be			cry, why, right</a:t>
            </a:r>
            <a:endParaRPr lang="en-US" sz="2000" dirty="0" smtClean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398" y="118405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three words: fly, pie, kite.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All of these words have one sound that is the same.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sound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is the same in all three words.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can hear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in fly, pie, and kite.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27120" y="1778000"/>
            <a:ext cx="1219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06240" y="2072640"/>
            <a:ext cx="1219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17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0813" y="185135"/>
            <a:ext cx="60754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54800" y="1237249"/>
            <a:ext cx="2035953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ld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72788" y="5180507"/>
            <a:ext cx="1917966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72788" y="2547661"/>
            <a:ext cx="1917966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Screen Shot 2017-01-16 at 9.5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96" y="882541"/>
            <a:ext cx="4092448" cy="5384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61505" y="3887918"/>
            <a:ext cx="2486603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igh</a:t>
            </a:r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7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352799" y="3978728"/>
            <a:ext cx="2062481" cy="1355272"/>
          </a:xfrm>
          <a:prstGeom prst="frame">
            <a:avLst>
              <a:gd name="adj1" fmla="val 66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659246" y="4445173"/>
            <a:ext cx="1434499" cy="325445"/>
          </a:xfrm>
          <a:prstGeom prst="rightArrow">
            <a:avLst>
              <a:gd name="adj1" fmla="val 14566"/>
              <a:gd name="adj2" fmla="val 419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61840" y="4145280"/>
            <a:ext cx="609600" cy="3860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6542" y="3116633"/>
            <a:ext cx="2034412" cy="1352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are these letters?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 do they stand for?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423535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0747" y="201774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48022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0747" y="201774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3867" y="201774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369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2262" y="201774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3867" y="201774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76636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0027" y="202380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08787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0027" y="202380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4032" y="204608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00166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0027" y="202380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1632" y="202380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873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5206</Words>
  <Application>Microsoft Macintosh PowerPoint</Application>
  <PresentationFormat>On-screen Show (4:3)</PresentationFormat>
  <Paragraphs>1428</Paragraphs>
  <Slides>361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361</vt:i4>
      </vt:variant>
    </vt:vector>
  </HeadingPairs>
  <TitlesOfParts>
    <vt:vector size="36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25</cp:revision>
  <dcterms:created xsi:type="dcterms:W3CDTF">2017-01-17T04:33:47Z</dcterms:created>
  <dcterms:modified xsi:type="dcterms:W3CDTF">2017-01-23T01:11:10Z</dcterms:modified>
</cp:coreProperties>
</file>