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8" r:id="rId6"/>
    <p:sldId id="272" r:id="rId7"/>
    <p:sldId id="269" r:id="rId8"/>
    <p:sldId id="270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8" r:id="rId42"/>
    <p:sldId id="309" r:id="rId43"/>
    <p:sldId id="310" r:id="rId44"/>
    <p:sldId id="311" r:id="rId45"/>
    <p:sldId id="312" r:id="rId46"/>
    <p:sldId id="313" r:id="rId47"/>
    <p:sldId id="314" r:id="rId48"/>
    <p:sldId id="315" r:id="rId49"/>
    <p:sldId id="316" r:id="rId50"/>
    <p:sldId id="317" r:id="rId51"/>
    <p:sldId id="318" r:id="rId52"/>
    <p:sldId id="319" r:id="rId53"/>
    <p:sldId id="320" r:id="rId54"/>
    <p:sldId id="321" r:id="rId55"/>
    <p:sldId id="322" r:id="rId56"/>
    <p:sldId id="323" r:id="rId57"/>
    <p:sldId id="324" r:id="rId58"/>
    <p:sldId id="325" r:id="rId59"/>
    <p:sldId id="326" r:id="rId60"/>
    <p:sldId id="327" r:id="rId61"/>
    <p:sldId id="328" r:id="rId62"/>
    <p:sldId id="329" r:id="rId63"/>
    <p:sldId id="330" r:id="rId64"/>
    <p:sldId id="331" r:id="rId65"/>
    <p:sldId id="332" r:id="rId66"/>
    <p:sldId id="333" r:id="rId67"/>
    <p:sldId id="334" r:id="rId68"/>
    <p:sldId id="335" r:id="rId69"/>
    <p:sldId id="336" r:id="rId70"/>
    <p:sldId id="337" r:id="rId71"/>
    <p:sldId id="338" r:id="rId72"/>
    <p:sldId id="339" r:id="rId73"/>
    <p:sldId id="340" r:id="rId74"/>
    <p:sldId id="342" r:id="rId75"/>
    <p:sldId id="341" r:id="rId76"/>
    <p:sldId id="343" r:id="rId77"/>
    <p:sldId id="344" r:id="rId78"/>
    <p:sldId id="345" r:id="rId79"/>
    <p:sldId id="346" r:id="rId80"/>
    <p:sldId id="347" r:id="rId81"/>
    <p:sldId id="348" r:id="rId82"/>
    <p:sldId id="349" r:id="rId83"/>
    <p:sldId id="350" r:id="rId84"/>
    <p:sldId id="353" r:id="rId85"/>
    <p:sldId id="354" r:id="rId86"/>
    <p:sldId id="355" r:id="rId87"/>
    <p:sldId id="356" r:id="rId88"/>
    <p:sldId id="357" r:id="rId89"/>
    <p:sldId id="358" r:id="rId90"/>
    <p:sldId id="359" r:id="rId91"/>
    <p:sldId id="361" r:id="rId92"/>
    <p:sldId id="362" r:id="rId93"/>
    <p:sldId id="363" r:id="rId94"/>
    <p:sldId id="364" r:id="rId95"/>
    <p:sldId id="365" r:id="rId96"/>
    <p:sldId id="366" r:id="rId97"/>
    <p:sldId id="367" r:id="rId98"/>
    <p:sldId id="368" r:id="rId99"/>
    <p:sldId id="369" r:id="rId100"/>
    <p:sldId id="370" r:id="rId101"/>
    <p:sldId id="371" r:id="rId102"/>
    <p:sldId id="372" r:id="rId103"/>
    <p:sldId id="373" r:id="rId104"/>
    <p:sldId id="374" r:id="rId105"/>
    <p:sldId id="375" r:id="rId106"/>
    <p:sldId id="376" r:id="rId107"/>
    <p:sldId id="377" r:id="rId108"/>
    <p:sldId id="378" r:id="rId109"/>
    <p:sldId id="379" r:id="rId110"/>
    <p:sldId id="380" r:id="rId111"/>
    <p:sldId id="381" r:id="rId112"/>
    <p:sldId id="382" r:id="rId113"/>
    <p:sldId id="383" r:id="rId114"/>
    <p:sldId id="384" r:id="rId115"/>
    <p:sldId id="385" r:id="rId116"/>
    <p:sldId id="386" r:id="rId117"/>
    <p:sldId id="387" r:id="rId118"/>
    <p:sldId id="388" r:id="rId119"/>
    <p:sldId id="389" r:id="rId120"/>
    <p:sldId id="390" r:id="rId121"/>
    <p:sldId id="391" r:id="rId122"/>
    <p:sldId id="392" r:id="rId123"/>
    <p:sldId id="393" r:id="rId124"/>
    <p:sldId id="394" r:id="rId125"/>
    <p:sldId id="395" r:id="rId126"/>
    <p:sldId id="396" r:id="rId127"/>
    <p:sldId id="397" r:id="rId128"/>
    <p:sldId id="398" r:id="rId129"/>
    <p:sldId id="399" r:id="rId130"/>
    <p:sldId id="400" r:id="rId131"/>
    <p:sldId id="401" r:id="rId132"/>
    <p:sldId id="402" r:id="rId133"/>
    <p:sldId id="403" r:id="rId134"/>
    <p:sldId id="404" r:id="rId135"/>
    <p:sldId id="405" r:id="rId136"/>
    <p:sldId id="406" r:id="rId137"/>
    <p:sldId id="407" r:id="rId138"/>
    <p:sldId id="408" r:id="rId139"/>
    <p:sldId id="409" r:id="rId140"/>
    <p:sldId id="410" r:id="rId141"/>
    <p:sldId id="411" r:id="rId142"/>
    <p:sldId id="412" r:id="rId143"/>
    <p:sldId id="413" r:id="rId144"/>
    <p:sldId id="414" r:id="rId145"/>
    <p:sldId id="415" r:id="rId146"/>
    <p:sldId id="416" r:id="rId147"/>
    <p:sldId id="417" r:id="rId148"/>
    <p:sldId id="418" r:id="rId149"/>
    <p:sldId id="419" r:id="rId150"/>
    <p:sldId id="420" r:id="rId151"/>
    <p:sldId id="421" r:id="rId152"/>
    <p:sldId id="422" r:id="rId153"/>
    <p:sldId id="423" r:id="rId154"/>
    <p:sldId id="424" r:id="rId155"/>
    <p:sldId id="425" r:id="rId156"/>
    <p:sldId id="426" r:id="rId157"/>
    <p:sldId id="427" r:id="rId158"/>
    <p:sldId id="428" r:id="rId159"/>
    <p:sldId id="429" r:id="rId160"/>
    <p:sldId id="430" r:id="rId161"/>
    <p:sldId id="431" r:id="rId162"/>
    <p:sldId id="432" r:id="rId163"/>
    <p:sldId id="433" r:id="rId164"/>
    <p:sldId id="434" r:id="rId165"/>
    <p:sldId id="435" r:id="rId166"/>
    <p:sldId id="436" r:id="rId167"/>
    <p:sldId id="437" r:id="rId168"/>
    <p:sldId id="438" r:id="rId169"/>
    <p:sldId id="439" r:id="rId170"/>
    <p:sldId id="440" r:id="rId171"/>
    <p:sldId id="441" r:id="rId172"/>
    <p:sldId id="442" r:id="rId173"/>
    <p:sldId id="443" r:id="rId174"/>
    <p:sldId id="444" r:id="rId175"/>
    <p:sldId id="445" r:id="rId176"/>
    <p:sldId id="446" r:id="rId177"/>
    <p:sldId id="447" r:id="rId178"/>
    <p:sldId id="448" r:id="rId179"/>
    <p:sldId id="449" r:id="rId180"/>
    <p:sldId id="450" r:id="rId181"/>
    <p:sldId id="451" r:id="rId182"/>
    <p:sldId id="452" r:id="rId183"/>
    <p:sldId id="453" r:id="rId184"/>
    <p:sldId id="454" r:id="rId185"/>
    <p:sldId id="458" r:id="rId186"/>
    <p:sldId id="456" r:id="rId187"/>
    <p:sldId id="457" r:id="rId188"/>
    <p:sldId id="459" r:id="rId189"/>
    <p:sldId id="467" r:id="rId190"/>
    <p:sldId id="460" r:id="rId191"/>
    <p:sldId id="461" r:id="rId192"/>
    <p:sldId id="462" r:id="rId193"/>
    <p:sldId id="468" r:id="rId194"/>
    <p:sldId id="469" r:id="rId195"/>
    <p:sldId id="470" r:id="rId196"/>
    <p:sldId id="471" r:id="rId197"/>
    <p:sldId id="472" r:id="rId198"/>
    <p:sldId id="473" r:id="rId199"/>
    <p:sldId id="474" r:id="rId200"/>
    <p:sldId id="475" r:id="rId201"/>
    <p:sldId id="476" r:id="rId202"/>
    <p:sldId id="477" r:id="rId203"/>
    <p:sldId id="478" r:id="rId204"/>
    <p:sldId id="479" r:id="rId205"/>
    <p:sldId id="480" r:id="rId206"/>
    <p:sldId id="481" r:id="rId207"/>
    <p:sldId id="482" r:id="rId208"/>
    <p:sldId id="483" r:id="rId209"/>
    <p:sldId id="484" r:id="rId210"/>
    <p:sldId id="485" r:id="rId211"/>
    <p:sldId id="486" r:id="rId212"/>
    <p:sldId id="487" r:id="rId213"/>
    <p:sldId id="488" r:id="rId214"/>
    <p:sldId id="489" r:id="rId215"/>
    <p:sldId id="490" r:id="rId216"/>
    <p:sldId id="491" r:id="rId217"/>
    <p:sldId id="492" r:id="rId218"/>
    <p:sldId id="493" r:id="rId219"/>
    <p:sldId id="494" r:id="rId220"/>
    <p:sldId id="463" r:id="rId221"/>
    <p:sldId id="464" r:id="rId222"/>
    <p:sldId id="465" r:id="rId223"/>
    <p:sldId id="466" r:id="rId224"/>
    <p:sldId id="495" r:id="rId225"/>
    <p:sldId id="496" r:id="rId226"/>
    <p:sldId id="497" r:id="rId227"/>
    <p:sldId id="498" r:id="rId228"/>
    <p:sldId id="499" r:id="rId229"/>
    <p:sldId id="500" r:id="rId230"/>
    <p:sldId id="501" r:id="rId231"/>
    <p:sldId id="502" r:id="rId232"/>
    <p:sldId id="503" r:id="rId233"/>
    <p:sldId id="504" r:id="rId234"/>
    <p:sldId id="505" r:id="rId235"/>
    <p:sldId id="506" r:id="rId236"/>
    <p:sldId id="507" r:id="rId237"/>
    <p:sldId id="508" r:id="rId238"/>
    <p:sldId id="509" r:id="rId239"/>
    <p:sldId id="510" r:id="rId240"/>
    <p:sldId id="511" r:id="rId241"/>
    <p:sldId id="512" r:id="rId242"/>
    <p:sldId id="513" r:id="rId243"/>
    <p:sldId id="514" r:id="rId244"/>
    <p:sldId id="515" r:id="rId245"/>
    <p:sldId id="516" r:id="rId246"/>
    <p:sldId id="517" r:id="rId247"/>
    <p:sldId id="518" r:id="rId248"/>
    <p:sldId id="519" r:id="rId249"/>
    <p:sldId id="520" r:id="rId250"/>
    <p:sldId id="521" r:id="rId251"/>
    <p:sldId id="522" r:id="rId252"/>
    <p:sldId id="523" r:id="rId253"/>
    <p:sldId id="524" r:id="rId254"/>
    <p:sldId id="525" r:id="rId255"/>
    <p:sldId id="526" r:id="rId256"/>
    <p:sldId id="527" r:id="rId257"/>
    <p:sldId id="528" r:id="rId258"/>
    <p:sldId id="529" r:id="rId259"/>
    <p:sldId id="530" r:id="rId260"/>
    <p:sldId id="531" r:id="rId261"/>
    <p:sldId id="532" r:id="rId262"/>
    <p:sldId id="533" r:id="rId263"/>
    <p:sldId id="534" r:id="rId264"/>
    <p:sldId id="535" r:id="rId265"/>
    <p:sldId id="537" r:id="rId266"/>
    <p:sldId id="538" r:id="rId267"/>
    <p:sldId id="539" r:id="rId268"/>
    <p:sldId id="540" r:id="rId269"/>
    <p:sldId id="541" r:id="rId270"/>
    <p:sldId id="542" r:id="rId271"/>
    <p:sldId id="543" r:id="rId272"/>
    <p:sldId id="544" r:id="rId273"/>
    <p:sldId id="545" r:id="rId274"/>
    <p:sldId id="546" r:id="rId275"/>
    <p:sldId id="547" r:id="rId276"/>
    <p:sldId id="548" r:id="rId277"/>
    <p:sldId id="549" r:id="rId278"/>
    <p:sldId id="550" r:id="rId279"/>
    <p:sldId id="551" r:id="rId280"/>
    <p:sldId id="552" r:id="rId281"/>
    <p:sldId id="553" r:id="rId282"/>
    <p:sldId id="554" r:id="rId283"/>
    <p:sldId id="555" r:id="rId28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0" d="100"/>
          <a:sy n="130" d="100"/>
        </p:scale>
        <p:origin x="-104" y="-8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70" Type="http://schemas.openxmlformats.org/officeDocument/2006/relationships/slide" Target="slides/slide169.xml"/><Relationship Id="rId171" Type="http://schemas.openxmlformats.org/officeDocument/2006/relationships/slide" Target="slides/slide170.xml"/><Relationship Id="rId172" Type="http://schemas.openxmlformats.org/officeDocument/2006/relationships/slide" Target="slides/slide171.xml"/><Relationship Id="rId173" Type="http://schemas.openxmlformats.org/officeDocument/2006/relationships/slide" Target="slides/slide172.xml"/><Relationship Id="rId174" Type="http://schemas.openxmlformats.org/officeDocument/2006/relationships/slide" Target="slides/slide173.xml"/><Relationship Id="rId175" Type="http://schemas.openxmlformats.org/officeDocument/2006/relationships/slide" Target="slides/slide174.xml"/><Relationship Id="rId176" Type="http://schemas.openxmlformats.org/officeDocument/2006/relationships/slide" Target="slides/slide175.xml"/><Relationship Id="rId177" Type="http://schemas.openxmlformats.org/officeDocument/2006/relationships/slide" Target="slides/slide176.xml"/><Relationship Id="rId178" Type="http://schemas.openxmlformats.org/officeDocument/2006/relationships/slide" Target="slides/slide177.xml"/><Relationship Id="rId179" Type="http://schemas.openxmlformats.org/officeDocument/2006/relationships/slide" Target="slides/slide178.xml"/><Relationship Id="rId260" Type="http://schemas.openxmlformats.org/officeDocument/2006/relationships/slide" Target="slides/slide259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61" Type="http://schemas.openxmlformats.org/officeDocument/2006/relationships/slide" Target="slides/slide260.xml"/><Relationship Id="rId262" Type="http://schemas.openxmlformats.org/officeDocument/2006/relationships/slide" Target="slides/slide261.xml"/><Relationship Id="rId263" Type="http://schemas.openxmlformats.org/officeDocument/2006/relationships/slide" Target="slides/slide262.xml"/><Relationship Id="rId264" Type="http://schemas.openxmlformats.org/officeDocument/2006/relationships/slide" Target="slides/slide263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200" Type="http://schemas.openxmlformats.org/officeDocument/2006/relationships/slide" Target="slides/slide199.xml"/><Relationship Id="rId201" Type="http://schemas.openxmlformats.org/officeDocument/2006/relationships/slide" Target="slides/slide200.xml"/><Relationship Id="rId202" Type="http://schemas.openxmlformats.org/officeDocument/2006/relationships/slide" Target="slides/slide201.xml"/><Relationship Id="rId203" Type="http://schemas.openxmlformats.org/officeDocument/2006/relationships/slide" Target="slides/slide202.xml"/><Relationship Id="rId204" Type="http://schemas.openxmlformats.org/officeDocument/2006/relationships/slide" Target="slides/slide203.xml"/><Relationship Id="rId205" Type="http://schemas.openxmlformats.org/officeDocument/2006/relationships/slide" Target="slides/slide204.xml"/><Relationship Id="rId206" Type="http://schemas.openxmlformats.org/officeDocument/2006/relationships/slide" Target="slides/slide205.xml"/><Relationship Id="rId207" Type="http://schemas.openxmlformats.org/officeDocument/2006/relationships/slide" Target="slides/slide206.xml"/><Relationship Id="rId208" Type="http://schemas.openxmlformats.org/officeDocument/2006/relationships/slide" Target="slides/slide207.xml"/><Relationship Id="rId209" Type="http://schemas.openxmlformats.org/officeDocument/2006/relationships/slide" Target="slides/slide208.xml"/><Relationship Id="rId265" Type="http://schemas.openxmlformats.org/officeDocument/2006/relationships/slide" Target="slides/slide264.xml"/><Relationship Id="rId266" Type="http://schemas.openxmlformats.org/officeDocument/2006/relationships/slide" Target="slides/slide265.xml"/><Relationship Id="rId267" Type="http://schemas.openxmlformats.org/officeDocument/2006/relationships/slide" Target="slides/slide266.xml"/><Relationship Id="rId268" Type="http://schemas.openxmlformats.org/officeDocument/2006/relationships/slide" Target="slides/slide267.xml"/><Relationship Id="rId269" Type="http://schemas.openxmlformats.org/officeDocument/2006/relationships/slide" Target="slides/slide26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80" Type="http://schemas.openxmlformats.org/officeDocument/2006/relationships/slide" Target="slides/slide179.xml"/><Relationship Id="rId181" Type="http://schemas.openxmlformats.org/officeDocument/2006/relationships/slide" Target="slides/slide180.xml"/><Relationship Id="rId182" Type="http://schemas.openxmlformats.org/officeDocument/2006/relationships/slide" Target="slides/slide181.xml"/><Relationship Id="rId183" Type="http://schemas.openxmlformats.org/officeDocument/2006/relationships/slide" Target="slides/slide182.xml"/><Relationship Id="rId184" Type="http://schemas.openxmlformats.org/officeDocument/2006/relationships/slide" Target="slides/slide183.xml"/><Relationship Id="rId185" Type="http://schemas.openxmlformats.org/officeDocument/2006/relationships/slide" Target="slides/slide184.xml"/><Relationship Id="rId186" Type="http://schemas.openxmlformats.org/officeDocument/2006/relationships/slide" Target="slides/slide185.xml"/><Relationship Id="rId187" Type="http://schemas.openxmlformats.org/officeDocument/2006/relationships/slide" Target="slides/slide186.xml"/><Relationship Id="rId188" Type="http://schemas.openxmlformats.org/officeDocument/2006/relationships/slide" Target="slides/slide187.xml"/><Relationship Id="rId189" Type="http://schemas.openxmlformats.org/officeDocument/2006/relationships/slide" Target="slides/slide188.xml"/><Relationship Id="rId270" Type="http://schemas.openxmlformats.org/officeDocument/2006/relationships/slide" Target="slides/slide26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271" Type="http://schemas.openxmlformats.org/officeDocument/2006/relationships/slide" Target="slides/slide270.xml"/><Relationship Id="rId272" Type="http://schemas.openxmlformats.org/officeDocument/2006/relationships/slide" Target="slides/slide271.xml"/><Relationship Id="rId273" Type="http://schemas.openxmlformats.org/officeDocument/2006/relationships/slide" Target="slides/slide272.xml"/><Relationship Id="rId274" Type="http://schemas.openxmlformats.org/officeDocument/2006/relationships/slide" Target="slides/slide273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210" Type="http://schemas.openxmlformats.org/officeDocument/2006/relationships/slide" Target="slides/slide209.xml"/><Relationship Id="rId211" Type="http://schemas.openxmlformats.org/officeDocument/2006/relationships/slide" Target="slides/slide210.xml"/><Relationship Id="rId212" Type="http://schemas.openxmlformats.org/officeDocument/2006/relationships/slide" Target="slides/slide211.xml"/><Relationship Id="rId213" Type="http://schemas.openxmlformats.org/officeDocument/2006/relationships/slide" Target="slides/slide212.xml"/><Relationship Id="rId214" Type="http://schemas.openxmlformats.org/officeDocument/2006/relationships/slide" Target="slides/slide213.xml"/><Relationship Id="rId215" Type="http://schemas.openxmlformats.org/officeDocument/2006/relationships/slide" Target="slides/slide214.xml"/><Relationship Id="rId216" Type="http://schemas.openxmlformats.org/officeDocument/2006/relationships/slide" Target="slides/slide215.xml"/><Relationship Id="rId217" Type="http://schemas.openxmlformats.org/officeDocument/2006/relationships/slide" Target="slides/slide216.xml"/><Relationship Id="rId218" Type="http://schemas.openxmlformats.org/officeDocument/2006/relationships/slide" Target="slides/slide217.xml"/><Relationship Id="rId219" Type="http://schemas.openxmlformats.org/officeDocument/2006/relationships/slide" Target="slides/slide218.xml"/><Relationship Id="rId275" Type="http://schemas.openxmlformats.org/officeDocument/2006/relationships/slide" Target="slides/slide274.xml"/><Relationship Id="rId276" Type="http://schemas.openxmlformats.org/officeDocument/2006/relationships/slide" Target="slides/slide275.xml"/><Relationship Id="rId277" Type="http://schemas.openxmlformats.org/officeDocument/2006/relationships/slide" Target="slides/slide276.xml"/><Relationship Id="rId278" Type="http://schemas.openxmlformats.org/officeDocument/2006/relationships/slide" Target="slides/slide277.xml"/><Relationship Id="rId279" Type="http://schemas.openxmlformats.org/officeDocument/2006/relationships/slide" Target="slides/slide2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90" Type="http://schemas.openxmlformats.org/officeDocument/2006/relationships/slide" Target="slides/slide189.xml"/><Relationship Id="rId191" Type="http://schemas.openxmlformats.org/officeDocument/2006/relationships/slide" Target="slides/slide190.xml"/><Relationship Id="rId192" Type="http://schemas.openxmlformats.org/officeDocument/2006/relationships/slide" Target="slides/slide191.xml"/><Relationship Id="rId193" Type="http://schemas.openxmlformats.org/officeDocument/2006/relationships/slide" Target="slides/slide192.xml"/><Relationship Id="rId194" Type="http://schemas.openxmlformats.org/officeDocument/2006/relationships/slide" Target="slides/slide193.xml"/><Relationship Id="rId195" Type="http://schemas.openxmlformats.org/officeDocument/2006/relationships/slide" Target="slides/slide194.xml"/><Relationship Id="rId196" Type="http://schemas.openxmlformats.org/officeDocument/2006/relationships/slide" Target="slides/slide195.xml"/><Relationship Id="rId197" Type="http://schemas.openxmlformats.org/officeDocument/2006/relationships/slide" Target="slides/slide196.xml"/><Relationship Id="rId198" Type="http://schemas.openxmlformats.org/officeDocument/2006/relationships/slide" Target="slides/slide197.xml"/><Relationship Id="rId199" Type="http://schemas.openxmlformats.org/officeDocument/2006/relationships/slide" Target="slides/slide198.xml"/><Relationship Id="rId280" Type="http://schemas.openxmlformats.org/officeDocument/2006/relationships/slide" Target="slides/slide279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81" Type="http://schemas.openxmlformats.org/officeDocument/2006/relationships/slide" Target="slides/slide280.xml"/><Relationship Id="rId282" Type="http://schemas.openxmlformats.org/officeDocument/2006/relationships/slide" Target="slides/slide281.xml"/><Relationship Id="rId283" Type="http://schemas.openxmlformats.org/officeDocument/2006/relationships/slide" Target="slides/slide282.xml"/><Relationship Id="rId284" Type="http://schemas.openxmlformats.org/officeDocument/2006/relationships/slide" Target="slides/slide283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220" Type="http://schemas.openxmlformats.org/officeDocument/2006/relationships/slide" Target="slides/slide219.xml"/><Relationship Id="rId221" Type="http://schemas.openxmlformats.org/officeDocument/2006/relationships/slide" Target="slides/slide220.xml"/><Relationship Id="rId222" Type="http://schemas.openxmlformats.org/officeDocument/2006/relationships/slide" Target="slides/slide221.xml"/><Relationship Id="rId223" Type="http://schemas.openxmlformats.org/officeDocument/2006/relationships/slide" Target="slides/slide222.xml"/><Relationship Id="rId224" Type="http://schemas.openxmlformats.org/officeDocument/2006/relationships/slide" Target="slides/slide223.xml"/><Relationship Id="rId225" Type="http://schemas.openxmlformats.org/officeDocument/2006/relationships/slide" Target="slides/slide224.xml"/><Relationship Id="rId226" Type="http://schemas.openxmlformats.org/officeDocument/2006/relationships/slide" Target="slides/slide225.xml"/><Relationship Id="rId227" Type="http://schemas.openxmlformats.org/officeDocument/2006/relationships/slide" Target="slides/slide226.xml"/><Relationship Id="rId228" Type="http://schemas.openxmlformats.org/officeDocument/2006/relationships/slide" Target="slides/slide227.xml"/><Relationship Id="rId229" Type="http://schemas.openxmlformats.org/officeDocument/2006/relationships/slide" Target="slides/slide228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285" Type="http://schemas.openxmlformats.org/officeDocument/2006/relationships/printerSettings" Target="printerSettings/printerSettings1.bin"/><Relationship Id="rId286" Type="http://schemas.openxmlformats.org/officeDocument/2006/relationships/presProps" Target="presProps.xml"/><Relationship Id="rId287" Type="http://schemas.openxmlformats.org/officeDocument/2006/relationships/viewProps" Target="viewProps.xml"/><Relationship Id="rId288" Type="http://schemas.openxmlformats.org/officeDocument/2006/relationships/theme" Target="theme/theme1.xml"/><Relationship Id="rId28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40" Type="http://schemas.openxmlformats.org/officeDocument/2006/relationships/slide" Target="slides/slide139.xml"/><Relationship Id="rId141" Type="http://schemas.openxmlformats.org/officeDocument/2006/relationships/slide" Target="slides/slide140.xml"/><Relationship Id="rId142" Type="http://schemas.openxmlformats.org/officeDocument/2006/relationships/slide" Target="slides/slide141.xml"/><Relationship Id="rId143" Type="http://schemas.openxmlformats.org/officeDocument/2006/relationships/slide" Target="slides/slide142.xml"/><Relationship Id="rId144" Type="http://schemas.openxmlformats.org/officeDocument/2006/relationships/slide" Target="slides/slide143.xml"/><Relationship Id="rId145" Type="http://schemas.openxmlformats.org/officeDocument/2006/relationships/slide" Target="slides/slide144.xml"/><Relationship Id="rId146" Type="http://schemas.openxmlformats.org/officeDocument/2006/relationships/slide" Target="slides/slide145.xml"/><Relationship Id="rId147" Type="http://schemas.openxmlformats.org/officeDocument/2006/relationships/slide" Target="slides/slide146.xml"/><Relationship Id="rId148" Type="http://schemas.openxmlformats.org/officeDocument/2006/relationships/slide" Target="slides/slide147.xml"/><Relationship Id="rId149" Type="http://schemas.openxmlformats.org/officeDocument/2006/relationships/slide" Target="slides/slide148.xml"/><Relationship Id="rId230" Type="http://schemas.openxmlformats.org/officeDocument/2006/relationships/slide" Target="slides/slide229.xml"/><Relationship Id="rId231" Type="http://schemas.openxmlformats.org/officeDocument/2006/relationships/slide" Target="slides/slide230.xml"/><Relationship Id="rId232" Type="http://schemas.openxmlformats.org/officeDocument/2006/relationships/slide" Target="slides/slide231.xml"/><Relationship Id="rId233" Type="http://schemas.openxmlformats.org/officeDocument/2006/relationships/slide" Target="slides/slide232.xml"/><Relationship Id="rId234" Type="http://schemas.openxmlformats.org/officeDocument/2006/relationships/slide" Target="slides/slide233.xml"/><Relationship Id="rId235" Type="http://schemas.openxmlformats.org/officeDocument/2006/relationships/slide" Target="slides/slide234.xml"/><Relationship Id="rId236" Type="http://schemas.openxmlformats.org/officeDocument/2006/relationships/slide" Target="slides/slide235.xml"/><Relationship Id="rId237" Type="http://schemas.openxmlformats.org/officeDocument/2006/relationships/slide" Target="slides/slide236.xml"/><Relationship Id="rId238" Type="http://schemas.openxmlformats.org/officeDocument/2006/relationships/slide" Target="slides/slide237.xml"/><Relationship Id="rId239" Type="http://schemas.openxmlformats.org/officeDocument/2006/relationships/slide" Target="slides/slide2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50" Type="http://schemas.openxmlformats.org/officeDocument/2006/relationships/slide" Target="slides/slide149.xml"/><Relationship Id="rId151" Type="http://schemas.openxmlformats.org/officeDocument/2006/relationships/slide" Target="slides/slide150.xml"/><Relationship Id="rId152" Type="http://schemas.openxmlformats.org/officeDocument/2006/relationships/slide" Target="slides/slide151.xml"/><Relationship Id="rId153" Type="http://schemas.openxmlformats.org/officeDocument/2006/relationships/slide" Target="slides/slide152.xml"/><Relationship Id="rId154" Type="http://schemas.openxmlformats.org/officeDocument/2006/relationships/slide" Target="slides/slide153.xml"/><Relationship Id="rId155" Type="http://schemas.openxmlformats.org/officeDocument/2006/relationships/slide" Target="slides/slide154.xml"/><Relationship Id="rId156" Type="http://schemas.openxmlformats.org/officeDocument/2006/relationships/slide" Target="slides/slide155.xml"/><Relationship Id="rId157" Type="http://schemas.openxmlformats.org/officeDocument/2006/relationships/slide" Target="slides/slide156.xml"/><Relationship Id="rId158" Type="http://schemas.openxmlformats.org/officeDocument/2006/relationships/slide" Target="slides/slide157.xml"/><Relationship Id="rId159" Type="http://schemas.openxmlformats.org/officeDocument/2006/relationships/slide" Target="slides/slide158.xml"/><Relationship Id="rId240" Type="http://schemas.openxmlformats.org/officeDocument/2006/relationships/slide" Target="slides/slide239.xml"/><Relationship Id="rId241" Type="http://schemas.openxmlformats.org/officeDocument/2006/relationships/slide" Target="slides/slide240.xml"/><Relationship Id="rId242" Type="http://schemas.openxmlformats.org/officeDocument/2006/relationships/slide" Target="slides/slide241.xml"/><Relationship Id="rId243" Type="http://schemas.openxmlformats.org/officeDocument/2006/relationships/slide" Target="slides/slide242.xml"/><Relationship Id="rId244" Type="http://schemas.openxmlformats.org/officeDocument/2006/relationships/slide" Target="slides/slide243.xml"/><Relationship Id="rId245" Type="http://schemas.openxmlformats.org/officeDocument/2006/relationships/slide" Target="slides/slide244.xml"/><Relationship Id="rId246" Type="http://schemas.openxmlformats.org/officeDocument/2006/relationships/slide" Target="slides/slide245.xml"/><Relationship Id="rId247" Type="http://schemas.openxmlformats.org/officeDocument/2006/relationships/slide" Target="slides/slide246.xml"/><Relationship Id="rId248" Type="http://schemas.openxmlformats.org/officeDocument/2006/relationships/slide" Target="slides/slide247.xml"/><Relationship Id="rId249" Type="http://schemas.openxmlformats.org/officeDocument/2006/relationships/slide" Target="slides/slide2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60" Type="http://schemas.openxmlformats.org/officeDocument/2006/relationships/slide" Target="slides/slide159.xml"/><Relationship Id="rId161" Type="http://schemas.openxmlformats.org/officeDocument/2006/relationships/slide" Target="slides/slide160.xml"/><Relationship Id="rId162" Type="http://schemas.openxmlformats.org/officeDocument/2006/relationships/slide" Target="slides/slide161.xml"/><Relationship Id="rId163" Type="http://schemas.openxmlformats.org/officeDocument/2006/relationships/slide" Target="slides/slide162.xml"/><Relationship Id="rId164" Type="http://schemas.openxmlformats.org/officeDocument/2006/relationships/slide" Target="slides/slide163.xml"/><Relationship Id="rId165" Type="http://schemas.openxmlformats.org/officeDocument/2006/relationships/slide" Target="slides/slide164.xml"/><Relationship Id="rId166" Type="http://schemas.openxmlformats.org/officeDocument/2006/relationships/slide" Target="slides/slide165.xml"/><Relationship Id="rId167" Type="http://schemas.openxmlformats.org/officeDocument/2006/relationships/slide" Target="slides/slide166.xml"/><Relationship Id="rId168" Type="http://schemas.openxmlformats.org/officeDocument/2006/relationships/slide" Target="slides/slide167.xml"/><Relationship Id="rId169" Type="http://schemas.openxmlformats.org/officeDocument/2006/relationships/slide" Target="slides/slide168.xml"/><Relationship Id="rId250" Type="http://schemas.openxmlformats.org/officeDocument/2006/relationships/slide" Target="slides/slide249.xml"/><Relationship Id="rId251" Type="http://schemas.openxmlformats.org/officeDocument/2006/relationships/slide" Target="slides/slide250.xml"/><Relationship Id="rId252" Type="http://schemas.openxmlformats.org/officeDocument/2006/relationships/slide" Target="slides/slide251.xml"/><Relationship Id="rId253" Type="http://schemas.openxmlformats.org/officeDocument/2006/relationships/slide" Target="slides/slide252.xml"/><Relationship Id="rId254" Type="http://schemas.openxmlformats.org/officeDocument/2006/relationships/slide" Target="slides/slide253.xml"/><Relationship Id="rId255" Type="http://schemas.openxmlformats.org/officeDocument/2006/relationships/slide" Target="slides/slide254.xml"/><Relationship Id="rId256" Type="http://schemas.openxmlformats.org/officeDocument/2006/relationships/slide" Target="slides/slide255.xml"/><Relationship Id="rId257" Type="http://schemas.openxmlformats.org/officeDocument/2006/relationships/slide" Target="slides/slide256.xml"/><Relationship Id="rId258" Type="http://schemas.openxmlformats.org/officeDocument/2006/relationships/slide" Target="slides/slide257.xml"/><Relationship Id="rId259" Type="http://schemas.openxmlformats.org/officeDocument/2006/relationships/slide" Target="slides/slide258.xml"/><Relationship Id="rId100" Type="http://schemas.openxmlformats.org/officeDocument/2006/relationships/slide" Target="slides/slide99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EB30-6714-6846-91C3-42ACF978E749}" type="datetimeFigureOut">
              <a:rPr lang="en-US" smtClean="0"/>
              <a:t>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D4F13-F2BB-E943-B750-3E8EB2F24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997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EB30-6714-6846-91C3-42ACF978E749}" type="datetimeFigureOut">
              <a:rPr lang="en-US" smtClean="0"/>
              <a:t>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D4F13-F2BB-E943-B750-3E8EB2F24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64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EB30-6714-6846-91C3-42ACF978E749}" type="datetimeFigureOut">
              <a:rPr lang="en-US" smtClean="0"/>
              <a:t>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D4F13-F2BB-E943-B750-3E8EB2F24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16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EB30-6714-6846-91C3-42ACF978E749}" type="datetimeFigureOut">
              <a:rPr lang="en-US" smtClean="0"/>
              <a:t>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D4F13-F2BB-E943-B750-3E8EB2F24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87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EB30-6714-6846-91C3-42ACF978E749}" type="datetimeFigureOut">
              <a:rPr lang="en-US" smtClean="0"/>
              <a:t>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D4F13-F2BB-E943-B750-3E8EB2F24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84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EB30-6714-6846-91C3-42ACF978E749}" type="datetimeFigureOut">
              <a:rPr lang="en-US" smtClean="0"/>
              <a:t>1/28/17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D4F13-F2BB-E943-B750-3E8EB2F24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311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EB30-6714-6846-91C3-42ACF978E749}" type="datetimeFigureOut">
              <a:rPr lang="en-US" smtClean="0"/>
              <a:t>1/28/17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D4F13-F2BB-E943-B750-3E8EB2F24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104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EB30-6714-6846-91C3-42ACF978E749}" type="datetimeFigureOut">
              <a:rPr lang="en-US" smtClean="0"/>
              <a:t>1/28/17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D4F13-F2BB-E943-B750-3E8EB2F24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534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EB30-6714-6846-91C3-42ACF978E749}" type="datetimeFigureOut">
              <a:rPr lang="en-US" smtClean="0"/>
              <a:t>1/28/17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D4F13-F2BB-E943-B750-3E8EB2F24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85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EB30-6714-6846-91C3-42ACF978E749}" type="datetimeFigureOut">
              <a:rPr lang="en-US" smtClean="0"/>
              <a:t>1/28/17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D4F13-F2BB-E943-B750-3E8EB2F24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37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EB30-6714-6846-91C3-42ACF978E749}" type="datetimeFigureOut">
              <a:rPr lang="en-US" smtClean="0"/>
              <a:t>1/28/17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D4F13-F2BB-E943-B750-3E8EB2F24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837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1EB30-6714-6846-91C3-42ACF978E749}" type="datetimeFigureOut">
              <a:rPr lang="en-US" smtClean="0"/>
              <a:t>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D4F13-F2BB-E943-B750-3E8EB2F24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315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1 – Day 1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81162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y and </a:t>
            </a:r>
            <a:r>
              <a:rPr lang="en-US" sz="2800" dirty="0" err="1" smtClean="0">
                <a:latin typeface="Century Gothic" panose="020B0502020202020204" pitchFamily="34" charset="0"/>
              </a:rPr>
              <a:t>ey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5319" y="1985420"/>
            <a:ext cx="168217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v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37497" y="1985420"/>
            <a:ext cx="165938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6881" y="1989310"/>
            <a:ext cx="163157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67508" y="1989310"/>
            <a:ext cx="159449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62001" y="1985420"/>
            <a:ext cx="202092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ey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6888075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259" y="653933"/>
            <a:ext cx="889993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dd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ck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ey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0658093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259" y="653933"/>
            <a:ext cx="889993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dd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ck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ey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8714134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259" y="653933"/>
            <a:ext cx="889993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dd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ck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ey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ey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5534373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with Long e: y, </a:t>
            </a:r>
            <a:r>
              <a:rPr lang="en-US" sz="2800" dirty="0" err="1" smtClean="0">
                <a:latin typeface="Century Gothic" panose="020B0502020202020204" pitchFamily="34" charset="0"/>
              </a:rPr>
              <a:t>ey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9761" y="2008308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y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8399" y="2008308"/>
            <a:ext cx="199040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98802" y="2008308"/>
            <a:ext cx="213257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ck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first y to 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31374" y="2008308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11747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with Long e: y, </a:t>
            </a:r>
            <a:r>
              <a:rPr lang="en-US" sz="2800" dirty="0" err="1" smtClean="0">
                <a:latin typeface="Century Gothic" panose="020B0502020202020204" pitchFamily="34" charset="0"/>
              </a:rPr>
              <a:t>ey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9761" y="2008308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8399" y="2008308"/>
            <a:ext cx="199040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98802" y="2008308"/>
            <a:ext cx="213257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ck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d to l.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31374" y="2008308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56839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with Long e: y, </a:t>
            </a:r>
            <a:r>
              <a:rPr lang="en-US" sz="2800" dirty="0" err="1" smtClean="0">
                <a:latin typeface="Century Gothic" panose="020B0502020202020204" pitchFamily="34" charset="0"/>
              </a:rPr>
              <a:t>ey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9761" y="2008308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8399" y="2008308"/>
            <a:ext cx="199040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98802" y="2008308"/>
            <a:ext cx="213257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ck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Remove the y.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31374" y="2008308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32034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with Long e: y, </a:t>
            </a:r>
            <a:r>
              <a:rPr lang="en-US" sz="2800" dirty="0" err="1" smtClean="0">
                <a:latin typeface="Century Gothic" panose="020B0502020202020204" pitchFamily="34" charset="0"/>
              </a:rPr>
              <a:t>ey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47740" y="2016909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16377" y="2016909"/>
            <a:ext cx="199040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06779" y="2016909"/>
            <a:ext cx="213257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ck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u 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01544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with Long e: y, </a:t>
            </a:r>
            <a:r>
              <a:rPr lang="en-US" sz="2800" dirty="0" err="1" smtClean="0">
                <a:latin typeface="Century Gothic" panose="020B0502020202020204" pitchFamily="34" charset="0"/>
              </a:rPr>
              <a:t>ey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47740" y="2016909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16377" y="2016909"/>
            <a:ext cx="199040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06779" y="2016909"/>
            <a:ext cx="213257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ck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l 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st.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90946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with Long e: y, </a:t>
            </a:r>
            <a:r>
              <a:rPr lang="en-US" sz="2800" dirty="0" err="1" smtClean="0">
                <a:latin typeface="Century Gothic" panose="020B0502020202020204" pitchFamily="34" charset="0"/>
              </a:rPr>
              <a:t>ey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47740" y="2016909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st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16377" y="2016909"/>
            <a:ext cx="199040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06779" y="2016909"/>
            <a:ext cx="213257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ck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Add a y to the end of the word.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7241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with Long e: y, </a:t>
            </a:r>
            <a:r>
              <a:rPr lang="en-US" sz="2800" dirty="0" err="1" smtClean="0">
                <a:latin typeface="Century Gothic" panose="020B0502020202020204" pitchFamily="34" charset="0"/>
              </a:rPr>
              <a:t>ey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0313" y="2016909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st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8950" y="2016909"/>
            <a:ext cx="199040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49352" y="2016909"/>
            <a:ext cx="213257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ck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Remove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st</a:t>
            </a:r>
            <a:r>
              <a:rPr lang="en-US" dirty="0" err="1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81924" y="2016909"/>
            <a:ext cx="199040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17464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y and </a:t>
            </a:r>
            <a:r>
              <a:rPr lang="en-US" sz="2800" dirty="0" err="1" smtClean="0">
                <a:latin typeface="Century Gothic" panose="020B0502020202020204" pitchFamily="34" charset="0"/>
              </a:rPr>
              <a:t>ey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4373" y="1989310"/>
            <a:ext cx="168217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v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76551" y="1989310"/>
            <a:ext cx="165938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35935" y="1989310"/>
            <a:ext cx="163157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67508" y="1989310"/>
            <a:ext cx="159449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62001" y="1985420"/>
            <a:ext cx="202092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ey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5268813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with Long e: y, </a:t>
            </a:r>
            <a:r>
              <a:rPr lang="en-US" sz="2800" dirty="0" err="1" smtClean="0">
                <a:latin typeface="Century Gothic" panose="020B0502020202020204" pitchFamily="34" charset="0"/>
              </a:rPr>
              <a:t>ey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37124" y="2016909"/>
            <a:ext cx="199040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27526" y="2016909"/>
            <a:ext cx="213257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ck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Add a p in front of the word.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60098" y="2016909"/>
            <a:ext cx="199040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14306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with Long e: y, </a:t>
            </a:r>
            <a:r>
              <a:rPr lang="en-US" sz="2800" dirty="0" err="1" smtClean="0">
                <a:latin typeface="Century Gothic" panose="020B0502020202020204" pitchFamily="34" charset="0"/>
              </a:rPr>
              <a:t>ey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28065" y="2016909"/>
            <a:ext cx="199040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18467" y="2016909"/>
            <a:ext cx="213257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ck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Remove the y.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51039" y="2016909"/>
            <a:ext cx="199040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5555" y="2016909"/>
            <a:ext cx="200251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5998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with Long e: y, </a:t>
            </a:r>
            <a:r>
              <a:rPr lang="en-US" sz="2800" dirty="0" err="1" smtClean="0">
                <a:latin typeface="Century Gothic" panose="020B0502020202020204" pitchFamily="34" charset="0"/>
              </a:rPr>
              <a:t>ey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89613" y="2016909"/>
            <a:ext cx="199040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80015" y="2016909"/>
            <a:ext cx="213257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ck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p to 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87103" y="2016909"/>
            <a:ext cx="200251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54815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with Long e: y, </a:t>
            </a:r>
            <a:r>
              <a:rPr lang="en-US" sz="2800" dirty="0" err="1" smtClean="0">
                <a:latin typeface="Century Gothic" panose="020B0502020202020204" pitchFamily="34" charset="0"/>
              </a:rPr>
              <a:t>ey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89613" y="2016909"/>
            <a:ext cx="199040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80015" y="2016909"/>
            <a:ext cx="213257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ck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o.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87103" y="2016909"/>
            <a:ext cx="200251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26685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with Long e: y, </a:t>
            </a:r>
            <a:r>
              <a:rPr lang="en-US" sz="2800" dirty="0" err="1" smtClean="0">
                <a:latin typeface="Century Gothic" panose="020B0502020202020204" pitchFamily="34" charset="0"/>
              </a:rPr>
              <a:t>ey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89613" y="2016909"/>
            <a:ext cx="199040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80015" y="2016909"/>
            <a:ext cx="213257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ck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Add a y to the end of the word.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87103" y="2016909"/>
            <a:ext cx="200251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18587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with Long e: y, </a:t>
            </a:r>
            <a:r>
              <a:rPr lang="en-US" sz="2800" dirty="0" err="1" smtClean="0">
                <a:latin typeface="Century Gothic" panose="020B0502020202020204" pitchFamily="34" charset="0"/>
              </a:rPr>
              <a:t>ey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5887" y="2016909"/>
            <a:ext cx="199040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66289" y="2016909"/>
            <a:ext cx="213257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ck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Add a y to the end of the word.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3377" y="2016909"/>
            <a:ext cx="200251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98861" y="2016909"/>
            <a:ext cx="199040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66333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Compound Words</a:t>
            </a:r>
          </a:p>
        </p:txBody>
      </p:sp>
      <p:sp>
        <p:nvSpPr>
          <p:cNvPr id="7" name="Rectangle 6"/>
          <p:cNvSpPr/>
          <p:nvPr/>
        </p:nvSpPr>
        <p:spPr>
          <a:xfrm>
            <a:off x="1157847" y="2190149"/>
            <a:ext cx="6496583" cy="36004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					bath</a:t>
            </a:r>
          </a:p>
          <a:p>
            <a:pPr algn="ctr"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tub</a:t>
            </a:r>
          </a:p>
          <a:p>
            <a:pPr algn="ctr"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bathtub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6364" y="988144"/>
            <a:ext cx="851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Bathtub is a compound word.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 compound word is a longer word made up of two smaller words.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The word bathtub is made up of the words bath and tub. 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377" y="6002391"/>
            <a:ext cx="851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Looking for smaller words in a longer word can sometimes help them pronounce and figure out the meaning of the longer word.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82063" y="4662824"/>
            <a:ext cx="2369525" cy="9856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entury Gothic"/>
                <a:cs typeface="Century Gothic"/>
              </a:rPr>
              <a:t>A </a:t>
            </a:r>
            <a:r>
              <a:rPr lang="en-US" b="1" dirty="0" smtClean="0">
                <a:latin typeface="Century Gothic"/>
                <a:cs typeface="Century Gothic"/>
              </a:rPr>
              <a:t>bathtub</a:t>
            </a:r>
            <a:r>
              <a:rPr lang="en-US" dirty="0" smtClean="0">
                <a:latin typeface="Century Gothic"/>
                <a:cs typeface="Century Gothic"/>
              </a:rPr>
              <a:t> is a tub in which you can take a bath.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6" name="Donut 5"/>
          <p:cNvSpPr/>
          <p:nvPr/>
        </p:nvSpPr>
        <p:spPr>
          <a:xfrm>
            <a:off x="2530654" y="4662824"/>
            <a:ext cx="2104889" cy="1213092"/>
          </a:xfrm>
          <a:prstGeom prst="donut">
            <a:avLst>
              <a:gd name="adj" fmla="val 2963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4635543" y="4662824"/>
            <a:ext cx="1534702" cy="1128559"/>
          </a:xfrm>
          <a:prstGeom prst="donut">
            <a:avLst>
              <a:gd name="adj" fmla="val 2963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77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Compound Words</a:t>
            </a:r>
          </a:p>
        </p:txBody>
      </p:sp>
      <p:sp>
        <p:nvSpPr>
          <p:cNvPr id="7" name="Rectangle 6"/>
          <p:cNvSpPr/>
          <p:nvPr/>
        </p:nvSpPr>
        <p:spPr>
          <a:xfrm>
            <a:off x="2379004" y="2183877"/>
            <a:ext cx="4359927" cy="44786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4800" dirty="0" smtClean="0">
              <a:latin typeface="Century Gothic"/>
              <a:cs typeface="Century Gothic"/>
            </a:endParaRPr>
          </a:p>
          <a:p>
            <a:pPr algn="ctr">
              <a:lnSpc>
                <a:spcPct val="120000"/>
              </a:lnSpc>
            </a:pPr>
            <a:r>
              <a:rPr lang="en-US" sz="4800" dirty="0" smtClean="0">
                <a:latin typeface="Century Gothic"/>
                <a:cs typeface="Century Gothic"/>
              </a:rPr>
              <a:t>sunset</a:t>
            </a:r>
          </a:p>
          <a:p>
            <a:pPr algn="ctr">
              <a:lnSpc>
                <a:spcPct val="120000"/>
              </a:lnSpc>
            </a:pPr>
            <a:r>
              <a:rPr lang="en-US" sz="4800" dirty="0" smtClean="0">
                <a:latin typeface="Century Gothic"/>
                <a:cs typeface="Century Gothic"/>
              </a:rPr>
              <a:t>anthill</a:t>
            </a:r>
          </a:p>
          <a:p>
            <a:pPr algn="ctr">
              <a:lnSpc>
                <a:spcPct val="120000"/>
              </a:lnSpc>
            </a:pPr>
            <a:r>
              <a:rPr lang="en-US" sz="4800" dirty="0" smtClean="0">
                <a:latin typeface="Century Gothic"/>
                <a:cs typeface="Century Gothic"/>
              </a:rPr>
              <a:t>seashell</a:t>
            </a:r>
          </a:p>
          <a:p>
            <a:pPr algn="ctr">
              <a:lnSpc>
                <a:spcPct val="120000"/>
              </a:lnSpc>
            </a:pPr>
            <a:r>
              <a:rPr lang="en-US" sz="4800" dirty="0" smtClean="0">
                <a:latin typeface="Century Gothic"/>
                <a:cs typeface="Century Gothic"/>
              </a:rPr>
              <a:t>teapot</a:t>
            </a:r>
          </a:p>
          <a:p>
            <a:pPr algn="ctr">
              <a:lnSpc>
                <a:spcPct val="120000"/>
              </a:lnSpc>
            </a:pPr>
            <a:r>
              <a:rPr lang="en-US" sz="4800" dirty="0" smtClean="0">
                <a:latin typeface="Century Gothic"/>
                <a:cs typeface="Century Gothic"/>
              </a:rPr>
              <a:t>snowflake</a:t>
            </a:r>
          </a:p>
          <a:p>
            <a:pPr algn="ctr">
              <a:lnSpc>
                <a:spcPct val="120000"/>
              </a:lnSpc>
            </a:pPr>
            <a:endParaRPr lang="en-US" sz="48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6364" y="988144"/>
            <a:ext cx="851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name the two smaller words in each compound word and say what the compound words mean.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Then have them use the compound word in a sentence.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08492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Words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74185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found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We </a:t>
            </a:r>
            <a:r>
              <a:rPr lang="en-US" sz="2800" b="1" dirty="0" smtClean="0">
                <a:latin typeface="Century Gothic"/>
                <a:cs typeface="Century Gothic"/>
              </a:rPr>
              <a:t>found </a:t>
            </a:r>
            <a:r>
              <a:rPr lang="en-US" sz="2800" dirty="0" smtClean="0">
                <a:latin typeface="Century Gothic"/>
                <a:cs typeface="Century Gothic"/>
              </a:rPr>
              <a:t>our lost dog.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7836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325" y="315204"/>
            <a:ext cx="888095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latin typeface="Century Gothic"/>
                <a:cs typeface="Century Gothic"/>
              </a:rPr>
              <a:t>     </a:t>
            </a:r>
            <a:r>
              <a:rPr lang="en-US" sz="6600" dirty="0" err="1" smtClean="0">
                <a:latin typeface="Century Gothic"/>
                <a:cs typeface="Century Gothic"/>
              </a:rPr>
              <a:t>b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 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p      </a:t>
            </a:r>
            <a:r>
              <a:rPr lang="en-US" sz="6600" dirty="0" err="1" smtClean="0">
                <a:latin typeface="Century Gothic"/>
                <a:cs typeface="Century Gothic"/>
              </a:rPr>
              <a:t>t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ey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 </a:t>
            </a:r>
            <a:r>
              <a:rPr lang="en-US" sz="6600" dirty="0" err="1" smtClean="0">
                <a:latin typeface="Century Gothic"/>
                <a:cs typeface="Century Gothic"/>
              </a:rPr>
              <a:t>c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  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f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endParaRPr lang="en-US" sz="66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  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err="1" smtClean="0">
                <a:latin typeface="Century Gothic"/>
                <a:cs typeface="Century Gothic"/>
              </a:rPr>
              <a:t>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50111760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hard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It is not </a:t>
            </a:r>
            <a:r>
              <a:rPr lang="en-US" sz="2800" b="1" dirty="0" smtClean="0">
                <a:latin typeface="Century Gothic"/>
                <a:cs typeface="Century Gothic"/>
              </a:rPr>
              <a:t>hard </a:t>
            </a:r>
            <a:r>
              <a:rPr lang="en-US" sz="2800" dirty="0" smtClean="0">
                <a:latin typeface="Century Gothic"/>
                <a:cs typeface="Century Gothic"/>
              </a:rPr>
              <a:t>to write your name.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56479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near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 women lives </a:t>
            </a:r>
            <a:r>
              <a:rPr lang="en-US" sz="2800" b="1" dirty="0" smtClean="0">
                <a:latin typeface="Century Gothic"/>
                <a:cs typeface="Century Gothic"/>
              </a:rPr>
              <a:t>near</a:t>
            </a:r>
            <a:r>
              <a:rPr lang="en-US" sz="2800" dirty="0" smtClean="0">
                <a:latin typeface="Century Gothic"/>
                <a:cs typeface="Century Gothic"/>
              </a:rPr>
              <a:t> the school.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15018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women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She is a very nice </a:t>
            </a:r>
            <a:r>
              <a:rPr lang="en-US" sz="2800" b="1" dirty="0" smtClean="0">
                <a:latin typeface="Century Gothic"/>
                <a:cs typeface="Century Gothic"/>
              </a:rPr>
              <a:t>women</a:t>
            </a:r>
            <a:r>
              <a:rPr lang="en-US" sz="2800" dirty="0" smtClean="0">
                <a:latin typeface="Century Gothic"/>
                <a:cs typeface="Century Gothic"/>
              </a:rPr>
              <a:t>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79571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would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entury Gothic"/>
                <a:cs typeface="Century Gothic"/>
              </a:rPr>
              <a:t>Would</a:t>
            </a:r>
            <a:r>
              <a:rPr lang="en-US" sz="2800" dirty="0" smtClean="0">
                <a:latin typeface="Century Gothic"/>
                <a:cs typeface="Century Gothic"/>
              </a:rPr>
              <a:t> you like to play with us?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11314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write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It is not hard to </a:t>
            </a:r>
            <a:r>
              <a:rPr lang="en-US" sz="2800" b="1" dirty="0" smtClean="0">
                <a:latin typeface="Century Gothic"/>
                <a:cs typeface="Century Gothic"/>
              </a:rPr>
              <a:t>write</a:t>
            </a:r>
            <a:r>
              <a:rPr lang="en-US" sz="2800" dirty="0" smtClean="0">
                <a:latin typeface="Century Gothic"/>
                <a:cs typeface="Century Gothic"/>
              </a:rPr>
              <a:t> your name.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78331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798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 Adverbs that tell when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0178" y="2224968"/>
            <a:ext cx="8852382" cy="36560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4000" dirty="0" smtClean="0">
                <a:latin typeface="Century Gothic"/>
                <a:cs typeface="Century Gothic"/>
              </a:rPr>
              <a:t>Yesterday, snowflakes fell from the sky.</a:t>
            </a:r>
          </a:p>
          <a:p>
            <a:pPr>
              <a:lnSpc>
                <a:spcPct val="120000"/>
              </a:lnSpc>
            </a:pPr>
            <a:r>
              <a:rPr lang="en-US" sz="4000" dirty="0" smtClean="0">
                <a:latin typeface="Century Gothic"/>
                <a:cs typeface="Century Gothic"/>
              </a:rPr>
              <a:t>I woke early and looked outside.</a:t>
            </a:r>
          </a:p>
          <a:p>
            <a:pPr>
              <a:lnSpc>
                <a:spcPct val="120000"/>
              </a:lnSpc>
            </a:pPr>
            <a:r>
              <a:rPr lang="en-US" sz="4000" dirty="0" smtClean="0">
                <a:latin typeface="Century Gothic"/>
                <a:cs typeface="Century Gothic"/>
              </a:rPr>
              <a:t>Soon I will make a snowman!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332" y="1128385"/>
            <a:ext cx="8927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Adverbs can tell when an action takes place.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Here is a list of example adverbs: first, then, next, soon, later, today, tomorrow, yesterday, early, always.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178" y="6035287"/>
            <a:ext cx="8689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circle the adverb in each sentence.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0624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798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 Adverbs that tell when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0178" y="2224968"/>
            <a:ext cx="8852382" cy="36560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4000" dirty="0" smtClean="0">
                <a:latin typeface="Century Gothic"/>
                <a:cs typeface="Century Gothic"/>
              </a:rPr>
              <a:t>First, Mickey walked to the top of the hill.</a:t>
            </a:r>
          </a:p>
          <a:p>
            <a:pPr>
              <a:lnSpc>
                <a:spcPct val="120000"/>
              </a:lnSpc>
            </a:pPr>
            <a:r>
              <a:rPr lang="en-US" sz="4000" dirty="0" smtClean="0">
                <a:latin typeface="Century Gothic"/>
                <a:cs typeface="Century Gothic"/>
              </a:rPr>
              <a:t>Then, he sat on the sled and went down.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332" y="1460090"/>
            <a:ext cx="8927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work in pairs to identify each adverb that tells when.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62877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1 – Day 3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72788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74395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Phonemic Awareness </a:t>
            </a:r>
            <a:endParaRPr lang="en-US" sz="3200" dirty="0">
              <a:latin typeface="Century Gothic"/>
              <a:cs typeface="Century Gothic"/>
            </a:endParaRPr>
          </a:p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Phoneme Blending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7247" y="1143927"/>
            <a:ext cx="8284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as I say the sounds in a word: /s/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/t/ /e/.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Now I will blend the sounds together and say the word: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sssiiiteee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Let’s say the word together: city.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2365" y="3959962"/>
            <a:ext cx="8890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Guided Practice: </a:t>
            </a:r>
            <a:endParaRPr lang="en-US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 am going to say more words, sound by sound. Blend the sounds together to say the word. Do the first one with the children.</a:t>
            </a:r>
          </a:p>
          <a:p>
            <a:endParaRPr lang="en-US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	/m/ /e/ /s/ /e/				/f/ /u/ /n/ /e/			</a:t>
            </a:r>
          </a:p>
          <a:p>
            <a:endParaRPr lang="en-US" sz="20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	/d/ /u/ /s/ /t/ /e/			/f/ /</a:t>
            </a:r>
            <a:r>
              <a:rPr lang="en-US" sz="20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/</a:t>
            </a:r>
            <a:r>
              <a:rPr lang="en-US" sz="20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sh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/e/</a:t>
            </a:r>
          </a:p>
          <a:p>
            <a:endParaRPr lang="en-US" sz="20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endParaRPr lang="en-US" sz="20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194915" y="1215426"/>
            <a:ext cx="12192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726559" y="5746331"/>
            <a:ext cx="12192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726559" y="5130308"/>
            <a:ext cx="12192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655653" y="5133405"/>
            <a:ext cx="12192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921041" y="5714615"/>
            <a:ext cx="12192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31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y and </a:t>
            </a:r>
            <a:r>
              <a:rPr lang="en-US" sz="2800" dirty="0" err="1" smtClean="0">
                <a:latin typeface="Century Gothic" panose="020B0502020202020204" pitchFamily="34" charset="0"/>
              </a:rPr>
              <a:t>ey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4373" y="1989310"/>
            <a:ext cx="168217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sk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76551" y="1989310"/>
            <a:ext cx="165938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35935" y="1989310"/>
            <a:ext cx="163157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48673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055" y="760198"/>
            <a:ext cx="88438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04878030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y and </a:t>
            </a:r>
            <a:r>
              <a:rPr lang="en-US" sz="2800" dirty="0" err="1" smtClean="0">
                <a:latin typeface="Century Gothic" panose="020B0502020202020204" pitchFamily="34" charset="0"/>
              </a:rPr>
              <a:t>ey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4373" y="1989310"/>
            <a:ext cx="168217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sk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76551" y="1989310"/>
            <a:ext cx="165938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35935" y="1989310"/>
            <a:ext cx="163157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46632" y="1989310"/>
            <a:ext cx="159449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41125" y="1989310"/>
            <a:ext cx="159449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2551925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y and </a:t>
            </a:r>
            <a:r>
              <a:rPr lang="en-US" sz="2800" dirty="0" err="1" smtClean="0">
                <a:latin typeface="Century Gothic" panose="020B0502020202020204" pitchFamily="34" charset="0"/>
              </a:rPr>
              <a:t>ey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4373" y="1989310"/>
            <a:ext cx="168217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sk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76551" y="1989310"/>
            <a:ext cx="165938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35935" y="1989310"/>
            <a:ext cx="163157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67508" y="1989310"/>
            <a:ext cx="159449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62001" y="1989310"/>
            <a:ext cx="159449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31549184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y and </a:t>
            </a:r>
            <a:r>
              <a:rPr lang="en-US" sz="2800" dirty="0" err="1" smtClean="0">
                <a:latin typeface="Century Gothic" panose="020B0502020202020204" pitchFamily="34" charset="0"/>
              </a:rPr>
              <a:t>ey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4373" y="1989310"/>
            <a:ext cx="168217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76551" y="1989310"/>
            <a:ext cx="165938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35935" y="1989310"/>
            <a:ext cx="163157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95650755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y and </a:t>
            </a:r>
            <a:r>
              <a:rPr lang="en-US" sz="2800" dirty="0" err="1" smtClean="0">
                <a:latin typeface="Century Gothic" panose="020B0502020202020204" pitchFamily="34" charset="0"/>
              </a:rPr>
              <a:t>ey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4373" y="1989310"/>
            <a:ext cx="168217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76551" y="1989310"/>
            <a:ext cx="165938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35935" y="1989310"/>
            <a:ext cx="163157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46632" y="1989310"/>
            <a:ext cx="159449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41125" y="1989310"/>
            <a:ext cx="159449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70445369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y and </a:t>
            </a:r>
            <a:r>
              <a:rPr lang="en-US" sz="2800" dirty="0" err="1" smtClean="0">
                <a:latin typeface="Century Gothic" panose="020B0502020202020204" pitchFamily="34" charset="0"/>
              </a:rPr>
              <a:t>ey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4373" y="1989310"/>
            <a:ext cx="168217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76551" y="1989310"/>
            <a:ext cx="165938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35935" y="1989310"/>
            <a:ext cx="163157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67508" y="1989310"/>
            <a:ext cx="159449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62001" y="1989310"/>
            <a:ext cx="159449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14857522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y and </a:t>
            </a:r>
            <a:r>
              <a:rPr lang="en-US" sz="2800" dirty="0" err="1" smtClean="0">
                <a:latin typeface="Century Gothic" panose="020B0502020202020204" pitchFamily="34" charset="0"/>
              </a:rPr>
              <a:t>ey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4373" y="1989310"/>
            <a:ext cx="168217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76551" y="1989310"/>
            <a:ext cx="165938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35935" y="1989310"/>
            <a:ext cx="219735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ck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95650755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y and </a:t>
            </a:r>
            <a:r>
              <a:rPr lang="en-US" sz="2800" dirty="0" err="1" smtClean="0">
                <a:latin typeface="Century Gothic" panose="020B0502020202020204" pitchFamily="34" charset="0"/>
              </a:rPr>
              <a:t>ey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4373" y="1989310"/>
            <a:ext cx="168217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76551" y="1989310"/>
            <a:ext cx="165938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35935" y="1989310"/>
            <a:ext cx="219735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ck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81320" y="1989310"/>
            <a:ext cx="165938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5175120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y and </a:t>
            </a:r>
            <a:r>
              <a:rPr lang="en-US" sz="2800" dirty="0" err="1" smtClean="0">
                <a:latin typeface="Century Gothic" panose="020B0502020202020204" pitchFamily="34" charset="0"/>
              </a:rPr>
              <a:t>ey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2400" y="1989310"/>
            <a:ext cx="168217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24578" y="1989310"/>
            <a:ext cx="165938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83962" y="1989310"/>
            <a:ext cx="219735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ck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81320" y="1989310"/>
            <a:ext cx="165938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69691441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y and </a:t>
            </a:r>
            <a:r>
              <a:rPr lang="en-US" sz="2800" dirty="0" err="1" smtClean="0">
                <a:latin typeface="Century Gothic" panose="020B0502020202020204" pitchFamily="34" charset="0"/>
              </a:rPr>
              <a:t>ey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4373" y="1989310"/>
            <a:ext cx="168217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76551" y="1989310"/>
            <a:ext cx="165938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35935" y="1989310"/>
            <a:ext cx="219735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ck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9400227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y and </a:t>
            </a:r>
            <a:r>
              <a:rPr lang="en-US" sz="2800" dirty="0" err="1" smtClean="0">
                <a:latin typeface="Century Gothic" panose="020B0502020202020204" pitchFamily="34" charset="0"/>
              </a:rPr>
              <a:t>ey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4373" y="1989310"/>
            <a:ext cx="168217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76551" y="1989310"/>
            <a:ext cx="165938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35935" y="1989310"/>
            <a:ext cx="219735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ck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81320" y="1989310"/>
            <a:ext cx="206463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ey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96325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055" y="760198"/>
            <a:ext cx="88438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26370645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y and </a:t>
            </a:r>
            <a:r>
              <a:rPr lang="en-US" sz="2800" dirty="0" err="1" smtClean="0">
                <a:latin typeface="Century Gothic" panose="020B0502020202020204" pitchFamily="34" charset="0"/>
              </a:rPr>
              <a:t>ey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2400" y="1989310"/>
            <a:ext cx="168217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24578" y="1989310"/>
            <a:ext cx="165938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83962" y="1989310"/>
            <a:ext cx="219735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ck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81319" y="1989310"/>
            <a:ext cx="19888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ey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69181993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650" y="322228"/>
            <a:ext cx="880515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r>
              <a:rPr lang="en-US" sz="6600" dirty="0" err="1" smtClean="0">
                <a:latin typeface="Century Gothic"/>
                <a:cs typeface="Century Gothic"/>
              </a:rPr>
              <a:t>b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err="1" smtClean="0">
                <a:latin typeface="Century Gothic"/>
                <a:cs typeface="Century Gothic"/>
              </a:rPr>
              <a:t>n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ey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   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ay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o_e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 i</a:t>
            </a:r>
            <a:r>
              <a:rPr lang="en-US" sz="6600" dirty="0" smtClean="0">
                <a:latin typeface="Century Gothic"/>
                <a:cs typeface="Century Gothic"/>
              </a:rPr>
              <a:t>ll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t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err="1" smtClean="0">
                <a:latin typeface="Century Gothic"/>
                <a:cs typeface="Century Gothic"/>
              </a:rPr>
              <a:t>v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 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01457837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040" y="312750"/>
            <a:ext cx="86629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Century Gothic"/>
                <a:cs typeface="Century Gothic"/>
              </a:rPr>
              <a:t>b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33735823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040" y="312750"/>
            <a:ext cx="86629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34566167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040" y="312750"/>
            <a:ext cx="86629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117727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040" y="312750"/>
            <a:ext cx="86629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53328945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040" y="312750"/>
            <a:ext cx="866298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9799325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040" y="312750"/>
            <a:ext cx="866298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50443453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040" y="312750"/>
            <a:ext cx="866298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01458382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040" y="312750"/>
            <a:ext cx="866298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99988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055" y="760198"/>
            <a:ext cx="88438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 </a:t>
            </a:r>
            <a:r>
              <a:rPr lang="en-US" sz="6600" dirty="0" smtClean="0"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99996786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040" y="312750"/>
            <a:ext cx="866298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30165713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040" y="312750"/>
            <a:ext cx="866298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21972267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040" y="312750"/>
            <a:ext cx="8662986" cy="5509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err="1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78589705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040" y="312750"/>
            <a:ext cx="8662986" cy="5509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63942445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040" y="312750"/>
            <a:ext cx="8662986" cy="5509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k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2261976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040" y="312750"/>
            <a:ext cx="8662986" cy="5509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ey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98545076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040" y="312750"/>
            <a:ext cx="8662986" cy="5509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99995540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040" y="312750"/>
            <a:ext cx="8662986" cy="5509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93228946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040" y="312750"/>
            <a:ext cx="8662986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69774037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040" y="312750"/>
            <a:ext cx="8662986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73664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055" y="760198"/>
            <a:ext cx="88438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 </a:t>
            </a:r>
            <a:r>
              <a:rPr lang="en-US" sz="6600" dirty="0" smtClean="0"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81014992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040" y="312750"/>
            <a:ext cx="8662986" cy="8217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56115418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040" y="312750"/>
            <a:ext cx="8662986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99609667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040" y="312750"/>
            <a:ext cx="8662986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46825711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040" y="312750"/>
            <a:ext cx="8662986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ey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3896315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040" y="312750"/>
            <a:ext cx="8662986" cy="8217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ey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95571428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040" y="312750"/>
            <a:ext cx="8662986" cy="8217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ey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ey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31967234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039" y="312750"/>
            <a:ext cx="880819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385" y="24646"/>
            <a:ext cx="2080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74336213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039" y="312750"/>
            <a:ext cx="880819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</a:t>
            </a:r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385" y="24646"/>
            <a:ext cx="2080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75565402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039" y="312750"/>
            <a:ext cx="880819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</a:t>
            </a:r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ey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385" y="24646"/>
            <a:ext cx="2080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59587508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039" y="312750"/>
            <a:ext cx="880819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</a:t>
            </a:r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ey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tht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385" y="24646"/>
            <a:ext cx="2080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41214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055" y="760198"/>
            <a:ext cx="88438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 </a:t>
            </a:r>
            <a:r>
              <a:rPr lang="en-US" sz="6600" dirty="0" smtClean="0"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18560953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039" y="312750"/>
            <a:ext cx="8808191" cy="5509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</a:t>
            </a:r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ey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tht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ll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 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385" y="24646"/>
            <a:ext cx="2080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28869967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039" y="312750"/>
            <a:ext cx="880819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</a:t>
            </a:r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ey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tht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ll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tb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ll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385" y="24646"/>
            <a:ext cx="2080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25980417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039" y="312750"/>
            <a:ext cx="8808191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</a:t>
            </a:r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ey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tht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ll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tb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ll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385" y="24646"/>
            <a:ext cx="2080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44146923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039" y="312750"/>
            <a:ext cx="8808191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</a:t>
            </a:r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ey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tht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ll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tb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ll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385" y="24646"/>
            <a:ext cx="2080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44016456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039" y="312750"/>
            <a:ext cx="8808191" cy="8217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</a:t>
            </a:r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ey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tht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ll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tb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ll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385" y="24646"/>
            <a:ext cx="2080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88202982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039" y="1739059"/>
            <a:ext cx="88081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dirty="0" smtClean="0">
                <a:latin typeface="Century Gothic"/>
                <a:cs typeface="Century Gothic"/>
              </a:rPr>
              <a:t>The</a:t>
            </a:r>
            <a:endParaRPr lang="en-US" sz="5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88892614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039" y="1739059"/>
            <a:ext cx="88081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dirty="0" smtClean="0">
                <a:latin typeface="Century Gothic"/>
                <a:cs typeface="Century Gothic"/>
              </a:rPr>
              <a:t>The tiny</a:t>
            </a:r>
            <a:endParaRPr lang="en-US" sz="5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4432011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039" y="1739059"/>
            <a:ext cx="88081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dirty="0" smtClean="0">
                <a:latin typeface="Century Gothic"/>
                <a:cs typeface="Century Gothic"/>
              </a:rPr>
              <a:t>The tiny puppy</a:t>
            </a:r>
            <a:endParaRPr lang="en-US" sz="5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32010403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039" y="1739059"/>
            <a:ext cx="88081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dirty="0" smtClean="0">
                <a:latin typeface="Century Gothic"/>
                <a:cs typeface="Century Gothic"/>
              </a:rPr>
              <a:t>The tiny puppy is</a:t>
            </a:r>
            <a:endParaRPr lang="en-US" sz="5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81267428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039" y="1739059"/>
            <a:ext cx="88081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dirty="0" smtClean="0">
                <a:latin typeface="Century Gothic"/>
                <a:cs typeface="Century Gothic"/>
              </a:rPr>
              <a:t>The tiny puppy is happy.</a:t>
            </a:r>
            <a:endParaRPr lang="en-US" sz="5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5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71030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055" y="760198"/>
            <a:ext cx="88438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 </a:t>
            </a:r>
            <a:r>
              <a:rPr lang="en-US" sz="6600" dirty="0" smtClean="0"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57926869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039" y="1739059"/>
            <a:ext cx="88081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dirty="0" smtClean="0">
                <a:latin typeface="Century Gothic"/>
                <a:cs typeface="Century Gothic"/>
              </a:rPr>
              <a:t>The tiny puppy is happy.</a:t>
            </a:r>
            <a:endParaRPr lang="en-US" sz="5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5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5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Can</a:t>
            </a:r>
            <a:endParaRPr lang="en-US" sz="5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43876745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039" y="1739059"/>
            <a:ext cx="88081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dirty="0" smtClean="0">
                <a:latin typeface="Century Gothic"/>
                <a:cs typeface="Century Gothic"/>
              </a:rPr>
              <a:t>The tiny puppy is happy.</a:t>
            </a:r>
            <a:endParaRPr lang="en-US" sz="5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5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5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Can you</a:t>
            </a:r>
            <a:endParaRPr lang="en-US" sz="5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4422977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039" y="1739059"/>
            <a:ext cx="88081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dirty="0" smtClean="0">
                <a:latin typeface="Century Gothic"/>
                <a:cs typeface="Century Gothic"/>
              </a:rPr>
              <a:t>The tiny puppy is happy.</a:t>
            </a:r>
            <a:endParaRPr lang="en-US" sz="5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5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5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Can you see</a:t>
            </a:r>
            <a:endParaRPr lang="en-US" sz="5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59955374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039" y="1739059"/>
            <a:ext cx="88081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dirty="0" smtClean="0">
                <a:latin typeface="Century Gothic"/>
                <a:cs typeface="Century Gothic"/>
              </a:rPr>
              <a:t>The tiny puppy is happy.</a:t>
            </a:r>
            <a:endParaRPr lang="en-US" sz="5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5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5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Can you see the</a:t>
            </a:r>
            <a:endParaRPr lang="en-US" sz="5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11717810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039" y="1739059"/>
            <a:ext cx="88081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dirty="0" smtClean="0">
                <a:latin typeface="Century Gothic"/>
                <a:cs typeface="Century Gothic"/>
              </a:rPr>
              <a:t>The tiny puppy is happy.</a:t>
            </a:r>
            <a:endParaRPr lang="en-US" sz="5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5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5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Can you see the valley</a:t>
            </a:r>
            <a:endParaRPr lang="en-US" sz="5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96360322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039" y="1739059"/>
            <a:ext cx="880819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dirty="0" smtClean="0">
                <a:latin typeface="Century Gothic"/>
                <a:cs typeface="Century Gothic"/>
              </a:rPr>
              <a:t>The tiny puppy is happy.</a:t>
            </a:r>
            <a:endParaRPr lang="en-US" sz="5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5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5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Can you see the </a:t>
            </a:r>
            <a:r>
              <a:rPr lang="en-US" sz="5600" smtClean="0">
                <a:solidFill>
                  <a:srgbClr val="000000"/>
                </a:solidFill>
                <a:latin typeface="Century Gothic"/>
                <a:cs typeface="Century Gothic"/>
              </a:rPr>
              <a:t>valley when</a:t>
            </a:r>
            <a:endParaRPr lang="en-US" sz="5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71206863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039" y="1739059"/>
            <a:ext cx="880819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dirty="0" smtClean="0">
                <a:latin typeface="Century Gothic"/>
                <a:cs typeface="Century Gothic"/>
              </a:rPr>
              <a:t>The tiny puppy is happy.</a:t>
            </a:r>
            <a:endParaRPr lang="en-US" sz="5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5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5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Can you see the valley when it </a:t>
            </a:r>
            <a:endParaRPr lang="en-US" sz="5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56326799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039" y="1739059"/>
            <a:ext cx="880819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dirty="0" smtClean="0">
                <a:latin typeface="Century Gothic"/>
                <a:cs typeface="Century Gothic"/>
              </a:rPr>
              <a:t>The tiny puppy is happy.</a:t>
            </a:r>
            <a:endParaRPr lang="en-US" sz="5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5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5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Can you see the valley when it is</a:t>
            </a:r>
            <a:endParaRPr lang="en-US" sz="5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68092454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039" y="1739059"/>
            <a:ext cx="880819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dirty="0" smtClean="0">
                <a:latin typeface="Century Gothic"/>
                <a:cs typeface="Century Gothic"/>
              </a:rPr>
              <a:t>The tiny puppy is happy.</a:t>
            </a:r>
            <a:endParaRPr lang="en-US" sz="5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5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5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Can you see the valley when it is foggy?</a:t>
            </a:r>
            <a:endParaRPr lang="en-US" sz="5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10690939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1-28 at 11.01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144" y="0"/>
            <a:ext cx="53217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998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055" y="760198"/>
            <a:ext cx="884387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 </a:t>
            </a:r>
            <a:r>
              <a:rPr lang="en-US" sz="6600" dirty="0" smtClean="0"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54665273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1-28 at 11.02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002" y="0"/>
            <a:ext cx="5324458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533460029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1-28 at 11.02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139" y="0"/>
            <a:ext cx="5316183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354592991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1-28 at 11.02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5" y="0"/>
            <a:ext cx="5306639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791098186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Compound Words</a:t>
            </a:r>
          </a:p>
        </p:txBody>
      </p:sp>
      <p:sp>
        <p:nvSpPr>
          <p:cNvPr id="7" name="Rectangle 6"/>
          <p:cNvSpPr/>
          <p:nvPr/>
        </p:nvSpPr>
        <p:spPr>
          <a:xfrm>
            <a:off x="1157847" y="2686538"/>
            <a:ext cx="6496583" cy="24423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			</a:t>
            </a:r>
            <a:endParaRPr lang="en-US" sz="6600" dirty="0" smtClean="0">
              <a:latin typeface="Century Gothic"/>
              <a:cs typeface="Century Gothic"/>
            </a:endParaRPr>
          </a:p>
          <a:p>
            <a:pPr algn="ctr"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sandbox</a:t>
            </a:r>
          </a:p>
          <a:p>
            <a:pPr algn="ctr"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sand box</a:t>
            </a:r>
            <a:endParaRPr lang="en-US" sz="6600" dirty="0">
              <a:latin typeface="Century Gothic"/>
              <a:cs typeface="Century Gothic"/>
            </a:endParaRPr>
          </a:p>
          <a:p>
            <a:pPr algn="ctr">
              <a:lnSpc>
                <a:spcPct val="120000"/>
              </a:lnSpc>
            </a:pPr>
            <a:endParaRPr lang="en-US" sz="6600" dirty="0" smtClean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377" y="988144"/>
            <a:ext cx="8751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 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compound word is a longer word made up of two smaller words.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Sandbox is a compound word made up of the words </a:t>
            </a:r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sand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and </a:t>
            </a:r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box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The two smaller words often help us figure out the meaning of the compound word.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377" y="6002391"/>
            <a:ext cx="851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Looking for smaller words in a longer word can sometimes help them pronounce and figure out the meaning of the longer word.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82063" y="4662824"/>
            <a:ext cx="2369525" cy="9856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entury Gothic"/>
                <a:cs typeface="Century Gothic"/>
              </a:rPr>
              <a:t>A </a:t>
            </a:r>
            <a:r>
              <a:rPr lang="en-US" b="1" dirty="0" smtClean="0">
                <a:latin typeface="Century Gothic"/>
                <a:cs typeface="Century Gothic"/>
              </a:rPr>
              <a:t>sandbox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smtClean="0">
                <a:latin typeface="Century Gothic"/>
                <a:cs typeface="Century Gothic"/>
              </a:rPr>
              <a:t>is a </a:t>
            </a:r>
            <a:r>
              <a:rPr lang="en-US" dirty="0" smtClean="0">
                <a:latin typeface="Century Gothic"/>
                <a:cs typeface="Century Gothic"/>
              </a:rPr>
              <a:t>box filled with sand.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6" name="Donut 5"/>
          <p:cNvSpPr/>
          <p:nvPr/>
        </p:nvSpPr>
        <p:spPr>
          <a:xfrm>
            <a:off x="2393884" y="4056278"/>
            <a:ext cx="2285577" cy="1213092"/>
          </a:xfrm>
          <a:prstGeom prst="donut">
            <a:avLst>
              <a:gd name="adj" fmla="val 2963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4747846" y="4056278"/>
            <a:ext cx="1748692" cy="1128559"/>
          </a:xfrm>
          <a:prstGeom prst="donut">
            <a:avLst>
              <a:gd name="adj" fmla="val 2963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258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Compound Words</a:t>
            </a:r>
          </a:p>
        </p:txBody>
      </p:sp>
      <p:sp>
        <p:nvSpPr>
          <p:cNvPr id="7" name="Rectangle 6"/>
          <p:cNvSpPr/>
          <p:nvPr/>
        </p:nvSpPr>
        <p:spPr>
          <a:xfrm>
            <a:off x="1157847" y="1471265"/>
            <a:ext cx="6496583" cy="52401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			</a:t>
            </a:r>
            <a:endParaRPr lang="en-US" sz="6600" dirty="0" smtClean="0">
              <a:latin typeface="Century Gothic"/>
              <a:cs typeface="Century Gothic"/>
            </a:endParaRP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cookbook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pancake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sunshine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sailboat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snowman</a:t>
            </a:r>
          </a:p>
          <a:p>
            <a:pPr algn="ctr">
              <a:lnSpc>
                <a:spcPct val="120000"/>
              </a:lnSpc>
            </a:pPr>
            <a:endParaRPr lang="en-US" sz="6600" dirty="0" smtClean="0"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9583" y="886489"/>
            <a:ext cx="88704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name the two smaller words in each compound word. Help children blend the words. Point out that compound words have more than one syllable.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28574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14583" y="935724"/>
            <a:ext cx="8842025" cy="190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432313" y="128904"/>
            <a:ext cx="0" cy="660735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555279" y="133971"/>
            <a:ext cx="1537328" cy="72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endParaRPr lang="en-US" sz="4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36263" y="145644"/>
            <a:ext cx="1537328" cy="72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ey</a:t>
            </a:r>
            <a:endParaRPr lang="en-US" sz="4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19988206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9907" y="124127"/>
            <a:ext cx="2659708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key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9907" y="1116769"/>
            <a:ext cx="2659708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penny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9907" y="2109783"/>
            <a:ext cx="2659708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bumpy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9906" y="3112344"/>
            <a:ext cx="2659709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dirty="0" smtClean="0">
                <a:latin typeface="Century Gothic"/>
                <a:cs typeface="Century Gothic"/>
              </a:rPr>
              <a:t>monkey</a:t>
            </a:r>
            <a:endParaRPr lang="en-US" sz="5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9907" y="4124455"/>
            <a:ext cx="2502451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sandy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9907" y="5127017"/>
            <a:ext cx="2502451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funny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34785" y="124127"/>
            <a:ext cx="2502452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puppy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19910" y="124127"/>
            <a:ext cx="2701704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key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34785" y="4114165"/>
            <a:ext cx="2502451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puppy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19909" y="1116769"/>
            <a:ext cx="2701705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penny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19909" y="2109783"/>
            <a:ext cx="2701705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bumpy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19910" y="3112344"/>
            <a:ext cx="2701704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dirty="0" smtClean="0">
                <a:latin typeface="Century Gothic"/>
                <a:cs typeface="Century Gothic"/>
              </a:rPr>
              <a:t>monkey</a:t>
            </a:r>
            <a:endParaRPr lang="en-US" sz="5000" dirty="0">
              <a:latin typeface="Century Gothic"/>
              <a:cs typeface="Century Gothic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34785" y="1134144"/>
            <a:ext cx="2502451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honey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19910" y="4114165"/>
            <a:ext cx="2502450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sandy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34785" y="5153575"/>
            <a:ext cx="2502451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honey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19911" y="5153575"/>
            <a:ext cx="2502450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funny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71655342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Words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84885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found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We </a:t>
            </a:r>
            <a:r>
              <a:rPr lang="en-US" sz="2800" b="1" dirty="0" smtClean="0">
                <a:latin typeface="Century Gothic"/>
                <a:cs typeface="Century Gothic"/>
              </a:rPr>
              <a:t>found </a:t>
            </a:r>
            <a:r>
              <a:rPr lang="en-US" sz="2800" dirty="0" smtClean="0">
                <a:latin typeface="Century Gothic"/>
                <a:cs typeface="Century Gothic"/>
              </a:rPr>
              <a:t>our lost dog.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32635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hard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It is not </a:t>
            </a:r>
            <a:r>
              <a:rPr lang="en-US" sz="2800" b="1" dirty="0" smtClean="0">
                <a:latin typeface="Century Gothic"/>
                <a:cs typeface="Century Gothic"/>
              </a:rPr>
              <a:t>hard </a:t>
            </a:r>
            <a:r>
              <a:rPr lang="en-US" sz="2800" dirty="0" smtClean="0">
                <a:latin typeface="Century Gothic"/>
                <a:cs typeface="Century Gothic"/>
              </a:rPr>
              <a:t>to write your name.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56578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Phonemic Awareness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Phoneme Categorization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971" y="3300631"/>
            <a:ext cx="88375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Guided Practice:</a:t>
            </a: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Say the words. Have children identify the word that does not belong. Guide practice with the first example.</a:t>
            </a:r>
          </a:p>
          <a:p>
            <a:endParaRPr lang="en-US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		key, lucky, truth					stamp, bond, jump</a:t>
            </a:r>
          </a:p>
          <a:p>
            <a:endParaRPr lang="en-US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		bench, moth, lunch				page, bridge, log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7118" y="1260420"/>
            <a:ext cx="8055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to the ending sounds in these words: baby, fly, happy.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 words baby and happy end with /e/.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 word fly does not end with /e/. It does not belong.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600459" y="1622372"/>
            <a:ext cx="1761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153171" y="1882153"/>
            <a:ext cx="1761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159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055" y="760198"/>
            <a:ext cx="884387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 </a:t>
            </a:r>
            <a:r>
              <a:rPr lang="en-US" sz="6600" dirty="0" smtClean="0"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70113351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near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 women lives </a:t>
            </a:r>
            <a:r>
              <a:rPr lang="en-US" sz="2800" b="1" dirty="0" smtClean="0">
                <a:latin typeface="Century Gothic"/>
                <a:cs typeface="Century Gothic"/>
              </a:rPr>
              <a:t>near</a:t>
            </a:r>
            <a:r>
              <a:rPr lang="en-US" sz="2800" dirty="0" smtClean="0">
                <a:latin typeface="Century Gothic"/>
                <a:cs typeface="Century Gothic"/>
              </a:rPr>
              <a:t> the school.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19622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women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She is a very nice </a:t>
            </a:r>
            <a:r>
              <a:rPr lang="en-US" sz="2800" b="1" dirty="0" smtClean="0">
                <a:latin typeface="Century Gothic"/>
                <a:cs typeface="Century Gothic"/>
              </a:rPr>
              <a:t>women</a:t>
            </a:r>
            <a:r>
              <a:rPr lang="en-US" sz="2800" dirty="0" smtClean="0">
                <a:latin typeface="Century Gothic"/>
                <a:cs typeface="Century Gothic"/>
              </a:rPr>
              <a:t>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52793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would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entury Gothic"/>
                <a:cs typeface="Century Gothic"/>
              </a:rPr>
              <a:t>Would</a:t>
            </a:r>
            <a:r>
              <a:rPr lang="en-US" sz="2800" dirty="0" smtClean="0">
                <a:latin typeface="Century Gothic"/>
                <a:cs typeface="Century Gothic"/>
              </a:rPr>
              <a:t> you like to play with us?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3211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write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It is not hard to </a:t>
            </a:r>
            <a:r>
              <a:rPr lang="en-US" sz="2800" b="1" dirty="0" smtClean="0">
                <a:latin typeface="Century Gothic"/>
                <a:cs typeface="Century Gothic"/>
              </a:rPr>
              <a:t>write</a:t>
            </a:r>
            <a:r>
              <a:rPr lang="en-US" sz="2800" dirty="0" smtClean="0">
                <a:latin typeface="Century Gothic"/>
                <a:cs typeface="Century Gothic"/>
              </a:rPr>
              <a:t> your name.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82861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965" y="591497"/>
            <a:ext cx="8647175" cy="7263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Century Gothic"/>
                <a:cs typeface="Century Gothic"/>
              </a:rPr>
              <a:t>I </a:t>
            </a:r>
            <a:r>
              <a:rPr lang="en-US" sz="5400" b="1" dirty="0" smtClean="0">
                <a:latin typeface="Century Gothic"/>
                <a:cs typeface="Century Gothic"/>
              </a:rPr>
              <a:t>found</a:t>
            </a:r>
            <a:r>
              <a:rPr lang="en-US" sz="5400" dirty="0" smtClean="0">
                <a:latin typeface="Century Gothic"/>
                <a:cs typeface="Century Gothic"/>
              </a:rPr>
              <a:t> a pen </a:t>
            </a:r>
            <a:r>
              <a:rPr lang="en-US" sz="5400" b="1" dirty="0" smtClean="0">
                <a:latin typeface="Century Gothic"/>
                <a:cs typeface="Century Gothic"/>
              </a:rPr>
              <a:t>near</a:t>
            </a:r>
            <a:r>
              <a:rPr lang="en-US" sz="5400" dirty="0" smtClean="0">
                <a:latin typeface="Century Gothic"/>
                <a:cs typeface="Century Gothic"/>
              </a:rPr>
              <a:t> my desk.</a:t>
            </a:r>
            <a:endParaRPr lang="en-US" sz="5400" dirty="0">
              <a:latin typeface="Century Gothic"/>
              <a:cs typeface="Century Gothic"/>
            </a:endParaRPr>
          </a:p>
          <a:p>
            <a:endParaRPr lang="en-US" sz="4000" dirty="0" smtClean="0">
              <a:latin typeface="Century Gothic"/>
              <a:cs typeface="Century Gothic"/>
            </a:endParaRPr>
          </a:p>
          <a:p>
            <a:r>
              <a:rPr lang="en-US" sz="5400" dirty="0" smtClean="0">
                <a:latin typeface="Century Gothic"/>
                <a:cs typeface="Century Gothic"/>
              </a:rPr>
              <a:t>It is </a:t>
            </a:r>
            <a:r>
              <a:rPr lang="en-US" sz="5400" b="1" dirty="0" smtClean="0">
                <a:latin typeface="Century Gothic"/>
                <a:cs typeface="Century Gothic"/>
              </a:rPr>
              <a:t>hard</a:t>
            </a:r>
            <a:r>
              <a:rPr lang="en-US" sz="5400" dirty="0" smtClean="0">
                <a:latin typeface="Century Gothic"/>
                <a:cs typeface="Century Gothic"/>
              </a:rPr>
              <a:t> to </a:t>
            </a:r>
            <a:r>
              <a:rPr lang="en-US" sz="5400" b="1" dirty="0" smtClean="0">
                <a:latin typeface="Century Gothic"/>
                <a:cs typeface="Century Gothic"/>
              </a:rPr>
              <a:t>write</a:t>
            </a:r>
            <a:r>
              <a:rPr lang="en-US" sz="5400" dirty="0" smtClean="0">
                <a:latin typeface="Century Gothic"/>
                <a:cs typeface="Century Gothic"/>
              </a:rPr>
              <a:t> with this pen.</a:t>
            </a:r>
            <a:endParaRPr lang="en-US" sz="5400" dirty="0" smtClean="0">
              <a:latin typeface="Century Gothic"/>
              <a:cs typeface="Century Gothic"/>
            </a:endParaRPr>
          </a:p>
          <a:p>
            <a:endParaRPr lang="en-US" sz="4000" dirty="0">
              <a:latin typeface="Century Gothic"/>
              <a:cs typeface="Century Gothic"/>
            </a:endParaRPr>
          </a:p>
          <a:p>
            <a:r>
              <a:rPr lang="en-US" sz="5400" b="1" dirty="0" smtClean="0">
                <a:latin typeface="Century Gothic"/>
                <a:cs typeface="Century Gothic"/>
              </a:rPr>
              <a:t>Would</a:t>
            </a:r>
            <a:r>
              <a:rPr lang="en-US" sz="5400" dirty="0" smtClean="0">
                <a:latin typeface="Century Gothic"/>
                <a:cs typeface="Century Gothic"/>
              </a:rPr>
              <a:t> you help that </a:t>
            </a:r>
            <a:r>
              <a:rPr lang="en-US" sz="5400" b="1" dirty="0" smtClean="0">
                <a:latin typeface="Century Gothic"/>
                <a:cs typeface="Century Gothic"/>
              </a:rPr>
              <a:t>women</a:t>
            </a:r>
            <a:r>
              <a:rPr lang="en-US" sz="5400" dirty="0" smtClean="0">
                <a:latin typeface="Century Gothic"/>
                <a:cs typeface="Century Gothic"/>
              </a:rPr>
              <a:t>?</a:t>
            </a:r>
            <a:endParaRPr lang="en-US" sz="5400" dirty="0" smtClean="0">
              <a:latin typeface="Century Gothic"/>
              <a:cs typeface="Century Gothic"/>
            </a:endParaRPr>
          </a:p>
          <a:p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5226" y="106645"/>
            <a:ext cx="7416019" cy="5623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Build Fluency: Word Automaticity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45871864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7-01-29 at 1.24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905" y="0"/>
            <a:ext cx="5317267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Rectangle 6"/>
          <p:cNvSpPr/>
          <p:nvPr/>
        </p:nvSpPr>
        <p:spPr>
          <a:xfrm>
            <a:off x="5597770" y="175846"/>
            <a:ext cx="2823308" cy="7815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Adverbs can tell when an action takes place.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1478" y="1398954"/>
            <a:ext cx="2823308" cy="7815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Identify the adverb in this student model.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248" y="4796692"/>
            <a:ext cx="2582984" cy="9671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word in this sentence tells when?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Circle the adverb.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2354385" y="2403231"/>
            <a:ext cx="3135923" cy="2549769"/>
          </a:xfrm>
          <a:prstGeom prst="frame">
            <a:avLst>
              <a:gd name="adj1" fmla="val 177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693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1 – Day 4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07678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Phonemic Awareness  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Phoneme </a:t>
            </a:r>
            <a:r>
              <a:rPr lang="en-US" sz="2000" dirty="0" smtClean="0">
                <a:latin typeface="Century Gothic"/>
                <a:cs typeface="Century Gothic"/>
              </a:rPr>
              <a:t>Categorization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6657" y="1211573"/>
            <a:ext cx="8055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as I say three words: windy, growing, hobby.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Windy and hobby have the long e sound at the end.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Growing does not. Growing does not belong.</a:t>
            </a:r>
            <a:endParaRPr lang="en-US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271" y="3383555"/>
            <a:ext cx="8860446" cy="2646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Guided Practice: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to these words. Two words have the same ending sound. One has a different sound.</a:t>
            </a:r>
          </a:p>
          <a:p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Which word does not belong?</a:t>
            </a:r>
          </a:p>
          <a:p>
            <a:endParaRPr lang="en-US" sz="20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	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body, icy, hand			key, sing, penny</a:t>
            </a:r>
          </a:p>
          <a:p>
            <a:endParaRPr lang="en-US" sz="24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		rocky, sunny, believe		reply, heavy, pony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32853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with  Long </a:t>
            </a:r>
            <a:r>
              <a:rPr lang="en-US" sz="2800" dirty="0" smtClean="0">
                <a:latin typeface="Century Gothic" panose="020B0502020202020204" pitchFamily="34" charset="0"/>
              </a:rPr>
              <a:t>e: y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4211" y="2007580"/>
            <a:ext cx="181668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b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0897" y="2007580"/>
            <a:ext cx="175846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29359" y="2007580"/>
            <a:ext cx="246256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gg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u.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91922" y="2007580"/>
            <a:ext cx="175846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97196839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with  Long </a:t>
            </a:r>
            <a:r>
              <a:rPr lang="en-US" sz="2800" dirty="0" smtClean="0">
                <a:latin typeface="Century Gothic" panose="020B0502020202020204" pitchFamily="34" charset="0"/>
              </a:rPr>
              <a:t>e: y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4211" y="2007580"/>
            <a:ext cx="181668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b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0897" y="2007580"/>
            <a:ext cx="175846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29359" y="2007580"/>
            <a:ext cx="246256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gg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gg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dd.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91922" y="2007580"/>
            <a:ext cx="175846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18524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055" y="760198"/>
            <a:ext cx="884387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 </a:t>
            </a:r>
            <a:r>
              <a:rPr lang="en-US" sz="6600" dirty="0" smtClean="0"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21655633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with  Long </a:t>
            </a:r>
            <a:r>
              <a:rPr lang="en-US" sz="2800" dirty="0" smtClean="0">
                <a:latin typeface="Century Gothic" panose="020B0502020202020204" pitchFamily="34" charset="0"/>
              </a:rPr>
              <a:t>e: y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4211" y="2007580"/>
            <a:ext cx="181668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b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0897" y="2007580"/>
            <a:ext cx="175846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29359" y="2007580"/>
            <a:ext cx="246256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dd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dd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nn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91922" y="2007580"/>
            <a:ext cx="175846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22409467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with  Long </a:t>
            </a:r>
            <a:r>
              <a:rPr lang="en-US" sz="2800" dirty="0" smtClean="0">
                <a:latin typeface="Century Gothic" panose="020B0502020202020204" pitchFamily="34" charset="0"/>
              </a:rPr>
              <a:t>e: y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4211" y="2007580"/>
            <a:ext cx="181668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b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0897" y="2007580"/>
            <a:ext cx="175846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29359" y="2007580"/>
            <a:ext cx="246256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nn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b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91922" y="2007580"/>
            <a:ext cx="175846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16289654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with  Long </a:t>
            </a:r>
            <a:r>
              <a:rPr lang="en-US" sz="2800" dirty="0" smtClean="0">
                <a:latin typeface="Century Gothic" panose="020B0502020202020204" pitchFamily="34" charset="0"/>
              </a:rPr>
              <a:t>e: y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4211" y="2007580"/>
            <a:ext cx="181668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0897" y="2007580"/>
            <a:ext cx="175846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29359" y="2007580"/>
            <a:ext cx="246256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nn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s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f.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91922" y="2007580"/>
            <a:ext cx="175846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45578638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with  Long </a:t>
            </a:r>
            <a:r>
              <a:rPr lang="en-US" sz="2800" dirty="0" smtClean="0">
                <a:latin typeface="Century Gothic" panose="020B0502020202020204" pitchFamily="34" charset="0"/>
              </a:rPr>
              <a:t>e: y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4211" y="2007580"/>
            <a:ext cx="181668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f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0897" y="2007580"/>
            <a:ext cx="175846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29359" y="2007580"/>
            <a:ext cx="246256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nn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nn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ss.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91922" y="2007580"/>
            <a:ext cx="175846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82025900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with  Long </a:t>
            </a:r>
            <a:r>
              <a:rPr lang="en-US" sz="2800" dirty="0" smtClean="0">
                <a:latin typeface="Century Gothic" panose="020B0502020202020204" pitchFamily="34" charset="0"/>
              </a:rPr>
              <a:t>e: y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4211" y="2007580"/>
            <a:ext cx="181668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f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0897" y="2007580"/>
            <a:ext cx="175846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29359" y="2007580"/>
            <a:ext cx="246256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ss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ss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zz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91922" y="2007580"/>
            <a:ext cx="175846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93961550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with  Long </a:t>
            </a:r>
            <a:r>
              <a:rPr lang="en-US" sz="2800" dirty="0" smtClean="0">
                <a:latin typeface="Century Gothic" panose="020B0502020202020204" pitchFamily="34" charset="0"/>
              </a:rPr>
              <a:t>e: y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4211" y="2007580"/>
            <a:ext cx="181668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f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0897" y="2007580"/>
            <a:ext cx="175846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29359" y="2007580"/>
            <a:ext cx="246256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zz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Remove the y.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91922" y="2007580"/>
            <a:ext cx="175846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98085572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with  Long </a:t>
            </a:r>
            <a:r>
              <a:rPr lang="en-US" sz="2800" dirty="0" smtClean="0">
                <a:latin typeface="Century Gothic" panose="020B0502020202020204" pitchFamily="34" charset="0"/>
              </a:rPr>
              <a:t>e: y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4211" y="2007580"/>
            <a:ext cx="181668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f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0897" y="2007580"/>
            <a:ext cx="175846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29359" y="2007580"/>
            <a:ext cx="246256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zz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u 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22628554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with  Long </a:t>
            </a:r>
            <a:r>
              <a:rPr lang="en-US" sz="2800" dirty="0" smtClean="0">
                <a:latin typeface="Century Gothic" panose="020B0502020202020204" pitchFamily="34" charset="0"/>
              </a:rPr>
              <a:t>e: y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4211" y="2007580"/>
            <a:ext cx="181668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f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0897" y="2007580"/>
            <a:ext cx="175846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29359" y="2007580"/>
            <a:ext cx="246256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zz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zz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sh.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28855635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with  Long </a:t>
            </a:r>
            <a:r>
              <a:rPr lang="en-US" sz="2800" dirty="0" smtClean="0">
                <a:latin typeface="Century Gothic" panose="020B0502020202020204" pitchFamily="34" charset="0"/>
              </a:rPr>
              <a:t>e: y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4211" y="2007580"/>
            <a:ext cx="181668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f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0897" y="2007580"/>
            <a:ext cx="175846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29359" y="2007580"/>
            <a:ext cx="246256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Add y to the end of the word.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6912493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with  Long </a:t>
            </a:r>
            <a:r>
              <a:rPr lang="en-US" sz="2800" dirty="0" smtClean="0">
                <a:latin typeface="Century Gothic" panose="020B0502020202020204" pitchFamily="34" charset="0"/>
              </a:rPr>
              <a:t>e: y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4211" y="2007580"/>
            <a:ext cx="181668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f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0897" y="2007580"/>
            <a:ext cx="175846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29359" y="2007580"/>
            <a:ext cx="246256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91922" y="2007580"/>
            <a:ext cx="175846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43193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055" y="760198"/>
            <a:ext cx="884387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 </a:t>
            </a:r>
            <a:r>
              <a:rPr lang="en-US" sz="6600" dirty="0" smtClean="0"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69986101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1-29 at 1.51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230" y="0"/>
            <a:ext cx="5310617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989172222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1-29 at 1.51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282" y="0"/>
            <a:ext cx="5297129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568021692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1-29 at 1.51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051" y="0"/>
            <a:ext cx="5297129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6866317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1-29 at 1.52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744" y="0"/>
            <a:ext cx="5297129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558217655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Compound Words</a:t>
            </a:r>
          </a:p>
        </p:txBody>
      </p:sp>
      <p:sp>
        <p:nvSpPr>
          <p:cNvPr id="7" name="Rectangle 6"/>
          <p:cNvSpPr/>
          <p:nvPr/>
        </p:nvSpPr>
        <p:spPr>
          <a:xfrm>
            <a:off x="1157847" y="2686538"/>
            <a:ext cx="6496583" cy="24423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			</a:t>
            </a:r>
            <a:endParaRPr lang="en-US" sz="6600" dirty="0" smtClean="0">
              <a:latin typeface="Century Gothic"/>
              <a:cs typeface="Century Gothic"/>
            </a:endParaRPr>
          </a:p>
          <a:p>
            <a:pPr algn="ctr"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footprint</a:t>
            </a:r>
          </a:p>
          <a:p>
            <a:pPr algn="ctr"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foot    print</a:t>
            </a:r>
            <a:endParaRPr lang="en-US" sz="6600" dirty="0">
              <a:latin typeface="Century Gothic"/>
              <a:cs typeface="Century Gothic"/>
            </a:endParaRPr>
          </a:p>
          <a:p>
            <a:pPr algn="ctr">
              <a:lnSpc>
                <a:spcPct val="120000"/>
              </a:lnSpc>
            </a:pPr>
            <a:endParaRPr lang="en-US" sz="6600" dirty="0" smtClean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377" y="988144"/>
            <a:ext cx="8751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 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compound word is a longer word made up of two smaller words.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Footprint is made up of the words foot and print.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You can often use the smaller words to figure out the meaning.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96467" y="5405285"/>
            <a:ext cx="2369525" cy="9856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entury Gothic"/>
                <a:cs typeface="Century Gothic"/>
              </a:rPr>
              <a:t>A </a:t>
            </a:r>
            <a:r>
              <a:rPr lang="en-US" b="1" dirty="0" smtClean="0">
                <a:latin typeface="Century Gothic"/>
                <a:cs typeface="Century Gothic"/>
              </a:rPr>
              <a:t>footprint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smtClean="0">
                <a:latin typeface="Century Gothic"/>
                <a:cs typeface="Century Gothic"/>
              </a:rPr>
              <a:t>is a </a:t>
            </a:r>
            <a:r>
              <a:rPr lang="en-US" dirty="0" smtClean="0">
                <a:latin typeface="Century Gothic"/>
                <a:cs typeface="Century Gothic"/>
              </a:rPr>
              <a:t>print made on the ground with a foot.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6" name="Donut 5"/>
          <p:cNvSpPr/>
          <p:nvPr/>
        </p:nvSpPr>
        <p:spPr>
          <a:xfrm>
            <a:off x="1895653" y="3962315"/>
            <a:ext cx="2285577" cy="1213092"/>
          </a:xfrm>
          <a:prstGeom prst="donut">
            <a:avLst>
              <a:gd name="adj" fmla="val 2963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4523154" y="3962316"/>
            <a:ext cx="2256692" cy="1222522"/>
          </a:xfrm>
          <a:prstGeom prst="donut">
            <a:avLst>
              <a:gd name="adj" fmla="val 2963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626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Compound Words</a:t>
            </a:r>
          </a:p>
        </p:txBody>
      </p:sp>
      <p:sp>
        <p:nvSpPr>
          <p:cNvPr id="7" name="Rectangle 6"/>
          <p:cNvSpPr/>
          <p:nvPr/>
        </p:nvSpPr>
        <p:spPr>
          <a:xfrm>
            <a:off x="1157847" y="1471265"/>
            <a:ext cx="6496583" cy="52401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			</a:t>
            </a:r>
            <a:endParaRPr lang="en-US" sz="6600" dirty="0" smtClean="0">
              <a:latin typeface="Century Gothic"/>
              <a:cs typeface="Century Gothic"/>
            </a:endParaRP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homemade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sunshine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meatloaf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pigpen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bathrobe</a:t>
            </a:r>
          </a:p>
          <a:p>
            <a:pPr algn="ctr">
              <a:lnSpc>
                <a:spcPct val="120000"/>
              </a:lnSpc>
            </a:pPr>
            <a:endParaRPr lang="en-US" sz="6600" dirty="0" smtClean="0"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9583" y="886489"/>
            <a:ext cx="88704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work in pairs to identify the two smaller words in each compound word and determine the word’s meaning.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3488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Words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88231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found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We </a:t>
            </a:r>
            <a:r>
              <a:rPr lang="en-US" sz="2800" b="1" dirty="0" smtClean="0">
                <a:latin typeface="Century Gothic"/>
                <a:cs typeface="Century Gothic"/>
              </a:rPr>
              <a:t>found </a:t>
            </a:r>
            <a:r>
              <a:rPr lang="en-US" sz="2800" dirty="0" smtClean="0">
                <a:latin typeface="Century Gothic"/>
                <a:cs typeface="Century Gothic"/>
              </a:rPr>
              <a:t>our lost dog.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56895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hard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It is not </a:t>
            </a:r>
            <a:r>
              <a:rPr lang="en-US" sz="2800" b="1" dirty="0" smtClean="0">
                <a:latin typeface="Century Gothic"/>
                <a:cs typeface="Century Gothic"/>
              </a:rPr>
              <a:t>hard </a:t>
            </a:r>
            <a:r>
              <a:rPr lang="en-US" sz="2800" dirty="0" smtClean="0">
                <a:latin typeface="Century Gothic"/>
                <a:cs typeface="Century Gothic"/>
              </a:rPr>
              <a:t>to write your name.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93899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near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 women lives </a:t>
            </a:r>
            <a:r>
              <a:rPr lang="en-US" sz="2800" b="1" dirty="0" smtClean="0">
                <a:latin typeface="Century Gothic"/>
                <a:cs typeface="Century Gothic"/>
              </a:rPr>
              <a:t>near</a:t>
            </a:r>
            <a:r>
              <a:rPr lang="en-US" sz="2800" dirty="0" smtClean="0">
                <a:latin typeface="Century Gothic"/>
                <a:cs typeface="Century Gothic"/>
              </a:rPr>
              <a:t> the school.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6250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055" y="760198"/>
            <a:ext cx="8843873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 </a:t>
            </a:r>
            <a:r>
              <a:rPr lang="en-US" sz="6600" dirty="0" smtClean="0"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69528365"/>
      </p:ext>
    </p:extLst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women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She is a very nice </a:t>
            </a:r>
            <a:r>
              <a:rPr lang="en-US" sz="2800" b="1" dirty="0" smtClean="0">
                <a:latin typeface="Century Gothic"/>
                <a:cs typeface="Century Gothic"/>
              </a:rPr>
              <a:t>women</a:t>
            </a:r>
            <a:r>
              <a:rPr lang="en-US" sz="2800" dirty="0" smtClean="0">
                <a:latin typeface="Century Gothic"/>
                <a:cs typeface="Century Gothic"/>
              </a:rPr>
              <a:t>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80582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would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entury Gothic"/>
                <a:cs typeface="Century Gothic"/>
              </a:rPr>
              <a:t>Would</a:t>
            </a:r>
            <a:r>
              <a:rPr lang="en-US" sz="2800" dirty="0" smtClean="0">
                <a:latin typeface="Century Gothic"/>
                <a:cs typeface="Century Gothic"/>
              </a:rPr>
              <a:t> you like to play with us?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97429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write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It is not hard to </a:t>
            </a:r>
            <a:r>
              <a:rPr lang="en-US" sz="2800" b="1" dirty="0" smtClean="0">
                <a:latin typeface="Century Gothic"/>
                <a:cs typeface="Century Gothic"/>
              </a:rPr>
              <a:t>write</a:t>
            </a:r>
            <a:r>
              <a:rPr lang="en-US" sz="2800" dirty="0" smtClean="0">
                <a:latin typeface="Century Gothic"/>
                <a:cs typeface="Century Gothic"/>
              </a:rPr>
              <a:t> your name.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4667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798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 Adverbs that tell when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0178" y="2224968"/>
            <a:ext cx="8852382" cy="36560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4600" dirty="0" smtClean="0">
                <a:latin typeface="Century Gothic"/>
                <a:cs typeface="Century Gothic"/>
              </a:rPr>
              <a:t>First, I get out the cookbook.</a:t>
            </a:r>
            <a:endParaRPr lang="en-US" sz="4600" dirty="0"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</a:pPr>
            <a:r>
              <a:rPr lang="en-US" sz="4600" dirty="0" smtClean="0">
                <a:latin typeface="Century Gothic"/>
                <a:cs typeface="Century Gothic"/>
              </a:rPr>
              <a:t>Then, I get out the eggs and a bowl.</a:t>
            </a:r>
            <a:endParaRPr lang="en-US" sz="4600" dirty="0"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</a:pPr>
            <a:r>
              <a:rPr lang="en-US" sz="4600" dirty="0" smtClean="0">
                <a:latin typeface="Century Gothic"/>
                <a:cs typeface="Century Gothic"/>
              </a:rPr>
              <a:t>Soon we will have pancakes!</a:t>
            </a:r>
            <a:endParaRPr lang="en-US" sz="2000" dirty="0" smtClean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332" y="1128385"/>
            <a:ext cx="8927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Some adverbs tell when an action takes place.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Ask: What are some words that tell when?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178" y="6035287"/>
            <a:ext cx="8689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Identify the words that tell when.</a:t>
            </a:r>
            <a:endParaRPr lang="en-US" sz="2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7235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1 – Day 5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73027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Phonemic Awareness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553" y="1289917"/>
            <a:ext cx="89961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Phoneme </a:t>
            </a:r>
            <a:r>
              <a:rPr lang="en-US" dirty="0" smtClean="0">
                <a:latin typeface="Century Gothic"/>
                <a:cs typeface="Century Gothic"/>
              </a:rPr>
              <a:t>Deletion:</a:t>
            </a:r>
            <a:endParaRPr lang="en-US" dirty="0" smtClean="0"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as I say a word. Take away the last sound to make a new word.</a:t>
            </a:r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</a:t>
            </a:r>
            <a:endParaRPr lang="en-US" sz="2400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baggy	dolly		foggy		bossy		icy			hilly</a:t>
            </a:r>
            <a:endParaRPr lang="en-US" sz="2400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271" y="3383555"/>
            <a:ext cx="886044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Phoneme </a:t>
            </a:r>
            <a:r>
              <a:rPr lang="en-US" dirty="0" smtClean="0">
                <a:latin typeface="Century Gothic"/>
                <a:cs typeface="Century Gothic"/>
              </a:rPr>
              <a:t>Addition:</a:t>
            </a:r>
            <a:endParaRPr lang="en-US" dirty="0" smtClean="0"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as I say a word. Then add the /e/ sound to the end to form a new word.</a:t>
            </a:r>
            <a:endParaRPr lang="en-US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endParaRPr lang="en-US" sz="2400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bell		wind		dad		mess		sleep		fun</a:t>
            </a:r>
            <a:endParaRPr lang="en-US" sz="2400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endParaRPr lang="en-US" sz="24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endParaRPr lang="en-US" sz="24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425462" y="3731846"/>
            <a:ext cx="14653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5351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257" y="99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, y, </a:t>
            </a:r>
            <a:r>
              <a:rPr lang="en-US" sz="2800" dirty="0" err="1" smtClean="0">
                <a:latin typeface="Century Gothic" panose="020B0502020202020204" pitchFamily="34" charset="0"/>
              </a:rPr>
              <a:t>igh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1494" y="1039091"/>
            <a:ext cx="8364593" cy="4745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key</a:t>
            </a:r>
            <a:endParaRPr lang="en-US" sz="6600" dirty="0" smtClean="0">
              <a:latin typeface="Century Gothic"/>
              <a:cs typeface="Century Gothic"/>
            </a:endParaRPr>
          </a:p>
          <a:p>
            <a:pPr algn="ctr">
              <a:lnSpc>
                <a:spcPct val="9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hockey</a:t>
            </a:r>
            <a:endParaRPr lang="en-US" sz="6600" dirty="0" smtClean="0">
              <a:latin typeface="Century Gothic"/>
              <a:cs typeface="Century Gothic"/>
            </a:endParaRPr>
          </a:p>
          <a:p>
            <a:pPr algn="ctr">
              <a:lnSpc>
                <a:spcPct val="9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happy</a:t>
            </a:r>
            <a:endParaRPr lang="en-US" sz="6600" dirty="0" smtClean="0">
              <a:latin typeface="Century Gothic"/>
              <a:cs typeface="Century Gothic"/>
            </a:endParaRPr>
          </a:p>
          <a:p>
            <a:pPr algn="ctr">
              <a:lnSpc>
                <a:spcPct val="9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funny</a:t>
            </a:r>
            <a:endParaRPr lang="en-US" sz="6600" dirty="0" smtClean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10766" y="775355"/>
            <a:ext cx="4440109" cy="3437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 and say these words: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77833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9682" y="1961931"/>
            <a:ext cx="199985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j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59538" y="1961931"/>
            <a:ext cx="196300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j to b.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57" y="99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Long </a:t>
            </a:r>
            <a:r>
              <a:rPr lang="en-US" sz="2800" dirty="0" smtClean="0">
                <a:latin typeface="Century Gothic" panose="020B0502020202020204" pitchFamily="34" charset="0"/>
              </a:rPr>
              <a:t>e: y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22539" y="1961931"/>
            <a:ext cx="199985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ll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22395" y="1961931"/>
            <a:ext cx="196300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21609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9682" y="1961931"/>
            <a:ext cx="199985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b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59538" y="1961931"/>
            <a:ext cx="196300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Remove the y.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57" y="99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Long </a:t>
            </a:r>
            <a:r>
              <a:rPr lang="en-US" sz="2800" dirty="0" smtClean="0">
                <a:latin typeface="Century Gothic" panose="020B0502020202020204" pitchFamily="34" charset="0"/>
              </a:rPr>
              <a:t>e: y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22539" y="1961931"/>
            <a:ext cx="199985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ll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22395" y="1961931"/>
            <a:ext cx="196300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8779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9682" y="1961931"/>
            <a:ext cx="199985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b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59538" y="1961931"/>
            <a:ext cx="196300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e 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57" y="99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Long </a:t>
            </a:r>
            <a:r>
              <a:rPr lang="en-US" sz="2800" dirty="0" smtClean="0">
                <a:latin typeface="Century Gothic" panose="020B0502020202020204" pitchFamily="34" charset="0"/>
              </a:rPr>
              <a:t>e: y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22539" y="1961931"/>
            <a:ext cx="199985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ll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5720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055" y="760198"/>
            <a:ext cx="8843873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 </a:t>
            </a:r>
            <a:r>
              <a:rPr lang="en-US" sz="6600" dirty="0" smtClean="0"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03974555"/>
      </p:ext>
    </p:extLst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9682" y="1961931"/>
            <a:ext cx="199985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b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59538" y="1961931"/>
            <a:ext cx="196300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b 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ch.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57" y="99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Long </a:t>
            </a:r>
            <a:r>
              <a:rPr lang="en-US" sz="2800" dirty="0" smtClean="0">
                <a:latin typeface="Century Gothic" panose="020B0502020202020204" pitchFamily="34" charset="0"/>
              </a:rPr>
              <a:t>e: y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22539" y="1961931"/>
            <a:ext cx="199985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ll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22780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2846" y="1961931"/>
            <a:ext cx="225669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ch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59538" y="1961931"/>
            <a:ext cx="196300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Add an y to the end of a word..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57" y="99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Long </a:t>
            </a:r>
            <a:r>
              <a:rPr lang="en-US" sz="2800" dirty="0" smtClean="0">
                <a:latin typeface="Century Gothic" panose="020B0502020202020204" pitchFamily="34" charset="0"/>
              </a:rPr>
              <a:t>e: y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22539" y="1961931"/>
            <a:ext cx="199985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ll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16366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2846" y="1961931"/>
            <a:ext cx="225669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ch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59538" y="1961931"/>
            <a:ext cx="196300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ch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a h.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57" y="99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Long </a:t>
            </a:r>
            <a:r>
              <a:rPr lang="en-US" sz="2800" dirty="0" smtClean="0">
                <a:latin typeface="Century Gothic" panose="020B0502020202020204" pitchFamily="34" charset="0"/>
              </a:rPr>
              <a:t>e: y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22539" y="1961931"/>
            <a:ext cx="199985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ll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22395" y="1961931"/>
            <a:ext cx="196300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89650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5230" y="1961931"/>
            <a:ext cx="193430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59538" y="1961931"/>
            <a:ext cx="196300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o.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57" y="99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Long </a:t>
            </a:r>
            <a:r>
              <a:rPr lang="en-US" sz="2800" dirty="0" smtClean="0">
                <a:latin typeface="Century Gothic" panose="020B0502020202020204" pitchFamily="34" charset="0"/>
              </a:rPr>
              <a:t>e: y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22539" y="1961931"/>
            <a:ext cx="199985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ll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22395" y="1961931"/>
            <a:ext cx="196300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81600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5230" y="1961931"/>
            <a:ext cx="193430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59538" y="1961931"/>
            <a:ext cx="196300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h to 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57" y="99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Long </a:t>
            </a:r>
            <a:r>
              <a:rPr lang="en-US" sz="2800" dirty="0" smtClean="0">
                <a:latin typeface="Century Gothic" panose="020B0502020202020204" pitchFamily="34" charset="0"/>
              </a:rPr>
              <a:t>e: y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22539" y="1961931"/>
            <a:ext cx="199985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ll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22395" y="1961931"/>
            <a:ext cx="196300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4568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5230" y="1961931"/>
            <a:ext cx="193430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d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59538" y="1961931"/>
            <a:ext cx="196300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Remove the y.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57" y="99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Long </a:t>
            </a:r>
            <a:r>
              <a:rPr lang="en-US" sz="2800" dirty="0" smtClean="0">
                <a:latin typeface="Century Gothic" panose="020B0502020202020204" pitchFamily="34" charset="0"/>
              </a:rPr>
              <a:t>e: y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22539" y="1961931"/>
            <a:ext cx="199985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ll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22395" y="1961931"/>
            <a:ext cx="196300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58856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5230" y="1961931"/>
            <a:ext cx="193430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d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59538" y="1961931"/>
            <a:ext cx="196300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o to u..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57" y="99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Long </a:t>
            </a:r>
            <a:r>
              <a:rPr lang="en-US" sz="2800" dirty="0" smtClean="0">
                <a:latin typeface="Century Gothic" panose="020B0502020202020204" pitchFamily="34" charset="0"/>
              </a:rPr>
              <a:t>e: y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22539" y="1961931"/>
            <a:ext cx="199985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ll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60229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5230" y="1961931"/>
            <a:ext cx="193430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d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59538" y="1961931"/>
            <a:ext cx="196300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ll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mp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57" y="99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Long </a:t>
            </a:r>
            <a:r>
              <a:rPr lang="en-US" sz="2800" dirty="0" smtClean="0">
                <a:latin typeface="Century Gothic" panose="020B0502020202020204" pitchFamily="34" charset="0"/>
              </a:rPr>
              <a:t>e: y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22539" y="1961931"/>
            <a:ext cx="199985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ll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9903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5230" y="1961931"/>
            <a:ext cx="193430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d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59538" y="1961931"/>
            <a:ext cx="196300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d to b..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57" y="99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Long </a:t>
            </a:r>
            <a:r>
              <a:rPr lang="en-US" sz="2800" dirty="0" smtClean="0">
                <a:latin typeface="Century Gothic" panose="020B0502020202020204" pitchFamily="34" charset="0"/>
              </a:rPr>
              <a:t>e: y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22538" y="1961931"/>
            <a:ext cx="277507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mp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72652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5230" y="1961931"/>
            <a:ext cx="193430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b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59538" y="1961931"/>
            <a:ext cx="196300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Add a y to the end of the word..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57" y="99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Long </a:t>
            </a:r>
            <a:r>
              <a:rPr lang="en-US" sz="2800" dirty="0" smtClean="0">
                <a:latin typeface="Century Gothic" panose="020B0502020202020204" pitchFamily="34" charset="0"/>
              </a:rPr>
              <a:t>e: y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22538" y="1961931"/>
            <a:ext cx="277507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mp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81233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055" y="760198"/>
            <a:ext cx="884387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 </a:t>
            </a:r>
            <a:r>
              <a:rPr lang="en-US" sz="6600" dirty="0" smtClean="0"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ck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68005520"/>
      </p:ext>
    </p:extLst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0257" y="1961931"/>
            <a:ext cx="193430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b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14564" y="1961931"/>
            <a:ext cx="196300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b to gr.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57" y="99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Long </a:t>
            </a:r>
            <a:r>
              <a:rPr lang="en-US" sz="2800" dirty="0" smtClean="0">
                <a:latin typeface="Century Gothic" panose="020B0502020202020204" pitchFamily="34" charset="0"/>
              </a:rPr>
              <a:t>e: y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77565" y="1961931"/>
            <a:ext cx="277507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mp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2642" y="1961931"/>
            <a:ext cx="196300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83057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0257" y="1961931"/>
            <a:ext cx="193430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gr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14564" y="1961931"/>
            <a:ext cx="196300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b to gr.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57" y="99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Long </a:t>
            </a:r>
            <a:r>
              <a:rPr lang="en-US" sz="2800" dirty="0" smtClean="0">
                <a:latin typeface="Century Gothic" panose="020B0502020202020204" pitchFamily="34" charset="0"/>
              </a:rPr>
              <a:t>e: y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77565" y="1961931"/>
            <a:ext cx="277507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mp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2642" y="1961931"/>
            <a:ext cx="196300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95025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baby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19273" y="181416"/>
            <a:ext cx="5060770" cy="6874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Word Automaticity</a:t>
            </a:r>
            <a:endParaRPr lang="en-US" sz="3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66065760"/>
      </p:ext>
    </p:extLst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city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42449675"/>
      </p:ext>
    </p:extLst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valley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85153487"/>
      </p:ext>
    </p:extLst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bathtub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185104"/>
      </p:ext>
    </p:extLst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teapot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8221044"/>
      </p:ext>
    </p:extLst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funny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58831582"/>
      </p:ext>
    </p:extLst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key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67903959"/>
      </p:ext>
    </p:extLst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volley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734069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055" y="760198"/>
            <a:ext cx="884387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 </a:t>
            </a:r>
            <a:r>
              <a:rPr lang="en-US" sz="6600" dirty="0" smtClean="0"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ey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34152876"/>
      </p:ext>
    </p:extLst>
  </p:cSld>
  <p:clrMapOvr>
    <a:masterClrMapping/>
  </p:clrMapOvr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seashell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35649408"/>
      </p:ext>
    </p:extLst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daylight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91628950"/>
      </p:ext>
    </p:extLst>
  </p:cSld>
  <p:clrMapOvr>
    <a:masterClrMapping/>
  </p:clrMapOvr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really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83917894"/>
      </p:ext>
    </p:extLst>
  </p:cSld>
  <p:clrMapOvr>
    <a:masterClrMapping/>
  </p:clrMapOvr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puppy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59011159"/>
      </p:ext>
    </p:extLst>
  </p:cSld>
  <p:clrMapOvr>
    <a:masterClrMapping/>
  </p:clrMapOvr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misty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70253691"/>
      </p:ext>
    </p:extLst>
  </p:cSld>
  <p:clrMapOvr>
    <a:masterClrMapping/>
  </p:clrMapOvr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penny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39925830"/>
      </p:ext>
    </p:extLst>
  </p:cSld>
  <p:clrMapOvr>
    <a:masterClrMapping/>
  </p:clrMapOvr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honey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93153464"/>
      </p:ext>
    </p:extLst>
  </p:cSld>
  <p:clrMapOvr>
    <a:masterClrMapping/>
  </p:clrMapOvr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musty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63402340"/>
      </p:ext>
    </p:extLst>
  </p:cSld>
  <p:clrMapOvr>
    <a:masterClrMapping/>
  </p:clrMapOvr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sunrise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69751104"/>
      </p:ext>
    </p:extLst>
  </p:cSld>
  <p:clrMapOvr>
    <a:masterClrMapping/>
  </p:clrMapOvr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2" y="2377503"/>
            <a:ext cx="5282195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notebook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675905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055" y="760198"/>
            <a:ext cx="884387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 </a:t>
            </a:r>
            <a:r>
              <a:rPr lang="en-US" sz="6600" dirty="0" smtClean="0"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ey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err="1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03295381"/>
      </p:ext>
    </p:extLst>
  </p:cSld>
  <p:clrMapOvr>
    <a:masterClrMapping/>
  </p:clrMapOvr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kitty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90689476"/>
      </p:ext>
    </p:extLst>
  </p:cSld>
  <p:clrMapOvr>
    <a:masterClrMapping/>
  </p:clrMapOvr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messy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75043975"/>
      </p:ext>
    </p:extLst>
  </p:cSld>
  <p:clrMapOvr>
    <a:masterClrMapping/>
  </p:clrMapOvr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monkey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23109809"/>
      </p:ext>
    </p:extLst>
  </p:cSld>
  <p:clrMapOvr>
    <a:masterClrMapping/>
  </p:clrMapOvr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football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57666887"/>
      </p:ext>
    </p:extLst>
  </p:cSld>
  <p:clrMapOvr>
    <a:masterClrMapping/>
  </p:clrMapOvr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anthill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77125655"/>
      </p:ext>
    </p:extLst>
  </p:cSld>
  <p:clrMapOvr>
    <a:masterClrMapping/>
  </p:clrMapOvr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Compound Words</a:t>
            </a:r>
          </a:p>
        </p:txBody>
      </p:sp>
      <p:sp>
        <p:nvSpPr>
          <p:cNvPr id="7" name="Rectangle 6"/>
          <p:cNvSpPr/>
          <p:nvPr/>
        </p:nvSpPr>
        <p:spPr>
          <a:xfrm>
            <a:off x="1245770" y="1564100"/>
            <a:ext cx="6496583" cy="51874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	</a:t>
            </a:r>
            <a:endParaRPr lang="en-US" sz="6600" dirty="0" smtClean="0">
              <a:latin typeface="Century Gothic"/>
              <a:cs typeface="Century Gothic"/>
            </a:endParaRPr>
          </a:p>
          <a:p>
            <a:pPr algn="ctr">
              <a:lnSpc>
                <a:spcPct val="90000"/>
              </a:lnSpc>
            </a:pPr>
            <a:r>
              <a:rPr lang="en-US" sz="6000" dirty="0" smtClean="0">
                <a:latin typeface="Century Gothic"/>
                <a:cs typeface="Century Gothic"/>
              </a:rPr>
              <a:t>bedtime</a:t>
            </a:r>
          </a:p>
          <a:p>
            <a:pPr algn="ctr">
              <a:lnSpc>
                <a:spcPct val="90000"/>
              </a:lnSpc>
            </a:pPr>
            <a:r>
              <a:rPr lang="en-US" sz="6000" dirty="0" smtClean="0">
                <a:latin typeface="Century Gothic"/>
                <a:cs typeface="Century Gothic"/>
              </a:rPr>
              <a:t>snowman</a:t>
            </a:r>
          </a:p>
          <a:p>
            <a:pPr algn="ctr">
              <a:lnSpc>
                <a:spcPct val="90000"/>
              </a:lnSpc>
            </a:pPr>
            <a:r>
              <a:rPr lang="en-US" sz="6000" dirty="0" smtClean="0">
                <a:latin typeface="Century Gothic"/>
                <a:cs typeface="Century Gothic"/>
              </a:rPr>
              <a:t>backpack</a:t>
            </a:r>
          </a:p>
          <a:p>
            <a:pPr algn="ctr">
              <a:lnSpc>
                <a:spcPct val="90000"/>
              </a:lnSpc>
            </a:pPr>
            <a:r>
              <a:rPr lang="en-US" sz="6000" dirty="0" smtClean="0">
                <a:latin typeface="Century Gothic"/>
                <a:cs typeface="Century Gothic"/>
              </a:rPr>
              <a:t>cupcake</a:t>
            </a:r>
          </a:p>
          <a:p>
            <a:pPr algn="ctr">
              <a:lnSpc>
                <a:spcPct val="90000"/>
              </a:lnSpc>
            </a:pPr>
            <a:r>
              <a:rPr lang="en-US" sz="6000" dirty="0" smtClean="0">
                <a:latin typeface="Century Gothic"/>
                <a:cs typeface="Century Gothic"/>
              </a:rPr>
              <a:t>hilltop</a:t>
            </a:r>
          </a:p>
          <a:p>
            <a:pPr algn="ctr">
              <a:lnSpc>
                <a:spcPct val="90000"/>
              </a:lnSpc>
            </a:pPr>
            <a:r>
              <a:rPr lang="en-US" sz="6000" dirty="0" smtClean="0">
                <a:latin typeface="Century Gothic"/>
                <a:cs typeface="Century Gothic"/>
              </a:rPr>
              <a:t>raincoat</a:t>
            </a:r>
          </a:p>
          <a:p>
            <a:pPr algn="ctr">
              <a:lnSpc>
                <a:spcPct val="90000"/>
              </a:lnSpc>
            </a:pPr>
            <a:endParaRPr lang="en-US" sz="6000" dirty="0" smtClean="0">
              <a:latin typeface="Century Gothic"/>
              <a:cs typeface="Century Gothic"/>
            </a:endParaRPr>
          </a:p>
          <a:p>
            <a:pPr algn="ctr">
              <a:lnSpc>
                <a:spcPct val="90000"/>
              </a:lnSpc>
            </a:pPr>
            <a:endParaRPr lang="en-US" sz="6000" dirty="0" smtClean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377" y="988144"/>
            <a:ext cx="8751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practice writing and reading compound words: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42844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Words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58693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found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We </a:t>
            </a:r>
            <a:r>
              <a:rPr lang="en-US" sz="2800" b="1" dirty="0" smtClean="0">
                <a:latin typeface="Century Gothic"/>
                <a:cs typeface="Century Gothic"/>
              </a:rPr>
              <a:t>found </a:t>
            </a:r>
            <a:r>
              <a:rPr lang="en-US" sz="2800" dirty="0" smtClean="0">
                <a:latin typeface="Century Gothic"/>
                <a:cs typeface="Century Gothic"/>
              </a:rPr>
              <a:t>our lost dog.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13801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hard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It is not </a:t>
            </a:r>
            <a:r>
              <a:rPr lang="en-US" sz="2800" b="1" dirty="0" smtClean="0">
                <a:latin typeface="Century Gothic"/>
                <a:cs typeface="Century Gothic"/>
              </a:rPr>
              <a:t>hard </a:t>
            </a:r>
            <a:r>
              <a:rPr lang="en-US" sz="2800" dirty="0" smtClean="0">
                <a:latin typeface="Century Gothic"/>
                <a:cs typeface="Century Gothic"/>
              </a:rPr>
              <a:t>to write your name.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67327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near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 women lives </a:t>
            </a:r>
            <a:r>
              <a:rPr lang="en-US" sz="2800" b="1" dirty="0" smtClean="0">
                <a:latin typeface="Century Gothic"/>
                <a:cs typeface="Century Gothic"/>
              </a:rPr>
              <a:t>near</a:t>
            </a:r>
            <a:r>
              <a:rPr lang="en-US" sz="2800" dirty="0" smtClean="0">
                <a:latin typeface="Century Gothic"/>
                <a:cs typeface="Century Gothic"/>
              </a:rPr>
              <a:t> the school.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28168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055" y="760198"/>
            <a:ext cx="884387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 </a:t>
            </a:r>
            <a:r>
              <a:rPr lang="en-US" sz="6600" dirty="0" smtClean="0"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ey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99528405"/>
      </p:ext>
    </p:extLst>
  </p:cSld>
  <p:clrMapOvr>
    <a:masterClrMapping/>
  </p:clrMapOvr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women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She is a very nice </a:t>
            </a:r>
            <a:r>
              <a:rPr lang="en-US" sz="2800" b="1" dirty="0" smtClean="0">
                <a:latin typeface="Century Gothic"/>
                <a:cs typeface="Century Gothic"/>
              </a:rPr>
              <a:t>women</a:t>
            </a:r>
            <a:r>
              <a:rPr lang="en-US" sz="2800" dirty="0" smtClean="0">
                <a:latin typeface="Century Gothic"/>
                <a:cs typeface="Century Gothic"/>
              </a:rPr>
              <a:t>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54603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would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entury Gothic"/>
                <a:cs typeface="Century Gothic"/>
              </a:rPr>
              <a:t>Would</a:t>
            </a:r>
            <a:r>
              <a:rPr lang="en-US" sz="2800" dirty="0" smtClean="0">
                <a:latin typeface="Century Gothic"/>
                <a:cs typeface="Century Gothic"/>
              </a:rPr>
              <a:t> you like to play with us?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41975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write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It is not hard to </a:t>
            </a:r>
            <a:r>
              <a:rPr lang="en-US" sz="2800" b="1" dirty="0" smtClean="0">
                <a:latin typeface="Century Gothic"/>
                <a:cs typeface="Century Gothic"/>
              </a:rPr>
              <a:t>write</a:t>
            </a:r>
            <a:r>
              <a:rPr lang="en-US" sz="2800" dirty="0" smtClean="0">
                <a:latin typeface="Century Gothic"/>
                <a:cs typeface="Century Gothic"/>
              </a:rPr>
              <a:t> your name.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77796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798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 Adverbs that tell when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0178" y="1970968"/>
            <a:ext cx="8852382" cy="42104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4600" dirty="0" smtClean="0">
                <a:latin typeface="Century Gothic"/>
                <a:cs typeface="Century Gothic"/>
              </a:rPr>
              <a:t>I have to give my dog a bath today.</a:t>
            </a:r>
            <a:r>
              <a:rPr lang="en-US" sz="2000" dirty="0">
                <a:latin typeface="Century Gothic"/>
                <a:cs typeface="Century Gothic"/>
              </a:rPr>
              <a:t> </a:t>
            </a:r>
            <a:r>
              <a:rPr lang="en-US" sz="4600" dirty="0" smtClean="0">
                <a:latin typeface="Century Gothic"/>
                <a:cs typeface="Century Gothic"/>
              </a:rPr>
              <a:t>First, I get out the hose, soap, and a brush. Next, I get my dad. He always holds the dog while I wash.</a:t>
            </a:r>
            <a:endParaRPr lang="en-US" sz="4600" dirty="0" smtClean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332" y="1128385"/>
            <a:ext cx="8927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Describe adverbs that tell when.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Identify the adverbs in the following sentences: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178" y="6292400"/>
            <a:ext cx="8927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solidFill>
                  <a:srgbClr val="FF0000"/>
                </a:solidFill>
                <a:latin typeface="Century Gothic"/>
                <a:cs typeface="Century Gothic"/>
              </a:rPr>
              <a:t>What 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question can each adverb answer?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7567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055" y="760198"/>
            <a:ext cx="884387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 </a:t>
            </a:r>
            <a:r>
              <a:rPr lang="en-US" sz="6600" dirty="0" smtClean="0"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ey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f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7430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0814" y="185135"/>
            <a:ext cx="560243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Introduce Long e: y, </a:t>
            </a:r>
            <a:r>
              <a:rPr lang="en-US" sz="2800" dirty="0" err="1" smtClean="0">
                <a:latin typeface="Century Gothic" panose="020B0502020202020204" pitchFamily="34" charset="0"/>
              </a:rPr>
              <a:t>ey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pic>
        <p:nvPicPr>
          <p:cNvPr id="2" name="Picture 1" descr="Screen Shot 2017-01-23 at 7.48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512" y="834362"/>
            <a:ext cx="4593275" cy="602363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858835" y="1708846"/>
            <a:ext cx="3170445" cy="11149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000000"/>
                </a:solidFill>
                <a:latin typeface="Century Gothic"/>
                <a:cs typeface="Century Gothic"/>
              </a:rPr>
              <a:t>funn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endParaRPr lang="en-US" sz="72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22489" y="3011461"/>
            <a:ext cx="1917966" cy="11149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  <a:latin typeface="Century Gothic"/>
                <a:cs typeface="Century Gothic"/>
              </a:rPr>
              <a:t>k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ey</a:t>
            </a:r>
            <a:endParaRPr lang="en-US" sz="72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22" name="Frame 21"/>
          <p:cNvSpPr/>
          <p:nvPr/>
        </p:nvSpPr>
        <p:spPr>
          <a:xfrm rot="5400000">
            <a:off x="4086295" y="4585444"/>
            <a:ext cx="1431450" cy="1004583"/>
          </a:xfrm>
          <a:prstGeom prst="frame">
            <a:avLst>
              <a:gd name="adj1" fmla="val 661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260589" y="4835514"/>
            <a:ext cx="2282844" cy="234834"/>
          </a:xfrm>
          <a:prstGeom prst="rightArrow">
            <a:avLst>
              <a:gd name="adj1" fmla="val 32039"/>
              <a:gd name="adj2" fmla="val 4190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5100" y="3450222"/>
            <a:ext cx="1959039" cy="13528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entury Gothic"/>
                <a:cs typeface="Century Gothic"/>
              </a:rPr>
              <a:t>What are these letters?</a:t>
            </a:r>
          </a:p>
          <a:p>
            <a:pPr algn="ctr"/>
            <a:r>
              <a:rPr lang="en-US" dirty="0" smtClean="0">
                <a:latin typeface="Century Gothic"/>
                <a:cs typeface="Century Gothic"/>
              </a:rPr>
              <a:t>What sound do they stand for?</a:t>
            </a:r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102048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055" y="760198"/>
            <a:ext cx="884387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 </a:t>
            </a:r>
            <a:r>
              <a:rPr lang="en-US" sz="6600" dirty="0" smtClean="0"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ey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055106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055" y="760198"/>
            <a:ext cx="89087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gg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055" y="194685"/>
            <a:ext cx="3161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943861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055" y="760198"/>
            <a:ext cx="89087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gg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</a:t>
            </a:r>
            <a:r>
              <a:rPr lang="en-US" sz="6400" dirty="0" smtClean="0">
                <a:latin typeface="Century Gothic"/>
                <a:cs typeface="Century Gothic"/>
              </a:rPr>
              <a:t>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gg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055" y="194685"/>
            <a:ext cx="3161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923812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055" y="760198"/>
            <a:ext cx="890876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gg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</a:t>
            </a:r>
            <a:r>
              <a:rPr lang="en-US" sz="6400" dirty="0" smtClean="0">
                <a:latin typeface="Century Gothic"/>
                <a:cs typeface="Century Gothic"/>
              </a:rPr>
              <a:t>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gg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</a:t>
            </a:r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pp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055" y="194685"/>
            <a:ext cx="3161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018613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055" y="760198"/>
            <a:ext cx="890876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gg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</a:t>
            </a:r>
            <a:r>
              <a:rPr lang="en-US" sz="6400" dirty="0" smtClean="0">
                <a:latin typeface="Century Gothic"/>
                <a:cs typeface="Century Gothic"/>
              </a:rPr>
              <a:t>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gg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</a:t>
            </a:r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pp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pp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055" y="194685"/>
            <a:ext cx="3161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497899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055" y="760198"/>
            <a:ext cx="890876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gg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</a:t>
            </a:r>
            <a:r>
              <a:rPr lang="en-US" sz="6400" dirty="0" smtClean="0">
                <a:latin typeface="Century Gothic"/>
                <a:cs typeface="Century Gothic"/>
              </a:rPr>
              <a:t>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gg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</a:t>
            </a:r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pp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pp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</a:t>
            </a:r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nn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055" y="194685"/>
            <a:ext cx="3161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622479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055" y="760198"/>
            <a:ext cx="890876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gg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</a:t>
            </a:r>
            <a:r>
              <a:rPr lang="en-US" sz="6400" dirty="0" smtClean="0">
                <a:latin typeface="Century Gothic"/>
                <a:cs typeface="Century Gothic"/>
              </a:rPr>
              <a:t>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gg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</a:t>
            </a:r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pp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pp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</a:t>
            </a:r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nn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</a:t>
            </a:r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400" dirty="0" smtClean="0">
                <a:latin typeface="Century Gothic"/>
                <a:cs typeface="Century Gothic"/>
              </a:rPr>
              <a:t>k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</a:p>
          <a:p>
            <a:endParaRPr lang="en-US" sz="6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055" y="194685"/>
            <a:ext cx="3161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835403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055" y="760198"/>
            <a:ext cx="890876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gg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</a:t>
            </a:r>
            <a:r>
              <a:rPr lang="en-US" sz="6400" dirty="0" smtClean="0">
                <a:latin typeface="Century Gothic"/>
                <a:cs typeface="Century Gothic"/>
              </a:rPr>
              <a:t>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gg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</a:t>
            </a:r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pp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pp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</a:t>
            </a:r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nn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</a:t>
            </a:r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400" dirty="0" smtClean="0">
                <a:latin typeface="Century Gothic"/>
                <a:cs typeface="Century Gothic"/>
              </a:rPr>
              <a:t>k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</a:p>
          <a:p>
            <a:endParaRPr lang="en-US" sz="6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400" dirty="0" smtClean="0">
                <a:latin typeface="Century Gothic"/>
                <a:cs typeface="Century Gothic"/>
              </a:rPr>
              <a:t>t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055" y="194685"/>
            <a:ext cx="3161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755940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055" y="760198"/>
            <a:ext cx="890876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gg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</a:t>
            </a:r>
            <a:r>
              <a:rPr lang="en-US" sz="6400" dirty="0" smtClean="0">
                <a:latin typeface="Century Gothic"/>
                <a:cs typeface="Century Gothic"/>
              </a:rPr>
              <a:t>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gg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</a:t>
            </a:r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pp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pp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</a:t>
            </a:r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nn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</a:t>
            </a:r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400" dirty="0" smtClean="0">
                <a:latin typeface="Century Gothic"/>
                <a:cs typeface="Century Gothic"/>
              </a:rPr>
              <a:t>k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</a:p>
          <a:p>
            <a:endParaRPr lang="en-US" sz="6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400" dirty="0" smtClean="0">
                <a:latin typeface="Century Gothic"/>
                <a:cs typeface="Century Gothic"/>
              </a:rPr>
              <a:t>t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</a:t>
            </a:r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055" y="194685"/>
            <a:ext cx="3161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708039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055" y="760198"/>
            <a:ext cx="890876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gg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</a:t>
            </a:r>
            <a:r>
              <a:rPr lang="en-US" sz="6400" dirty="0" smtClean="0">
                <a:latin typeface="Century Gothic"/>
                <a:cs typeface="Century Gothic"/>
              </a:rPr>
              <a:t>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gg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</a:t>
            </a:r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pp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pp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</a:t>
            </a:r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nn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</a:t>
            </a:r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400" dirty="0" smtClean="0">
                <a:latin typeface="Century Gothic"/>
                <a:cs typeface="Century Gothic"/>
              </a:rPr>
              <a:t>k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</a:p>
          <a:p>
            <a:endParaRPr lang="en-US" sz="6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400" dirty="0" smtClean="0">
                <a:latin typeface="Century Gothic"/>
                <a:cs typeface="Century Gothic"/>
              </a:rPr>
              <a:t>t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</a:t>
            </a:r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</a:t>
            </a:r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055" y="194685"/>
            <a:ext cx="3161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57187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2188" y="106482"/>
            <a:ext cx="731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Have children practice connecting the letters y and </a:t>
            </a:r>
            <a:r>
              <a:rPr lang="en-US" dirty="0" err="1" smtClean="0">
                <a:latin typeface="Century Gothic"/>
                <a:cs typeface="Century Gothic"/>
              </a:rPr>
              <a:t>ey</a:t>
            </a:r>
            <a:r>
              <a:rPr lang="en-US" dirty="0" smtClean="0">
                <a:latin typeface="Century Gothic"/>
                <a:cs typeface="Century Gothic"/>
              </a:rPr>
              <a:t> to the sound /e/ by writing them.</a:t>
            </a:r>
          </a:p>
          <a:p>
            <a:endParaRPr lang="en-US" dirty="0">
              <a:latin typeface="Century Gothic"/>
              <a:cs typeface="Century Gothic"/>
            </a:endParaRPr>
          </a:p>
          <a:p>
            <a:r>
              <a:rPr lang="en-US" dirty="0" smtClean="0">
                <a:latin typeface="Century Gothic"/>
                <a:cs typeface="Century Gothic"/>
              </a:rPr>
              <a:t>Now do it with me. Say /e/ as I write the letters y and </a:t>
            </a:r>
            <a:r>
              <a:rPr lang="en-US" dirty="0" err="1" smtClean="0">
                <a:latin typeface="Century Gothic"/>
                <a:cs typeface="Century Gothic"/>
              </a:rPr>
              <a:t>ey</a:t>
            </a:r>
            <a:endParaRPr lang="en-US" dirty="0" smtClean="0">
              <a:latin typeface="Century Gothic"/>
              <a:cs typeface="Century Gothic"/>
            </a:endParaRPr>
          </a:p>
          <a:p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445" y="1991564"/>
            <a:ext cx="888190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Century Gothic"/>
                <a:cs typeface="Century Gothic"/>
              </a:rPr>
              <a:t>y	    y 	   y	   y    y</a:t>
            </a:r>
            <a:endParaRPr lang="en-US" sz="8000" dirty="0">
              <a:latin typeface="Century Gothic"/>
              <a:cs typeface="Century Gothic"/>
            </a:endParaRPr>
          </a:p>
          <a:p>
            <a:endParaRPr lang="en-US" sz="8000" dirty="0" smtClean="0">
              <a:latin typeface="Century Gothic"/>
              <a:cs typeface="Century Gothic"/>
            </a:endParaRPr>
          </a:p>
          <a:p>
            <a:r>
              <a:rPr lang="en-US" sz="8000" dirty="0" err="1" smtClean="0">
                <a:latin typeface="Century Gothic"/>
                <a:cs typeface="Century Gothic"/>
              </a:rPr>
              <a:t>ey</a:t>
            </a:r>
            <a:r>
              <a:rPr lang="en-US" sz="8000" dirty="0" smtClean="0">
                <a:latin typeface="Century Gothic"/>
                <a:cs typeface="Century Gothic"/>
              </a:rPr>
              <a:t>		</a:t>
            </a:r>
            <a:r>
              <a:rPr lang="en-US" sz="8000" dirty="0" err="1" smtClean="0">
                <a:latin typeface="Century Gothic"/>
                <a:cs typeface="Century Gothic"/>
              </a:rPr>
              <a:t>ey</a:t>
            </a:r>
            <a:r>
              <a:rPr lang="en-US" sz="8000" dirty="0" smtClean="0">
                <a:latin typeface="Century Gothic"/>
                <a:cs typeface="Century Gothic"/>
              </a:rPr>
              <a:t>		</a:t>
            </a:r>
            <a:r>
              <a:rPr lang="en-US" sz="8000" dirty="0" err="1" smtClean="0">
                <a:latin typeface="Century Gothic"/>
                <a:cs typeface="Century Gothic"/>
              </a:rPr>
              <a:t>ey</a:t>
            </a:r>
            <a:r>
              <a:rPr lang="en-US" sz="8000" dirty="0" smtClean="0">
                <a:latin typeface="Century Gothic"/>
                <a:cs typeface="Century Gothic"/>
              </a:rPr>
              <a:t> 	</a:t>
            </a:r>
            <a:r>
              <a:rPr lang="en-US" sz="8000" dirty="0" err="1" smtClean="0">
                <a:latin typeface="Century Gothic"/>
                <a:cs typeface="Century Gothic"/>
              </a:rPr>
              <a:t>ey</a:t>
            </a:r>
            <a:r>
              <a:rPr lang="en-US" sz="8000" dirty="0" smtClean="0">
                <a:latin typeface="Century Gothic"/>
                <a:cs typeface="Century Gothic"/>
              </a:rPr>
              <a:t>  </a:t>
            </a:r>
            <a:r>
              <a:rPr lang="en-US" sz="8000" dirty="0" err="1" smtClean="0">
                <a:latin typeface="Century Gothic"/>
                <a:cs typeface="Century Gothic"/>
              </a:rPr>
              <a:t>ey</a:t>
            </a:r>
            <a:r>
              <a:rPr lang="en-US" sz="8000" dirty="0" smtClean="0">
                <a:latin typeface="Century Gothic"/>
                <a:cs typeface="Century Gothic"/>
              </a:rPr>
              <a:t>			</a:t>
            </a:r>
            <a:endParaRPr lang="en-US" sz="8000" dirty="0">
              <a:latin typeface="Century Gothic"/>
              <a:cs typeface="Century Gothic"/>
            </a:endParaRPr>
          </a:p>
        </p:txBody>
      </p:sp>
      <p:pic>
        <p:nvPicPr>
          <p:cNvPr id="6" name="Picture 5" descr="Screen Shot 2017-01-23 at 7.48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45" y="282405"/>
            <a:ext cx="1303305" cy="170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2710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055" y="760198"/>
            <a:ext cx="890876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gg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</a:t>
            </a:r>
            <a:r>
              <a:rPr lang="en-US" sz="6400" dirty="0" smtClean="0">
                <a:latin typeface="Century Gothic"/>
                <a:cs typeface="Century Gothic"/>
              </a:rPr>
              <a:t>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gg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</a:t>
            </a:r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pp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pp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</a:t>
            </a:r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nn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</a:t>
            </a:r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400" dirty="0" smtClean="0">
                <a:latin typeface="Century Gothic"/>
                <a:cs typeface="Century Gothic"/>
              </a:rPr>
              <a:t>k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</a:p>
          <a:p>
            <a:endParaRPr lang="en-US" sz="6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400" dirty="0" smtClean="0">
                <a:latin typeface="Century Gothic"/>
                <a:cs typeface="Century Gothic"/>
              </a:rPr>
              <a:t>t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</a:t>
            </a:r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</a:t>
            </a:r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  </a:t>
            </a:r>
            <a:r>
              <a:rPr lang="en-US" sz="6400" dirty="0" smtClean="0">
                <a:latin typeface="Century Gothic"/>
                <a:cs typeface="Century Gothic"/>
              </a:rPr>
              <a:t>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055" y="194685"/>
            <a:ext cx="3161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937114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055" y="259580"/>
            <a:ext cx="89087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The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259158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055" y="259580"/>
            <a:ext cx="89087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The baby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984753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055" y="259580"/>
            <a:ext cx="89087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The baby is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738109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055" y="259580"/>
            <a:ext cx="89087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The baby is very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017646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055" y="259580"/>
            <a:ext cx="890876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The baby is very fussy.</a:t>
            </a:r>
            <a:endParaRPr lang="en-US" sz="6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742364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055" y="259580"/>
            <a:ext cx="890876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The baby is very fussy.</a:t>
            </a:r>
            <a:endParaRPr lang="en-US" sz="6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Betty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081475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055" y="259580"/>
            <a:ext cx="890876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The baby is very fussy.</a:t>
            </a:r>
            <a:endParaRPr lang="en-US" sz="6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Betty went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614546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055" y="259580"/>
            <a:ext cx="890876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The baby is very fussy.</a:t>
            </a:r>
            <a:endParaRPr lang="en-US" sz="6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Betty went to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109107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055" y="259580"/>
            <a:ext cx="890876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The baby is very fussy.</a:t>
            </a:r>
            <a:endParaRPr lang="en-US" sz="6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Betty went to the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46413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y and </a:t>
            </a:r>
            <a:r>
              <a:rPr lang="en-US" sz="2800" dirty="0" err="1" smtClean="0">
                <a:latin typeface="Century Gothic" panose="020B0502020202020204" pitchFamily="34" charset="0"/>
              </a:rPr>
              <a:t>ey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4373" y="1989310"/>
            <a:ext cx="168217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76551" y="1989310"/>
            <a:ext cx="165938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35935" y="1989310"/>
            <a:ext cx="163157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67508" y="1989310"/>
            <a:ext cx="159449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62001" y="1985420"/>
            <a:ext cx="159449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75176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055" y="259580"/>
            <a:ext cx="8908766" cy="3724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The baby is very fussy.</a:t>
            </a:r>
            <a:endParaRPr lang="en-US" sz="6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Betty went to the muddy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449446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055" y="259580"/>
            <a:ext cx="890876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The baby is very fussy.</a:t>
            </a:r>
            <a:endParaRPr lang="en-US" sz="6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Betty went to the muddy pond.</a:t>
            </a:r>
            <a:endParaRPr lang="en-US" sz="6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451365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055" y="259580"/>
            <a:ext cx="890876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The baby is very fussy.</a:t>
            </a:r>
            <a:endParaRPr lang="en-US" sz="6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Betty went to the muddy pond.</a:t>
            </a:r>
            <a:endParaRPr lang="en-US" sz="6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Tommy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104006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055" y="259580"/>
            <a:ext cx="890876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The baby is very fussy.</a:t>
            </a:r>
            <a:endParaRPr lang="en-US" sz="6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Betty went to the muddy pond.</a:t>
            </a:r>
            <a:endParaRPr lang="en-US" sz="6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Tommy lost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43371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055" y="259580"/>
            <a:ext cx="890876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The baby is very fussy.</a:t>
            </a:r>
            <a:endParaRPr lang="en-US" sz="6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Betty went to the muddy pond.</a:t>
            </a:r>
            <a:endParaRPr lang="en-US" sz="6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Tommy lost his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167812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055" y="259580"/>
            <a:ext cx="890876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The baby is very fussy.</a:t>
            </a:r>
            <a:endParaRPr lang="en-US" sz="6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Betty went to the muddy pond.</a:t>
            </a:r>
            <a:endParaRPr lang="en-US" sz="6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Tommy lost his key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441296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055" y="259580"/>
            <a:ext cx="890876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The baby is very fussy.</a:t>
            </a:r>
            <a:endParaRPr lang="en-US" sz="6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Betty went to the muddy pond.</a:t>
            </a:r>
            <a:endParaRPr lang="en-US" sz="6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Tommy lost his key in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5533082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055" y="259580"/>
            <a:ext cx="8908766" cy="6370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The baby is very fussy.</a:t>
            </a:r>
            <a:endParaRPr lang="en-US" sz="6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Betty went to the muddy pond.</a:t>
            </a:r>
            <a:endParaRPr lang="en-US" sz="6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Tommy lost his key in the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6803686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055" y="259580"/>
            <a:ext cx="8908766" cy="6370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The baby is very fussy.</a:t>
            </a:r>
            <a:endParaRPr lang="en-US" sz="6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Betty went to the muddy pond.</a:t>
            </a:r>
            <a:endParaRPr lang="en-US" sz="6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Tommy lost his key in the muddy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9801834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055" y="259580"/>
            <a:ext cx="8908766" cy="6370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The baby is very fussy.</a:t>
            </a:r>
            <a:endParaRPr lang="en-US" sz="6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Betty went to the muddy pond.</a:t>
            </a:r>
            <a:endParaRPr lang="en-US" sz="6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Tommy lost his key in the muddy pond.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25175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y and </a:t>
            </a:r>
            <a:r>
              <a:rPr lang="en-US" sz="2800" dirty="0" err="1" smtClean="0">
                <a:latin typeface="Century Gothic" panose="020B0502020202020204" pitchFamily="34" charset="0"/>
              </a:rPr>
              <a:t>ey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4373" y="1989310"/>
            <a:ext cx="168217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76551" y="1989310"/>
            <a:ext cx="165938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35935" y="1989310"/>
            <a:ext cx="163157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7550652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3779" y="281266"/>
            <a:ext cx="5370049" cy="571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Spelling / Dictation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7830" y="1129374"/>
            <a:ext cx="4505551" cy="55230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dirty="0" smtClean="0">
                <a:latin typeface="Century Gothic"/>
                <a:cs typeface="Century Gothic"/>
              </a:rPr>
              <a:t>1. _________</a:t>
            </a:r>
          </a:p>
          <a:p>
            <a:r>
              <a:rPr lang="en-US" sz="5400" dirty="0" smtClean="0">
                <a:latin typeface="Century Gothic"/>
                <a:cs typeface="Century Gothic"/>
              </a:rPr>
              <a:t>2. _________</a:t>
            </a:r>
          </a:p>
          <a:p>
            <a:r>
              <a:rPr lang="en-US" sz="5400" dirty="0" smtClean="0">
                <a:latin typeface="Century Gothic"/>
                <a:cs typeface="Century Gothic"/>
              </a:rPr>
              <a:t>3. _________</a:t>
            </a:r>
          </a:p>
          <a:p>
            <a:r>
              <a:rPr lang="en-US" sz="5400" dirty="0" smtClean="0">
                <a:latin typeface="Century Gothic"/>
                <a:cs typeface="Century Gothic"/>
              </a:rPr>
              <a:t>4. _________</a:t>
            </a:r>
          </a:p>
          <a:p>
            <a:r>
              <a:rPr lang="en-US" sz="5400" dirty="0" smtClean="0">
                <a:latin typeface="Century Gothic"/>
                <a:cs typeface="Century Gothic"/>
              </a:rPr>
              <a:t>5. _________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41304" y="5748021"/>
            <a:ext cx="7916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key</a:t>
            </a:r>
          </a:p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bumpy</a:t>
            </a:r>
          </a:p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puppy</a:t>
            </a:r>
          </a:p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sandy</a:t>
            </a:r>
          </a:p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funny</a:t>
            </a:r>
          </a:p>
          <a:p>
            <a:endParaRPr lang="en-US" sz="12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90092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Words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36421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found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We </a:t>
            </a:r>
            <a:r>
              <a:rPr lang="en-US" sz="2800" b="1" dirty="0" smtClean="0">
                <a:latin typeface="Century Gothic"/>
                <a:cs typeface="Century Gothic"/>
              </a:rPr>
              <a:t>found </a:t>
            </a:r>
            <a:r>
              <a:rPr lang="en-US" sz="2800" dirty="0" smtClean="0">
                <a:latin typeface="Century Gothic"/>
                <a:cs typeface="Century Gothic"/>
              </a:rPr>
              <a:t>our lost dog.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749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hard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It is not </a:t>
            </a:r>
            <a:r>
              <a:rPr lang="en-US" sz="2800" b="1" dirty="0" smtClean="0">
                <a:latin typeface="Century Gothic"/>
                <a:cs typeface="Century Gothic"/>
              </a:rPr>
              <a:t>hard </a:t>
            </a:r>
            <a:r>
              <a:rPr lang="en-US" sz="2800" dirty="0" smtClean="0">
                <a:latin typeface="Century Gothic"/>
                <a:cs typeface="Century Gothic"/>
              </a:rPr>
              <a:t>to write your name.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44760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near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 women lives </a:t>
            </a:r>
            <a:r>
              <a:rPr lang="en-US" sz="2800" b="1" dirty="0" smtClean="0">
                <a:latin typeface="Century Gothic"/>
                <a:cs typeface="Century Gothic"/>
              </a:rPr>
              <a:t>near</a:t>
            </a:r>
            <a:r>
              <a:rPr lang="en-US" sz="2800" dirty="0" smtClean="0">
                <a:latin typeface="Century Gothic"/>
                <a:cs typeface="Century Gothic"/>
              </a:rPr>
              <a:t> the school.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75967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women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She is a very nice </a:t>
            </a:r>
            <a:r>
              <a:rPr lang="en-US" sz="2800" b="1" dirty="0" smtClean="0">
                <a:latin typeface="Century Gothic"/>
                <a:cs typeface="Century Gothic"/>
              </a:rPr>
              <a:t>women</a:t>
            </a:r>
            <a:r>
              <a:rPr lang="en-US" sz="2800" dirty="0" smtClean="0">
                <a:latin typeface="Century Gothic"/>
                <a:cs typeface="Century Gothic"/>
              </a:rPr>
              <a:t>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70191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would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entury Gothic"/>
                <a:cs typeface="Century Gothic"/>
              </a:rPr>
              <a:t>Would</a:t>
            </a:r>
            <a:r>
              <a:rPr lang="en-US" sz="2800" dirty="0" smtClean="0">
                <a:latin typeface="Century Gothic"/>
                <a:cs typeface="Century Gothic"/>
              </a:rPr>
              <a:t> you like to play with us?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48612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write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It is not hard to </a:t>
            </a:r>
            <a:r>
              <a:rPr lang="en-US" sz="2800" b="1" dirty="0" smtClean="0">
                <a:latin typeface="Century Gothic"/>
                <a:cs typeface="Century Gothic"/>
              </a:rPr>
              <a:t>write</a:t>
            </a:r>
            <a:r>
              <a:rPr lang="en-US" sz="2800" dirty="0" smtClean="0">
                <a:latin typeface="Century Gothic"/>
                <a:cs typeface="Century Gothic"/>
              </a:rPr>
              <a:t> your name.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5212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526" y="448536"/>
            <a:ext cx="8813699" cy="63196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371600" indent="-1371600">
              <a:buAutoNum type="arabicPeriod"/>
            </a:pPr>
            <a:endParaRPr lang="en-US" sz="4000" dirty="0" smtClean="0">
              <a:latin typeface="Century Gothic"/>
              <a:cs typeface="Century Gothic"/>
            </a:endParaRPr>
          </a:p>
          <a:p>
            <a:pPr marL="1371600" indent="-1371600">
              <a:buAutoNum type="arabicPeriod"/>
            </a:pPr>
            <a:r>
              <a:rPr lang="en-US" sz="4800" dirty="0" smtClean="0">
                <a:latin typeface="Century Gothic"/>
                <a:cs typeface="Century Gothic"/>
              </a:rPr>
              <a:t>We </a:t>
            </a:r>
            <a:r>
              <a:rPr lang="en-US" sz="4800" b="1" dirty="0" smtClean="0">
                <a:latin typeface="Century Gothic"/>
                <a:cs typeface="Century Gothic"/>
              </a:rPr>
              <a:t>found</a:t>
            </a:r>
            <a:r>
              <a:rPr lang="en-US" sz="4800" dirty="0" smtClean="0">
                <a:latin typeface="Century Gothic"/>
                <a:cs typeface="Century Gothic"/>
              </a:rPr>
              <a:t> our lost dog.</a:t>
            </a:r>
          </a:p>
          <a:p>
            <a:pPr marL="1371600" indent="-1371600">
              <a:buAutoNum type="arabicPeriod"/>
            </a:pPr>
            <a:r>
              <a:rPr lang="en-US" sz="4800" dirty="0" smtClean="0">
                <a:latin typeface="Century Gothic"/>
                <a:cs typeface="Century Gothic"/>
              </a:rPr>
              <a:t>It is not </a:t>
            </a:r>
            <a:r>
              <a:rPr lang="en-US" sz="4800" b="1" dirty="0" smtClean="0">
                <a:latin typeface="Century Gothic"/>
                <a:cs typeface="Century Gothic"/>
              </a:rPr>
              <a:t>hard</a:t>
            </a:r>
            <a:r>
              <a:rPr lang="en-US" sz="4800" dirty="0" smtClean="0">
                <a:latin typeface="Century Gothic"/>
                <a:cs typeface="Century Gothic"/>
              </a:rPr>
              <a:t> to write your name.</a:t>
            </a:r>
          </a:p>
          <a:p>
            <a:pPr marL="1371600" indent="-1371600">
              <a:buAutoNum type="arabicPeriod"/>
            </a:pPr>
            <a:r>
              <a:rPr lang="en-US" sz="4800" dirty="0" smtClean="0">
                <a:latin typeface="Century Gothic"/>
                <a:cs typeface="Century Gothic"/>
              </a:rPr>
              <a:t>That </a:t>
            </a:r>
            <a:r>
              <a:rPr lang="en-US" sz="4800" b="1" dirty="0" smtClean="0">
                <a:latin typeface="Century Gothic"/>
                <a:cs typeface="Century Gothic"/>
              </a:rPr>
              <a:t>women</a:t>
            </a:r>
            <a:r>
              <a:rPr lang="en-US" sz="4800" dirty="0" smtClean="0">
                <a:latin typeface="Century Gothic"/>
                <a:cs typeface="Century Gothic"/>
              </a:rPr>
              <a:t> lives </a:t>
            </a:r>
            <a:r>
              <a:rPr lang="en-US" sz="4800" b="1" dirty="0" smtClean="0">
                <a:latin typeface="Century Gothic"/>
                <a:cs typeface="Century Gothic"/>
              </a:rPr>
              <a:t>nea</a:t>
            </a:r>
            <a:r>
              <a:rPr lang="en-US" sz="4800" dirty="0" smtClean="0">
                <a:latin typeface="Century Gothic"/>
                <a:cs typeface="Century Gothic"/>
              </a:rPr>
              <a:t>r the school.</a:t>
            </a:r>
          </a:p>
          <a:p>
            <a:pPr marL="1371600" indent="-1371600">
              <a:buAutoNum type="arabicPeriod"/>
            </a:pPr>
            <a:r>
              <a:rPr lang="en-US" sz="4800" b="1" dirty="0" smtClean="0">
                <a:latin typeface="Century Gothic"/>
                <a:cs typeface="Century Gothic"/>
              </a:rPr>
              <a:t>Would</a:t>
            </a:r>
            <a:r>
              <a:rPr lang="en-US" sz="4800" dirty="0" smtClean="0">
                <a:latin typeface="Century Gothic"/>
                <a:cs typeface="Century Gothic"/>
              </a:rPr>
              <a:t> you like to play with us?</a:t>
            </a:r>
          </a:p>
        </p:txBody>
      </p:sp>
      <p:sp>
        <p:nvSpPr>
          <p:cNvPr id="3" name="Rectangle 2"/>
          <p:cNvSpPr/>
          <p:nvPr/>
        </p:nvSpPr>
        <p:spPr>
          <a:xfrm>
            <a:off x="835341" y="168417"/>
            <a:ext cx="7560688" cy="6989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entury Gothic"/>
                <a:cs typeface="Century Gothic"/>
              </a:rPr>
              <a:t>Have children read the sentences. Prompt them to identify the high-frequency words in connected text and to blend the decodable words.</a:t>
            </a:r>
            <a:endParaRPr lang="en-US" sz="1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4193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798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 Adverbs that tell when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0178" y="2224968"/>
            <a:ext cx="8852382" cy="36560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4600" dirty="0" smtClean="0">
                <a:latin typeface="Century Gothic"/>
                <a:cs typeface="Century Gothic"/>
              </a:rPr>
              <a:t>Penny got a puppy today. First, she gave him a bath. Penny will take him for a walk later.</a:t>
            </a:r>
            <a:endParaRPr lang="en-US" sz="2000" dirty="0" smtClean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332" y="1128385"/>
            <a:ext cx="8927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Words such as </a:t>
            </a:r>
            <a:r>
              <a:rPr lang="en-US" sz="2000" i="1" dirty="0" smtClean="0">
                <a:solidFill>
                  <a:srgbClr val="FF0000"/>
                </a:solidFill>
                <a:latin typeface="Century Gothic"/>
                <a:cs typeface="Century Gothic"/>
              </a:rPr>
              <a:t>first, then, next, soon, later today, tomorrow, yesterday, early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, and </a:t>
            </a:r>
            <a:r>
              <a:rPr lang="en-US" sz="2000" i="1" dirty="0" smtClean="0">
                <a:solidFill>
                  <a:srgbClr val="FF0000"/>
                </a:solidFill>
                <a:latin typeface="Century Gothic"/>
                <a:cs typeface="Century Gothic"/>
              </a:rPr>
              <a:t>always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tell when an action takes place.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178" y="6035287"/>
            <a:ext cx="8689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Ask: When did Penny get a puppy? The adverb today tells when.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did she give him a bath? When will she take him for a walk?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44436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y and </a:t>
            </a:r>
            <a:r>
              <a:rPr lang="en-US" sz="2800" dirty="0" err="1" smtClean="0">
                <a:latin typeface="Century Gothic" panose="020B0502020202020204" pitchFamily="34" charset="0"/>
              </a:rPr>
              <a:t>ey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4373" y="1989310"/>
            <a:ext cx="168217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76551" y="1989310"/>
            <a:ext cx="165938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35935" y="1989310"/>
            <a:ext cx="163157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08536" y="1989310"/>
            <a:ext cx="159449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03029" y="1985420"/>
            <a:ext cx="159449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8610081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798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 Adverbs that tell when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0178" y="2224968"/>
            <a:ext cx="8852382" cy="36560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4600" dirty="0" smtClean="0">
                <a:latin typeface="Century Gothic"/>
                <a:cs typeface="Century Gothic"/>
              </a:rPr>
              <a:t>My hamster </a:t>
            </a:r>
            <a:r>
              <a:rPr lang="en-US" sz="4600" dirty="0" err="1" smtClean="0">
                <a:latin typeface="Century Gothic"/>
                <a:cs typeface="Century Gothic"/>
              </a:rPr>
              <a:t>Izzy</a:t>
            </a:r>
            <a:r>
              <a:rPr lang="en-US" sz="4600" dirty="0" smtClean="0">
                <a:latin typeface="Century Gothic"/>
                <a:cs typeface="Century Gothic"/>
              </a:rPr>
              <a:t> wakes me early.</a:t>
            </a:r>
          </a:p>
          <a:p>
            <a:pPr>
              <a:lnSpc>
                <a:spcPct val="120000"/>
              </a:lnSpc>
            </a:pPr>
            <a:r>
              <a:rPr lang="en-US" sz="4600" dirty="0" err="1" smtClean="0">
                <a:latin typeface="Century Gothic"/>
                <a:cs typeface="Century Gothic"/>
              </a:rPr>
              <a:t>Izzy</a:t>
            </a:r>
            <a:r>
              <a:rPr lang="en-US" sz="4600" dirty="0" smtClean="0">
                <a:latin typeface="Century Gothic"/>
                <a:cs typeface="Century Gothic"/>
              </a:rPr>
              <a:t> always kicks shavings out of her cage.</a:t>
            </a:r>
            <a:endParaRPr lang="en-US" sz="2000" dirty="0" smtClean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332" y="1128385"/>
            <a:ext cx="8927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Words such as </a:t>
            </a:r>
            <a:r>
              <a:rPr lang="en-US" sz="2000" i="1" dirty="0" smtClean="0">
                <a:solidFill>
                  <a:srgbClr val="FF0000"/>
                </a:solidFill>
                <a:latin typeface="Century Gothic"/>
                <a:cs typeface="Century Gothic"/>
              </a:rPr>
              <a:t>first, then, next, soon, later today, tomorrow, yesterday, early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, and </a:t>
            </a:r>
            <a:r>
              <a:rPr lang="en-US" sz="2000" i="1" dirty="0" smtClean="0">
                <a:solidFill>
                  <a:srgbClr val="FF0000"/>
                </a:solidFill>
                <a:latin typeface="Century Gothic"/>
                <a:cs typeface="Century Gothic"/>
              </a:rPr>
              <a:t>always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tell when an action takes place.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332" y="6137264"/>
            <a:ext cx="8927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work with a partner to identify the adverbs that tell when.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69577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1 – Day 2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90317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Phonemic Awareness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Phoneme Deletion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971" y="3300631"/>
            <a:ext cx="88375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Guided Practice:</a:t>
            </a: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Have children delete the /e/ sound to form new words. Do the first two examples with them.</a:t>
            </a:r>
            <a:endParaRPr lang="en-US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		</a:t>
            </a: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sleepy			frosty			puffy			fizzy</a:t>
            </a:r>
          </a:p>
          <a:p>
            <a:endParaRPr lang="en-US" sz="2000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		jumpy			curly			eighty			grouchy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971" y="1260420"/>
            <a:ext cx="88375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carefully how to delete final sounds to form a new word: dirty.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Now listen as I say the word and take away the last sound: dirty, dirt.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When I took away the /e/ sound at the end of dirty, I made a new word: dirt.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004559" y="1885980"/>
            <a:ext cx="14217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1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0814" y="185135"/>
            <a:ext cx="560243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Introduce Long e: y, </a:t>
            </a:r>
            <a:r>
              <a:rPr lang="en-US" sz="2800" dirty="0" err="1" smtClean="0">
                <a:latin typeface="Century Gothic" panose="020B0502020202020204" pitchFamily="34" charset="0"/>
              </a:rPr>
              <a:t>ey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753564" y="4510068"/>
            <a:ext cx="1434499" cy="325445"/>
          </a:xfrm>
          <a:prstGeom prst="rightArrow">
            <a:avLst>
              <a:gd name="adj1" fmla="val 14566"/>
              <a:gd name="adj2" fmla="val 4190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7498" y="658791"/>
            <a:ext cx="609600" cy="38608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creen Shot 2017-01-23 at 7.48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512" y="834362"/>
            <a:ext cx="4593275" cy="602363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20890" y="1794712"/>
            <a:ext cx="2135014" cy="24261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This is the Tree 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Sound-Spelling Card.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 The sound is /</a:t>
            </a:r>
            <a:r>
              <a:rPr lang="en-US" sz="1000" dirty="0">
                <a:latin typeface="Century Gothic"/>
                <a:cs typeface="Century Gothic"/>
              </a:rPr>
              <a:t>e</a:t>
            </a:r>
            <a:r>
              <a:rPr lang="en-US" sz="1000" dirty="0" smtClean="0">
                <a:latin typeface="Century Gothic"/>
                <a:cs typeface="Century Gothic"/>
              </a:rPr>
              <a:t>/.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This is the sound at the end of the word tree.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Listen: /</a:t>
            </a:r>
            <a:r>
              <a:rPr lang="en-US" sz="1000" dirty="0" err="1" smtClean="0">
                <a:latin typeface="Century Gothic"/>
                <a:cs typeface="Century Gothic"/>
              </a:rPr>
              <a:t>treee</a:t>
            </a:r>
            <a:r>
              <a:rPr lang="en-US" sz="1000" dirty="0" smtClean="0">
                <a:latin typeface="Century Gothic"/>
                <a:cs typeface="Century Gothic"/>
              </a:rPr>
              <a:t>/, tree.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Today we will learn more spellings for the /e/ sound.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Look at the word: happy.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Say it with me. This word has the long e sound /e/ spelled with the letter y.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The long e sound can also be spelled with the letters </a:t>
            </a:r>
            <a:r>
              <a:rPr lang="en-US" sz="1000" dirty="0" err="1" smtClean="0">
                <a:latin typeface="Century Gothic"/>
                <a:cs typeface="Century Gothic"/>
              </a:rPr>
              <a:t>ey</a:t>
            </a:r>
            <a:r>
              <a:rPr lang="en-US" sz="1000" dirty="0" smtClean="0">
                <a:latin typeface="Century Gothic"/>
                <a:cs typeface="Century Gothic"/>
              </a:rPr>
              <a:t> as in key.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858835" y="1708846"/>
            <a:ext cx="3170445" cy="11149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7200" dirty="0" smtClean="0">
                <a:solidFill>
                  <a:schemeClr val="tx1"/>
                </a:solidFill>
                <a:latin typeface="Century Gothic"/>
                <a:cs typeface="Century Gothic"/>
              </a:rPr>
              <a:t>a</a:t>
            </a:r>
            <a:r>
              <a:rPr lang="en-US" sz="7200" dirty="0" smtClean="0">
                <a:solidFill>
                  <a:srgbClr val="000000"/>
                </a:solidFill>
                <a:latin typeface="Century Gothic"/>
                <a:cs typeface="Century Gothic"/>
              </a:rPr>
              <a:t>pp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endParaRPr lang="en-US" sz="72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22489" y="3011461"/>
            <a:ext cx="1917966" cy="11149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  <a:latin typeface="Century Gothic"/>
                <a:cs typeface="Century Gothic"/>
              </a:rPr>
              <a:t>k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ey</a:t>
            </a:r>
            <a:endParaRPr lang="en-US" sz="72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22" name="Frame 21"/>
          <p:cNvSpPr/>
          <p:nvPr/>
        </p:nvSpPr>
        <p:spPr>
          <a:xfrm rot="5400000">
            <a:off x="4086295" y="4585444"/>
            <a:ext cx="1431450" cy="1004583"/>
          </a:xfrm>
          <a:prstGeom prst="frame">
            <a:avLst>
              <a:gd name="adj1" fmla="val 661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60555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y, </a:t>
            </a:r>
            <a:r>
              <a:rPr lang="en-US" sz="2800" dirty="0" err="1" smtClean="0">
                <a:latin typeface="Century Gothic" panose="020B0502020202020204" pitchFamily="34" charset="0"/>
              </a:rPr>
              <a:t>ey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9441" y="2014974"/>
            <a:ext cx="167035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d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19797" y="2016818"/>
            <a:ext cx="166814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87943" y="2016818"/>
            <a:ext cx="168710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d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8853829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y, </a:t>
            </a:r>
            <a:r>
              <a:rPr lang="en-US" sz="2800" dirty="0" err="1" smtClean="0">
                <a:latin typeface="Century Gothic" panose="020B0502020202020204" pitchFamily="34" charset="0"/>
              </a:rPr>
              <a:t>ey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9441" y="2014974"/>
            <a:ext cx="167035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d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19797" y="2016818"/>
            <a:ext cx="166814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87943" y="2016818"/>
            <a:ext cx="168710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d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54920" y="2016818"/>
            <a:ext cx="168710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d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42022" y="2016818"/>
            <a:ext cx="168710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6776326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y, </a:t>
            </a:r>
            <a:r>
              <a:rPr lang="en-US" sz="2800" dirty="0" err="1" smtClean="0">
                <a:latin typeface="Century Gothic" panose="020B0502020202020204" pitchFamily="34" charset="0"/>
              </a:rPr>
              <a:t>ey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8711" y="2016818"/>
            <a:ext cx="167035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d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29067" y="2016818"/>
            <a:ext cx="166814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97212" y="2016818"/>
            <a:ext cx="168710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d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84314" y="2016818"/>
            <a:ext cx="168710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d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71416" y="2016818"/>
            <a:ext cx="168710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7571903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y, </a:t>
            </a:r>
            <a:r>
              <a:rPr lang="en-US" sz="2800" dirty="0" err="1" smtClean="0">
                <a:latin typeface="Century Gothic" panose="020B0502020202020204" pitchFamily="34" charset="0"/>
              </a:rPr>
              <a:t>ey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9441" y="2014974"/>
            <a:ext cx="167035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j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19797" y="2016818"/>
            <a:ext cx="166814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87943" y="2016818"/>
            <a:ext cx="168710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1461358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y, </a:t>
            </a:r>
            <a:r>
              <a:rPr lang="en-US" sz="2800" dirty="0" err="1" smtClean="0">
                <a:latin typeface="Century Gothic" panose="020B0502020202020204" pitchFamily="34" charset="0"/>
              </a:rPr>
              <a:t>ey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9441" y="2014974"/>
            <a:ext cx="167035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j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19797" y="2016818"/>
            <a:ext cx="166814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87943" y="2016818"/>
            <a:ext cx="168710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54920" y="2016818"/>
            <a:ext cx="168710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42022" y="2016818"/>
            <a:ext cx="168710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411190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y, </a:t>
            </a:r>
            <a:r>
              <a:rPr lang="en-US" sz="2800" dirty="0" err="1" smtClean="0">
                <a:latin typeface="Century Gothic" panose="020B0502020202020204" pitchFamily="34" charset="0"/>
              </a:rPr>
              <a:t>ey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8711" y="2016818"/>
            <a:ext cx="167035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j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29067" y="2016818"/>
            <a:ext cx="166814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97212" y="2016818"/>
            <a:ext cx="168710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84314" y="2016818"/>
            <a:ext cx="168710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71416" y="2016818"/>
            <a:ext cx="168710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87192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y and </a:t>
            </a:r>
            <a:r>
              <a:rPr lang="en-US" sz="2800" dirty="0" err="1" smtClean="0">
                <a:latin typeface="Century Gothic" panose="020B0502020202020204" pitchFamily="34" charset="0"/>
              </a:rPr>
              <a:t>ey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4373" y="1989310"/>
            <a:ext cx="168217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76551" y="1989310"/>
            <a:ext cx="165938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35935" y="1989310"/>
            <a:ext cx="163157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67508" y="1989310"/>
            <a:ext cx="159449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62001" y="1985420"/>
            <a:ext cx="159449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4902321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y, </a:t>
            </a:r>
            <a:r>
              <a:rPr lang="en-US" sz="2800" dirty="0" err="1" smtClean="0">
                <a:latin typeface="Century Gothic" panose="020B0502020202020204" pitchFamily="34" charset="0"/>
              </a:rPr>
              <a:t>ey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9441" y="2014974"/>
            <a:ext cx="167035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19797" y="2016818"/>
            <a:ext cx="166814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87943" y="2016818"/>
            <a:ext cx="168710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b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1461358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y, </a:t>
            </a:r>
            <a:r>
              <a:rPr lang="en-US" sz="2800" dirty="0" err="1" smtClean="0">
                <a:latin typeface="Century Gothic" panose="020B0502020202020204" pitchFamily="34" charset="0"/>
              </a:rPr>
              <a:t>ey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9441" y="2014974"/>
            <a:ext cx="167035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19797" y="2016818"/>
            <a:ext cx="166814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87943" y="2016818"/>
            <a:ext cx="168710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b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54920" y="2016818"/>
            <a:ext cx="168710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b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42022" y="2016818"/>
            <a:ext cx="168710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411190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y, </a:t>
            </a:r>
            <a:r>
              <a:rPr lang="en-US" sz="2800" dirty="0" err="1" smtClean="0">
                <a:latin typeface="Century Gothic" panose="020B0502020202020204" pitchFamily="34" charset="0"/>
              </a:rPr>
              <a:t>ey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8711" y="2016818"/>
            <a:ext cx="167035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29067" y="2016818"/>
            <a:ext cx="166814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97212" y="2016818"/>
            <a:ext cx="168710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b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84314" y="2016818"/>
            <a:ext cx="168710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b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71416" y="2016818"/>
            <a:ext cx="168710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8719234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y, </a:t>
            </a:r>
            <a:r>
              <a:rPr lang="en-US" sz="2800" dirty="0" err="1" smtClean="0">
                <a:latin typeface="Century Gothic" panose="020B0502020202020204" pitchFamily="34" charset="0"/>
              </a:rPr>
              <a:t>ey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9441" y="2014974"/>
            <a:ext cx="167035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19797" y="2016818"/>
            <a:ext cx="166814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87942" y="2016818"/>
            <a:ext cx="213257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ck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1461358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y, </a:t>
            </a:r>
            <a:r>
              <a:rPr lang="en-US" sz="2800" dirty="0" err="1" smtClean="0">
                <a:latin typeface="Century Gothic" panose="020B0502020202020204" pitchFamily="34" charset="0"/>
              </a:rPr>
              <a:t>ey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9441" y="2014974"/>
            <a:ext cx="167035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19797" y="2016818"/>
            <a:ext cx="166814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87942" y="2016818"/>
            <a:ext cx="213257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ck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34043" y="2014974"/>
            <a:ext cx="213257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ey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357503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y, </a:t>
            </a:r>
            <a:r>
              <a:rPr lang="en-US" sz="2800" dirty="0" err="1" smtClean="0">
                <a:latin typeface="Century Gothic" panose="020B0502020202020204" pitchFamily="34" charset="0"/>
              </a:rPr>
              <a:t>ey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2969" y="2014974"/>
            <a:ext cx="167035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3325" y="2016818"/>
            <a:ext cx="166814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01470" y="2016818"/>
            <a:ext cx="213257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ck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34043" y="2014974"/>
            <a:ext cx="213257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ey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9208201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259" y="653933"/>
            <a:ext cx="88999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4086858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259" y="653933"/>
            <a:ext cx="88999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dd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9842907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259" y="653933"/>
            <a:ext cx="88999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dd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ck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6497885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259" y="653933"/>
            <a:ext cx="88999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dd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ck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97989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y and </a:t>
            </a:r>
            <a:r>
              <a:rPr lang="en-US" sz="2800" dirty="0" err="1" smtClean="0">
                <a:latin typeface="Century Gothic" panose="020B0502020202020204" pitchFamily="34" charset="0"/>
              </a:rPr>
              <a:t>ey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4373" y="1989310"/>
            <a:ext cx="168217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v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76551" y="1989310"/>
            <a:ext cx="165938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35935" y="1989310"/>
            <a:ext cx="163157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7600139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259" y="653933"/>
            <a:ext cx="889993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dd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ck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0102734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259" y="653933"/>
            <a:ext cx="889993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dd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ck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5814930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259" y="653933"/>
            <a:ext cx="889993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dd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ck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822705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259" y="653933"/>
            <a:ext cx="889993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dd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ck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6804437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259" y="653933"/>
            <a:ext cx="889993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dd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ck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5370288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259" y="653933"/>
            <a:ext cx="889993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dd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ck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8357305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259" y="653933"/>
            <a:ext cx="8899939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dd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ck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ey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9026043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259" y="653933"/>
            <a:ext cx="889993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dd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ck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ey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1527937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259" y="653933"/>
            <a:ext cx="889993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dd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ck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ey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7735769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259" y="653933"/>
            <a:ext cx="889993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dd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ck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ey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71489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1076</TotalTime>
  <Words>4639</Words>
  <Application>Microsoft Macintosh PowerPoint</Application>
  <PresentationFormat>On-screen Show (4:3)</PresentationFormat>
  <Paragraphs>1233</Paragraphs>
  <Slides>283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283</vt:i4>
      </vt:variant>
    </vt:vector>
  </HeadingPairs>
  <TitlesOfParts>
    <vt:vector size="28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Datus Thorup</dc:creator>
  <cp:lastModifiedBy>Datus Thorup</cp:lastModifiedBy>
  <cp:revision>27</cp:revision>
  <dcterms:created xsi:type="dcterms:W3CDTF">2017-01-24T02:42:18Z</dcterms:created>
  <dcterms:modified xsi:type="dcterms:W3CDTF">2017-01-29T21:27:57Z</dcterms:modified>
</cp:coreProperties>
</file>