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67" r:id="rId16"/>
    <p:sldId id="268" r:id="rId17"/>
    <p:sldId id="276" r:id="rId18"/>
    <p:sldId id="269" r:id="rId19"/>
    <p:sldId id="270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6" r:id="rId123"/>
    <p:sldId id="387" r:id="rId124"/>
    <p:sldId id="388" r:id="rId125"/>
    <p:sldId id="389" r:id="rId126"/>
    <p:sldId id="390" r:id="rId127"/>
    <p:sldId id="391" r:id="rId128"/>
    <p:sldId id="392" r:id="rId129"/>
    <p:sldId id="393" r:id="rId130"/>
    <p:sldId id="394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02" r:id="rId139"/>
    <p:sldId id="403" r:id="rId140"/>
    <p:sldId id="404" r:id="rId141"/>
    <p:sldId id="405" r:id="rId142"/>
    <p:sldId id="406" r:id="rId143"/>
    <p:sldId id="407" r:id="rId144"/>
    <p:sldId id="408" r:id="rId145"/>
    <p:sldId id="409" r:id="rId146"/>
    <p:sldId id="410" r:id="rId147"/>
    <p:sldId id="411" r:id="rId148"/>
    <p:sldId id="412" r:id="rId149"/>
    <p:sldId id="413" r:id="rId150"/>
    <p:sldId id="414" r:id="rId151"/>
    <p:sldId id="415" r:id="rId152"/>
    <p:sldId id="416" r:id="rId153"/>
    <p:sldId id="417" r:id="rId154"/>
    <p:sldId id="418" r:id="rId155"/>
    <p:sldId id="419" r:id="rId156"/>
    <p:sldId id="420" r:id="rId157"/>
    <p:sldId id="421" r:id="rId158"/>
    <p:sldId id="422" r:id="rId159"/>
    <p:sldId id="423" r:id="rId160"/>
    <p:sldId id="424" r:id="rId161"/>
    <p:sldId id="425" r:id="rId162"/>
    <p:sldId id="426" r:id="rId163"/>
    <p:sldId id="427" r:id="rId164"/>
    <p:sldId id="428" r:id="rId165"/>
    <p:sldId id="429" r:id="rId166"/>
    <p:sldId id="430" r:id="rId167"/>
    <p:sldId id="431" r:id="rId168"/>
    <p:sldId id="432" r:id="rId169"/>
    <p:sldId id="433" r:id="rId170"/>
    <p:sldId id="434" r:id="rId171"/>
    <p:sldId id="435" r:id="rId172"/>
    <p:sldId id="436" r:id="rId173"/>
    <p:sldId id="437" r:id="rId174"/>
    <p:sldId id="438" r:id="rId175"/>
    <p:sldId id="439" r:id="rId176"/>
    <p:sldId id="440" r:id="rId177"/>
    <p:sldId id="441" r:id="rId178"/>
    <p:sldId id="442" r:id="rId179"/>
    <p:sldId id="443" r:id="rId180"/>
    <p:sldId id="444" r:id="rId181"/>
    <p:sldId id="445" r:id="rId182"/>
    <p:sldId id="446" r:id="rId183"/>
    <p:sldId id="447" r:id="rId184"/>
    <p:sldId id="448" r:id="rId185"/>
    <p:sldId id="449" r:id="rId186"/>
    <p:sldId id="450" r:id="rId187"/>
    <p:sldId id="451" r:id="rId188"/>
    <p:sldId id="452" r:id="rId189"/>
    <p:sldId id="453" r:id="rId190"/>
    <p:sldId id="454" r:id="rId191"/>
    <p:sldId id="455" r:id="rId192"/>
    <p:sldId id="456" r:id="rId193"/>
    <p:sldId id="457" r:id="rId194"/>
    <p:sldId id="458" r:id="rId195"/>
    <p:sldId id="459" r:id="rId196"/>
    <p:sldId id="460" r:id="rId197"/>
    <p:sldId id="461" r:id="rId198"/>
    <p:sldId id="463" r:id="rId199"/>
    <p:sldId id="464" r:id="rId200"/>
    <p:sldId id="465" r:id="rId201"/>
    <p:sldId id="466" r:id="rId202"/>
    <p:sldId id="467" r:id="rId203"/>
    <p:sldId id="468" r:id="rId204"/>
    <p:sldId id="469" r:id="rId205"/>
    <p:sldId id="470" r:id="rId206"/>
    <p:sldId id="471" r:id="rId207"/>
    <p:sldId id="472" r:id="rId208"/>
    <p:sldId id="473" r:id="rId209"/>
    <p:sldId id="474" r:id="rId210"/>
    <p:sldId id="475" r:id="rId211"/>
    <p:sldId id="476" r:id="rId212"/>
    <p:sldId id="477" r:id="rId213"/>
    <p:sldId id="478" r:id="rId214"/>
    <p:sldId id="479" r:id="rId215"/>
    <p:sldId id="480" r:id="rId216"/>
    <p:sldId id="481" r:id="rId217"/>
    <p:sldId id="482" r:id="rId218"/>
    <p:sldId id="483" r:id="rId219"/>
    <p:sldId id="484" r:id="rId220"/>
    <p:sldId id="485" r:id="rId221"/>
    <p:sldId id="486" r:id="rId222"/>
    <p:sldId id="487" r:id="rId223"/>
    <p:sldId id="488" r:id="rId224"/>
    <p:sldId id="489" r:id="rId225"/>
    <p:sldId id="490" r:id="rId226"/>
    <p:sldId id="491" r:id="rId227"/>
    <p:sldId id="492" r:id="rId228"/>
    <p:sldId id="493" r:id="rId229"/>
    <p:sldId id="494" r:id="rId230"/>
    <p:sldId id="495" r:id="rId231"/>
    <p:sldId id="496" r:id="rId232"/>
    <p:sldId id="497" r:id="rId233"/>
    <p:sldId id="498" r:id="rId234"/>
    <p:sldId id="499" r:id="rId235"/>
    <p:sldId id="500" r:id="rId236"/>
    <p:sldId id="501" r:id="rId237"/>
    <p:sldId id="502" r:id="rId238"/>
    <p:sldId id="503" r:id="rId239"/>
    <p:sldId id="504" r:id="rId240"/>
    <p:sldId id="505" r:id="rId241"/>
    <p:sldId id="506" r:id="rId242"/>
    <p:sldId id="507" r:id="rId243"/>
    <p:sldId id="508" r:id="rId244"/>
    <p:sldId id="509" r:id="rId245"/>
    <p:sldId id="510" r:id="rId246"/>
    <p:sldId id="511" r:id="rId247"/>
    <p:sldId id="512" r:id="rId248"/>
    <p:sldId id="513" r:id="rId249"/>
    <p:sldId id="514" r:id="rId250"/>
    <p:sldId id="515" r:id="rId251"/>
    <p:sldId id="516" r:id="rId252"/>
    <p:sldId id="517" r:id="rId253"/>
    <p:sldId id="518" r:id="rId254"/>
    <p:sldId id="519" r:id="rId255"/>
    <p:sldId id="520" r:id="rId256"/>
    <p:sldId id="521" r:id="rId257"/>
    <p:sldId id="522" r:id="rId258"/>
    <p:sldId id="523" r:id="rId259"/>
    <p:sldId id="524" r:id="rId260"/>
    <p:sldId id="525" r:id="rId261"/>
    <p:sldId id="526" r:id="rId262"/>
    <p:sldId id="527" r:id="rId263"/>
    <p:sldId id="528" r:id="rId264"/>
    <p:sldId id="529" r:id="rId265"/>
    <p:sldId id="530" r:id="rId266"/>
    <p:sldId id="531" r:id="rId267"/>
    <p:sldId id="532" r:id="rId268"/>
    <p:sldId id="533" r:id="rId269"/>
    <p:sldId id="534" r:id="rId270"/>
    <p:sldId id="535" r:id="rId271"/>
    <p:sldId id="536" r:id="rId272"/>
    <p:sldId id="537" r:id="rId273"/>
    <p:sldId id="538" r:id="rId274"/>
    <p:sldId id="539" r:id="rId275"/>
    <p:sldId id="540" r:id="rId276"/>
    <p:sldId id="541" r:id="rId277"/>
    <p:sldId id="542" r:id="rId278"/>
    <p:sldId id="543" r:id="rId279"/>
    <p:sldId id="544" r:id="rId280"/>
    <p:sldId id="545" r:id="rId281"/>
    <p:sldId id="546" r:id="rId282"/>
    <p:sldId id="547" r:id="rId283"/>
    <p:sldId id="548" r:id="rId284"/>
    <p:sldId id="549" r:id="rId285"/>
    <p:sldId id="550" r:id="rId286"/>
    <p:sldId id="551" r:id="rId287"/>
    <p:sldId id="552" r:id="rId288"/>
    <p:sldId id="553" r:id="rId289"/>
    <p:sldId id="554" r:id="rId290"/>
    <p:sldId id="555" r:id="rId291"/>
    <p:sldId id="556" r:id="rId292"/>
    <p:sldId id="557" r:id="rId293"/>
    <p:sldId id="558" r:id="rId294"/>
    <p:sldId id="559" r:id="rId295"/>
    <p:sldId id="560" r:id="rId296"/>
    <p:sldId id="561" r:id="rId297"/>
    <p:sldId id="562" r:id="rId298"/>
    <p:sldId id="563" r:id="rId299"/>
    <p:sldId id="564" r:id="rId300"/>
    <p:sldId id="565" r:id="rId301"/>
    <p:sldId id="566" r:id="rId302"/>
    <p:sldId id="567" r:id="rId303"/>
    <p:sldId id="568" r:id="rId304"/>
    <p:sldId id="581" r:id="rId305"/>
    <p:sldId id="582" r:id="rId306"/>
    <p:sldId id="583" r:id="rId307"/>
    <p:sldId id="584" r:id="rId308"/>
    <p:sldId id="585" r:id="rId309"/>
    <p:sldId id="586" r:id="rId310"/>
    <p:sldId id="587" r:id="rId311"/>
    <p:sldId id="588" r:id="rId312"/>
    <p:sldId id="589" r:id="rId313"/>
    <p:sldId id="590" r:id="rId314"/>
    <p:sldId id="591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9" r:id="rId325"/>
    <p:sldId id="578" r:id="rId326"/>
    <p:sldId id="592" r:id="rId327"/>
    <p:sldId id="593" r:id="rId328"/>
    <p:sldId id="598" r:id="rId329"/>
    <p:sldId id="599" r:id="rId330"/>
    <p:sldId id="600" r:id="rId331"/>
    <p:sldId id="601" r:id="rId332"/>
    <p:sldId id="602" r:id="rId333"/>
    <p:sldId id="603" r:id="rId334"/>
    <p:sldId id="604" r:id="rId335"/>
    <p:sldId id="605" r:id="rId336"/>
    <p:sldId id="606" r:id="rId337"/>
    <p:sldId id="607" r:id="rId338"/>
    <p:sldId id="608" r:id="rId339"/>
    <p:sldId id="609" r:id="rId340"/>
    <p:sldId id="610" r:id="rId341"/>
    <p:sldId id="611" r:id="rId342"/>
    <p:sldId id="612" r:id="rId343"/>
    <p:sldId id="613" r:id="rId344"/>
    <p:sldId id="615" r:id="rId345"/>
    <p:sldId id="614" r:id="rId346"/>
    <p:sldId id="616" r:id="rId347"/>
    <p:sldId id="617" r:id="rId348"/>
    <p:sldId id="618" r:id="rId349"/>
    <p:sldId id="620" r:id="rId350"/>
    <p:sldId id="619" r:id="rId351"/>
    <p:sldId id="621" r:id="rId352"/>
    <p:sldId id="622" r:id="rId353"/>
    <p:sldId id="623" r:id="rId354"/>
    <p:sldId id="624" r:id="rId355"/>
    <p:sldId id="625" r:id="rId356"/>
    <p:sldId id="626" r:id="rId357"/>
    <p:sldId id="627" r:id="rId358"/>
    <p:sldId id="629" r:id="rId359"/>
    <p:sldId id="630" r:id="rId360"/>
    <p:sldId id="631" r:id="rId361"/>
    <p:sldId id="632" r:id="rId362"/>
    <p:sldId id="633" r:id="rId363"/>
    <p:sldId id="634" r:id="rId364"/>
    <p:sldId id="635" r:id="rId365"/>
    <p:sldId id="636" r:id="rId366"/>
    <p:sldId id="637" r:id="rId367"/>
    <p:sldId id="638" r:id="rId368"/>
    <p:sldId id="639" r:id="rId369"/>
    <p:sldId id="640" r:id="rId370"/>
    <p:sldId id="641" r:id="rId371"/>
    <p:sldId id="642" r:id="rId372"/>
    <p:sldId id="643" r:id="rId373"/>
    <p:sldId id="644" r:id="rId374"/>
    <p:sldId id="645" r:id="rId375"/>
    <p:sldId id="646" r:id="rId376"/>
    <p:sldId id="647" r:id="rId377"/>
    <p:sldId id="648" r:id="rId378"/>
    <p:sldId id="649" r:id="rId379"/>
    <p:sldId id="650" r:id="rId380"/>
    <p:sldId id="651" r:id="rId381"/>
    <p:sldId id="652" r:id="rId382"/>
    <p:sldId id="653" r:id="rId383"/>
    <p:sldId id="654" r:id="rId384"/>
    <p:sldId id="655" r:id="rId385"/>
    <p:sldId id="656" r:id="rId386"/>
    <p:sldId id="657" r:id="rId387"/>
    <p:sldId id="658" r:id="rId388"/>
    <p:sldId id="659" r:id="rId389"/>
    <p:sldId id="660" r:id="rId390"/>
    <p:sldId id="661" r:id="rId391"/>
    <p:sldId id="662" r:id="rId392"/>
    <p:sldId id="663" r:id="rId393"/>
    <p:sldId id="664" r:id="rId394"/>
    <p:sldId id="665" r:id="rId395"/>
    <p:sldId id="666" r:id="rId396"/>
    <p:sldId id="667" r:id="rId397"/>
    <p:sldId id="668" r:id="rId398"/>
    <p:sldId id="669" r:id="rId399"/>
    <p:sldId id="670" r:id="rId400"/>
    <p:sldId id="671" r:id="rId401"/>
    <p:sldId id="672" r:id="rId402"/>
    <p:sldId id="673" r:id="rId403"/>
    <p:sldId id="674" r:id="rId404"/>
    <p:sldId id="675" r:id="rId405"/>
    <p:sldId id="676" r:id="rId406"/>
    <p:sldId id="677" r:id="rId407"/>
    <p:sldId id="678" r:id="rId408"/>
    <p:sldId id="679" r:id="rId4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1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slide" Target="slides/slide399.xml"/><Relationship Id="rId401" Type="http://schemas.openxmlformats.org/officeDocument/2006/relationships/slide" Target="slides/slide400.xml"/><Relationship Id="rId402" Type="http://schemas.openxmlformats.org/officeDocument/2006/relationships/slide" Target="slides/slide401.xml"/><Relationship Id="rId403" Type="http://schemas.openxmlformats.org/officeDocument/2006/relationships/slide" Target="slides/slide402.xml"/><Relationship Id="rId404" Type="http://schemas.openxmlformats.org/officeDocument/2006/relationships/slide" Target="slides/slide403.xml"/><Relationship Id="rId405" Type="http://schemas.openxmlformats.org/officeDocument/2006/relationships/slide" Target="slides/slide404.xml"/><Relationship Id="rId406" Type="http://schemas.openxmlformats.org/officeDocument/2006/relationships/slide" Target="slides/slide405.xml"/><Relationship Id="rId407" Type="http://schemas.openxmlformats.org/officeDocument/2006/relationships/slide" Target="slides/slide406.xml"/><Relationship Id="rId408" Type="http://schemas.openxmlformats.org/officeDocument/2006/relationships/slide" Target="slides/slide407.xml"/><Relationship Id="rId409" Type="http://schemas.openxmlformats.org/officeDocument/2006/relationships/slide" Target="slides/slide40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410" Type="http://schemas.openxmlformats.org/officeDocument/2006/relationships/printerSettings" Target="printerSettings/printerSettings1.bin"/><Relationship Id="rId411" Type="http://schemas.openxmlformats.org/officeDocument/2006/relationships/presProps" Target="presProps.xml"/><Relationship Id="rId412" Type="http://schemas.openxmlformats.org/officeDocument/2006/relationships/viewProps" Target="viewProps.xml"/><Relationship Id="rId413" Type="http://schemas.openxmlformats.org/officeDocument/2006/relationships/theme" Target="theme/theme1.xml"/><Relationship Id="rId414" Type="http://schemas.openxmlformats.org/officeDocument/2006/relationships/tableStyles" Target="tableStyle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slide" Target="slides/slide397.xml"/><Relationship Id="rId399" Type="http://schemas.openxmlformats.org/officeDocument/2006/relationships/slide" Target="slides/slide39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A454-8E5E-6D42-861F-9CB44E312B0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E609-2805-AE4D-939F-477D4331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0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</a:t>
            </a:r>
            <a:r>
              <a:rPr lang="en-US" sz="4800" dirty="0" smtClean="0">
                <a:latin typeface="Century Gothic"/>
                <a:cs typeface="Century Gothic"/>
              </a:rPr>
              <a:t>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89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4669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74323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84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climb </a:t>
            </a:r>
            <a:r>
              <a:rPr lang="en-US" sz="2800" b="1" dirty="0" smtClean="0">
                <a:latin typeface="Century Gothic"/>
                <a:cs typeface="Century Gothic"/>
              </a:rPr>
              <a:t>another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925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climb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</a:t>
            </a:r>
            <a:r>
              <a:rPr lang="en-US" sz="2800" b="1" dirty="0" smtClean="0">
                <a:latin typeface="Century Gothic"/>
                <a:cs typeface="Century Gothic"/>
              </a:rPr>
              <a:t>climb</a:t>
            </a:r>
            <a:r>
              <a:rPr lang="en-US" sz="2800" dirty="0" smtClean="0">
                <a:latin typeface="Century Gothic"/>
                <a:cs typeface="Century Gothic"/>
              </a:rPr>
              <a:t> anothe</a:t>
            </a:r>
            <a:r>
              <a:rPr lang="en-US" sz="2800" b="1" dirty="0" smtClean="0">
                <a:latin typeface="Century Gothic"/>
                <a:cs typeface="Century Gothic"/>
              </a:rPr>
              <a:t>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548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full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glass is not </a:t>
            </a:r>
            <a:r>
              <a:rPr lang="en-US" sz="2800" b="1" dirty="0" smtClean="0">
                <a:latin typeface="Century Gothic"/>
                <a:cs typeface="Century Gothic"/>
              </a:rPr>
              <a:t>full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157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</a:t>
            </a:r>
            <a:r>
              <a:rPr lang="en-US" sz="2800" b="1" dirty="0" smtClean="0">
                <a:latin typeface="Century Gothic"/>
                <a:cs typeface="Century Gothic"/>
              </a:rPr>
              <a:t>great</a:t>
            </a:r>
            <a:r>
              <a:rPr lang="en-US" sz="2800" dirty="0" smtClean="0">
                <a:latin typeface="Century Gothic"/>
                <a:cs typeface="Century Gothic"/>
              </a:rPr>
              <a:t>, so let’s walk through 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05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poor</a:t>
            </a:r>
            <a:r>
              <a:rPr lang="en-US" sz="2800" dirty="0" smtClean="0">
                <a:latin typeface="Century Gothic"/>
                <a:cs typeface="Century Gothic"/>
              </a:rPr>
              <a:t> dog needs more eater.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19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great, so let’s walk </a:t>
            </a:r>
            <a:r>
              <a:rPr lang="en-US" sz="2800" b="1" dirty="0" smtClean="0">
                <a:latin typeface="Century Gothic"/>
                <a:cs typeface="Century Gothic"/>
              </a:rPr>
              <a:t>through</a:t>
            </a:r>
            <a:r>
              <a:rPr lang="en-US" sz="2800" dirty="0" smtClean="0">
                <a:latin typeface="Century Gothic"/>
                <a:cs typeface="Century Gothic"/>
              </a:rPr>
              <a:t>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557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The cat will </a:t>
            </a:r>
            <a:r>
              <a:rPr lang="en-US" sz="5400" b="1" dirty="0" smtClean="0">
                <a:latin typeface="Century Gothic"/>
                <a:cs typeface="Century Gothic"/>
              </a:rPr>
              <a:t>climb</a:t>
            </a:r>
            <a:r>
              <a:rPr lang="en-US" sz="5400" dirty="0" smtClean="0">
                <a:latin typeface="Century Gothic"/>
                <a:cs typeface="Century Gothic"/>
              </a:rPr>
              <a:t> </a:t>
            </a:r>
            <a:r>
              <a:rPr lang="en-US" sz="5400" b="1" dirty="0" smtClean="0">
                <a:latin typeface="Century Gothic"/>
                <a:cs typeface="Century Gothic"/>
              </a:rPr>
              <a:t>anothe</a:t>
            </a:r>
            <a:r>
              <a:rPr lang="en-US" sz="5400" dirty="0" smtClean="0">
                <a:latin typeface="Century Gothic"/>
                <a:cs typeface="Century Gothic"/>
              </a:rPr>
              <a:t>r tree.</a:t>
            </a: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The glass is not </a:t>
            </a:r>
            <a:r>
              <a:rPr lang="en-US" sz="5400" b="1" dirty="0" smtClean="0">
                <a:latin typeface="Century Gothic"/>
                <a:cs typeface="Century Gothic"/>
              </a:rPr>
              <a:t>full</a:t>
            </a:r>
            <a:r>
              <a:rPr lang="en-US" sz="5400" dirty="0" smtClean="0">
                <a:latin typeface="Century Gothic"/>
                <a:cs typeface="Century Gothic"/>
              </a:rPr>
              <a:t>!</a:t>
            </a: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The </a:t>
            </a:r>
            <a:r>
              <a:rPr lang="en-US" sz="5400" b="1" dirty="0" smtClean="0">
                <a:latin typeface="Century Gothic"/>
                <a:cs typeface="Century Gothic"/>
              </a:rPr>
              <a:t>poor</a:t>
            </a:r>
            <a:r>
              <a:rPr lang="en-US" sz="5400" dirty="0" smtClean="0">
                <a:latin typeface="Century Gothic"/>
                <a:cs typeface="Century Gothic"/>
              </a:rPr>
              <a:t> dog needs more water.</a:t>
            </a: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This park is </a:t>
            </a:r>
            <a:r>
              <a:rPr lang="en-US" sz="5400" b="1" dirty="0" smtClean="0">
                <a:latin typeface="Century Gothic"/>
                <a:cs typeface="Century Gothic"/>
              </a:rPr>
              <a:t>great</a:t>
            </a:r>
            <a:r>
              <a:rPr lang="en-US" sz="5400" dirty="0" smtClean="0">
                <a:latin typeface="Century Gothic"/>
                <a:cs typeface="Century Gothic"/>
              </a:rPr>
              <a:t>, so let’s walk </a:t>
            </a:r>
            <a:r>
              <a:rPr lang="en-US" sz="5400" b="1" dirty="0" smtClean="0">
                <a:latin typeface="Century Gothic"/>
                <a:cs typeface="Century Gothic"/>
              </a:rPr>
              <a:t>throug</a:t>
            </a:r>
            <a:r>
              <a:rPr lang="en-US" sz="5400" dirty="0" smtClean="0">
                <a:latin typeface="Century Gothic"/>
                <a:cs typeface="Century Gothic"/>
              </a:rPr>
              <a:t>h 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172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Adjectives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A </a:t>
            </a:r>
            <a:r>
              <a:rPr lang="en-US" sz="4400" b="1" dirty="0" smtClean="0">
                <a:latin typeface="Century Gothic"/>
                <a:cs typeface="Century Gothic"/>
              </a:rPr>
              <a:t>big</a:t>
            </a:r>
            <a:r>
              <a:rPr lang="en-US" sz="4400" dirty="0" smtClean="0">
                <a:latin typeface="Century Gothic"/>
                <a:cs typeface="Century Gothic"/>
              </a:rPr>
              <a:t> crow floated in the sky.</a:t>
            </a:r>
          </a:p>
          <a:p>
            <a:pPr algn="ctr">
              <a:lnSpc>
                <a:spcPct val="120000"/>
              </a:lnSpc>
            </a:pPr>
            <a:endParaRPr lang="en-US" sz="4400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feel the </a:t>
            </a:r>
            <a:r>
              <a:rPr lang="en-US" sz="4400" b="1" dirty="0" smtClean="0">
                <a:latin typeface="Century Gothic"/>
                <a:cs typeface="Century Gothic"/>
              </a:rPr>
              <a:t>ho</a:t>
            </a:r>
            <a:r>
              <a:rPr lang="en-US" sz="4400" dirty="0" smtClean="0">
                <a:latin typeface="Century Gothic"/>
                <a:cs typeface="Century Gothic"/>
              </a:rPr>
              <a:t>t sun on my face.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adjective is a word that describes a noun. Explain that adjectives tell number, color, size, or shape. They also tell how things look, sound, feel, smell, or taste.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Big and hot are adjectives.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Big describes size and hot tells how something feels.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439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Adjectives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618" y="1936332"/>
            <a:ext cx="8852382" cy="4402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Did you see the girl in the red skirt?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see six birds on the tree.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ate a sweet peach at lunch.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work together to identify the adjectives.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41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59268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</a:t>
            </a:r>
            <a:r>
              <a:rPr lang="en-US" sz="4800" dirty="0" smtClean="0">
                <a:latin typeface="Century Gothic"/>
                <a:cs typeface="Century Gothic"/>
              </a:rPr>
              <a:t>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528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Substitution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2863980"/>
            <a:ext cx="86909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some together. The word is turn. Say it with me: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turnnn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 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We will change the first sound /t/ to /b/.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say the new word together: burn.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Now listen as I say some words. I want to change the first sound in each word to the sound I give you to make a new word.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dirt, /h/				dried, /f/			jumpy, /b/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burst,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term, /w/			my,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cart, /h/			nurse, /p/			rail, /m/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bird, /bird/.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change the /b/ sound to /h/, and make a new word.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new word is herd,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hurd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398572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237" y="92772"/>
            <a:ext cx="4741004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pic>
        <p:nvPicPr>
          <p:cNvPr id="2" name="Picture 1" descr="Screen Shot 2017-02-11 at 9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28" y="693135"/>
            <a:ext cx="4579726" cy="6019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5332" y="1708727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332" y="2796309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f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5332" y="3883891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5332" y="4971473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795" y="3247755"/>
            <a:ext cx="1933533" cy="1272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53372" y="4729989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637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52375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06615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77005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83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93464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905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20432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0" y="2014974"/>
            <a:ext cx="21423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70491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0636" y="2014974"/>
            <a:ext cx="21055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383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9890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6091" y="2014974"/>
            <a:ext cx="2174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117414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014974"/>
            <a:ext cx="21979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83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383824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014974"/>
            <a:ext cx="21979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905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25436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70491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38302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11741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83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38382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905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538005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70491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383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638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26704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117414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83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383824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905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53800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704911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4241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38302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11741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83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383824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969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37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905" y="2014974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538005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856019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949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399377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277163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707114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19019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latin typeface="Century Gothic"/>
                <a:cs typeface="Century Gothic"/>
              </a:rPr>
              <a:t>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504654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70079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09923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018733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169037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714115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823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592688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984579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334107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119218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</a:t>
            </a:r>
            <a:r>
              <a:rPr lang="en-US" sz="6600" dirty="0" err="1" smtClean="0"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205030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766256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971674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383640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34359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d   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03336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d   </a:t>
            </a:r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661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08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98900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d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803029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d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432798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d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187881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658091"/>
            <a:ext cx="8843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 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se     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 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th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d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66631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784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093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707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j.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15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j to cl.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64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cl to c and the k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451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501896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120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462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849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707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249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548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110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992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81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863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638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267048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357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306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err="1" smtClean="0">
                <a:latin typeface="Century Gothic" panose="020B0502020202020204" pitchFamily="34" charset="0"/>
              </a:rPr>
              <a:t>Inflectual</a:t>
            </a:r>
            <a:r>
              <a:rPr lang="en-US" sz="2000" dirty="0" smtClean="0">
                <a:latin typeface="Century Gothic" panose="020B0502020202020204" pitchFamily="34" charset="0"/>
              </a:rPr>
              <a:t>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0019" y="2310263"/>
            <a:ext cx="6496583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teach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teach</a:t>
            </a:r>
            <a:r>
              <a:rPr lang="en-US" sz="6600" u="sng" dirty="0" smtClean="0">
                <a:latin typeface="Century Gothic"/>
                <a:cs typeface="Century Gothic"/>
              </a:rPr>
              <a:t>er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ending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can be added to some words to make new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 verb, or action word, changes the verb to a 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moun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or naming word.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45" y="6049818"/>
            <a:ext cx="859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teacher is a person who teaches.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students use both words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825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err="1" smtClean="0">
                <a:latin typeface="Century Gothic" panose="020B0502020202020204" pitchFamily="34" charset="0"/>
              </a:rPr>
              <a:t>Inflectual</a:t>
            </a:r>
            <a:r>
              <a:rPr lang="en-US" sz="2000" dirty="0" smtClean="0">
                <a:latin typeface="Century Gothic" panose="020B0502020202020204" pitchFamily="34" charset="0"/>
              </a:rPr>
              <a:t>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0019" y="1050636"/>
            <a:ext cx="6496583" cy="49991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work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learner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farm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fight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read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45" y="6049818"/>
            <a:ext cx="859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chiidren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each word and explain what the new word means. Then have them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966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98709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3027" y="1156183"/>
            <a:ext cx="187297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verb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8922" y="1156183"/>
            <a:ext cx="1646805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girl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74585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95674" y="1169366"/>
            <a:ext cx="168523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turn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12803" y="1169366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99255" y="1161767"/>
            <a:ext cx="1984922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worm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75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her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work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dirt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fern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fur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bird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her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work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bird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fern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fur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dirt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670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26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climb </a:t>
            </a:r>
            <a:r>
              <a:rPr lang="en-US" sz="2800" b="1" dirty="0" smtClean="0">
                <a:latin typeface="Century Gothic"/>
                <a:cs typeface="Century Gothic"/>
              </a:rPr>
              <a:t>another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77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climb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</a:t>
            </a:r>
            <a:r>
              <a:rPr lang="en-US" sz="2800" b="1" dirty="0" smtClean="0">
                <a:latin typeface="Century Gothic"/>
                <a:cs typeface="Century Gothic"/>
              </a:rPr>
              <a:t>climb</a:t>
            </a:r>
            <a:r>
              <a:rPr lang="en-US" sz="2800" dirty="0" smtClean="0">
                <a:latin typeface="Century Gothic"/>
                <a:cs typeface="Century Gothic"/>
              </a:rPr>
              <a:t> anothe</a:t>
            </a:r>
            <a:r>
              <a:rPr lang="en-US" sz="2800" b="1" dirty="0" smtClean="0">
                <a:latin typeface="Century Gothic"/>
                <a:cs typeface="Century Gothic"/>
              </a:rPr>
              <a:t>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047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full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glass is not </a:t>
            </a:r>
            <a:r>
              <a:rPr lang="en-US" sz="2800" b="1" dirty="0" smtClean="0">
                <a:latin typeface="Century Gothic"/>
                <a:cs typeface="Century Gothic"/>
              </a:rPr>
              <a:t>full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669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399377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</a:t>
            </a:r>
            <a:r>
              <a:rPr lang="en-US" sz="2800" b="1" dirty="0" smtClean="0">
                <a:latin typeface="Century Gothic"/>
                <a:cs typeface="Century Gothic"/>
              </a:rPr>
              <a:t>great</a:t>
            </a:r>
            <a:r>
              <a:rPr lang="en-US" sz="2800" dirty="0" smtClean="0">
                <a:latin typeface="Century Gothic"/>
                <a:cs typeface="Century Gothic"/>
              </a:rPr>
              <a:t>, so let’s walk through 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729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poor</a:t>
            </a:r>
            <a:r>
              <a:rPr lang="en-US" sz="2800" dirty="0" smtClean="0">
                <a:latin typeface="Century Gothic"/>
                <a:cs typeface="Century Gothic"/>
              </a:rPr>
              <a:t> dog needs more eater.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63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great, so let’s walk </a:t>
            </a:r>
            <a:r>
              <a:rPr lang="en-US" sz="2800" b="1" dirty="0" smtClean="0">
                <a:latin typeface="Century Gothic"/>
                <a:cs typeface="Century Gothic"/>
              </a:rPr>
              <a:t>through</a:t>
            </a:r>
            <a:r>
              <a:rPr lang="en-US" sz="2800" dirty="0" smtClean="0">
                <a:latin typeface="Century Gothic"/>
                <a:cs typeface="Century Gothic"/>
              </a:rPr>
              <a:t>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18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Adjectives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took off my wet socks and put them in the tan basket.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Can you climb to the top of the high cliff?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adjective tells number, color, size, shape, and how things look, sound, feel, smell or taste. Words like red, big, round, soft, and sour are adjectives. These words describe things.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circle the adjectives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528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Adjectives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Curtis got three stars on his math homework.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Can you put the blue sheets on the bed?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52849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identify and circle each adjective.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924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</a:t>
            </a:r>
            <a:r>
              <a:rPr lang="en-US" sz="4800" dirty="0" smtClean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952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65" y="3810707"/>
            <a:ext cx="894360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some words, sound by sound. Blend the sounds together to say the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/w/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//d/		/b/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/d/	/t/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		/n/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		/f/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//m/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/w/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/m/	/b/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	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/d/	/p/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	    /s//w//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ur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//v/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/g/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Now, I will blend the sounds together and say the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gurlll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girl.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girl.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465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006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28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6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3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Identify and generate Rhyme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a group of words. Tell me which two words in the group rhyme.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think o other words that rhyme with the rhyming pair.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turn, torn, earn			make, far, scar			heard, chirp, third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rain, plane, pay		roar, cart, core			goal, oat, goat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two words. Listen: shirt, hurt.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Shirt and hurt rhyme because they both end in the same sounds: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shirt; /h/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hurt.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other words rhyme with shirt and hurt?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 figure that out, I need to think of words that end in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know one: dirt, /d/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dirt ends in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so It rhymes with shirt and hurt.</a:t>
            </a:r>
          </a:p>
        </p:txBody>
      </p:sp>
    </p:spTree>
    <p:extLst>
      <p:ext uri="{BB962C8B-B14F-4D97-AF65-F5344CB8AC3E}">
        <p14:creationId xmlns:p14="http://schemas.microsoft.com/office/powerpoint/2010/main" val="373957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296031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700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2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3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19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28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700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19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28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08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412760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700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19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28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700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19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28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177376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700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7726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170" y="263164"/>
            <a:ext cx="88436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ge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609061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352714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565580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448464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498886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155297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560525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921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638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179347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845451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033625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029939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093994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362937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95239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latin typeface="Century Gothic"/>
                <a:cs typeface="Century Gothic"/>
              </a:rPr>
              <a:t>v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439515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39762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736333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1401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1380392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474696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702645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51935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227945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027206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</a:t>
            </a:r>
            <a:r>
              <a:rPr lang="en-US" sz="6600" dirty="0" err="1" smtClean="0"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259548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6252013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046287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358005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146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207818"/>
            <a:ext cx="8855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or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cl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smtClean="0">
                <a:latin typeface="Century Gothic"/>
                <a:cs typeface="Century Gothic"/>
              </a:rPr>
              <a:t>j 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ge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748889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</a:t>
            </a:r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480477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282752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767867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639654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113756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38469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756837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303841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7383451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4003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374531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391562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0550678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447573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  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se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b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ned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6743901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312436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681415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302340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2991373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3033377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8869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936323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3195849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1418964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67677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568069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419950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3695794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086723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3603407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8068572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ayer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3915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932452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9402120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7931131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910632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0218698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</a:t>
            </a:r>
            <a:r>
              <a:rPr lang="en-US" sz="6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743261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251722"/>
            <a:ext cx="88894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000" dirty="0" smtClean="0">
                <a:latin typeface="Century Gothic"/>
                <a:cs typeface="Century Gothic"/>
              </a:rPr>
              <a:t>  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ayer   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v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ey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40" y="137303"/>
            <a:ext cx="220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6513958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385748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4879284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842365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24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1303913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3431581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615240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6217462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5818012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1375459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6426547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7360449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workers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2689730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workers never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9972137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workers never have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56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237" y="92772"/>
            <a:ext cx="4741004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pic>
        <p:nvPicPr>
          <p:cNvPr id="2" name="Picture 1" descr="Screen Shot 2017-02-11 at 9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28" y="693135"/>
            <a:ext cx="4579726" cy="6019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028" y="2522957"/>
            <a:ext cx="2135014" cy="2270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Shirt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sounds in the middle of shirt are /</a:t>
            </a:r>
            <a:r>
              <a:rPr lang="en-US" sz="1000" dirty="0" err="1" smtClean="0">
                <a:latin typeface="Century Gothic"/>
                <a:cs typeface="Century Gothic"/>
              </a:rPr>
              <a:t>ur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/shirt/,shirt.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ur</a:t>
            </a:r>
            <a:r>
              <a:rPr lang="en-US" sz="1000" dirty="0" smtClean="0">
                <a:latin typeface="Century Gothic"/>
                <a:cs typeface="Century Gothic"/>
              </a:rPr>
              <a:t>/ sounds can be spelled with the letters </a:t>
            </a:r>
            <a:r>
              <a:rPr lang="en-US" sz="1000" dirty="0" err="1" smtClean="0">
                <a:latin typeface="Century Gothic"/>
                <a:cs typeface="Century Gothic"/>
              </a:rPr>
              <a:t>ir</a:t>
            </a:r>
            <a:r>
              <a:rPr lang="en-US" sz="1000" dirty="0" smtClean="0">
                <a:latin typeface="Century Gothic"/>
                <a:cs typeface="Century Gothic"/>
              </a:rPr>
              <a:t> as in shirt, </a:t>
            </a:r>
            <a:r>
              <a:rPr lang="en-US" sz="1000" dirty="0" err="1" smtClean="0">
                <a:latin typeface="Century Gothic"/>
                <a:cs typeface="Century Gothic"/>
              </a:rPr>
              <a:t>er</a:t>
            </a:r>
            <a:r>
              <a:rPr lang="en-US" sz="1000" dirty="0" smtClean="0">
                <a:latin typeface="Century Gothic"/>
                <a:cs typeface="Century Gothic"/>
              </a:rPr>
              <a:t> as in her, </a:t>
            </a:r>
            <a:r>
              <a:rPr lang="en-US" sz="1000" dirty="0" err="1" smtClean="0">
                <a:latin typeface="Century Gothic"/>
                <a:cs typeface="Century Gothic"/>
              </a:rPr>
              <a:t>ur</a:t>
            </a:r>
            <a:r>
              <a:rPr lang="en-US" sz="1000" dirty="0" smtClean="0">
                <a:latin typeface="Century Gothic"/>
                <a:cs typeface="Century Gothic"/>
              </a:rPr>
              <a:t> as in fur, and or as in worm. Say the sounds with me: /</a:t>
            </a:r>
            <a:r>
              <a:rPr lang="en-US" sz="1000" dirty="0" err="1" smtClean="0">
                <a:latin typeface="Century Gothic"/>
                <a:cs typeface="Century Gothic"/>
              </a:rPr>
              <a:t>ur</a:t>
            </a:r>
            <a:r>
              <a:rPr lang="en-US" sz="1000" dirty="0" smtClean="0">
                <a:latin typeface="Century Gothic"/>
                <a:cs typeface="Century Gothic"/>
              </a:rPr>
              <a:t>/.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5332" y="1708727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h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332" y="2796309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sh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5332" y="3883891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f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5332" y="4971473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9428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7212100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workers never have to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5399900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workers never have to work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3518031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workers never have to work on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675472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29" y="434792"/>
            <a:ext cx="88894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latin typeface="Century Gothic"/>
                <a:cs typeface="Century Gothic"/>
              </a:rPr>
              <a:t>The bird is in a hurry to catch the worm.</a:t>
            </a:r>
          </a:p>
          <a:p>
            <a:endParaRPr lang="en-US" sz="63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3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workers never have to work on Thursday.</a:t>
            </a:r>
            <a:endParaRPr lang="en-US" sz="6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4812340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095" y="2217684"/>
            <a:ext cx="5402519" cy="2748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work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work</a:t>
            </a:r>
            <a:r>
              <a:rPr lang="en-US" sz="6600" u="sng" dirty="0" smtClean="0">
                <a:latin typeface="Century Gothic"/>
                <a:cs typeface="Century Gothic"/>
              </a:rPr>
              <a:t>er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00128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closely to hear what is different.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worker.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4" y="5626318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make the word mean “someone who does something.”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worker is a person who works.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976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095" y="2217684"/>
            <a:ext cx="5402519" cy="2748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learn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learn</a:t>
            </a:r>
            <a:r>
              <a:rPr lang="en-US" sz="6600" u="sng" dirty="0" smtClean="0">
                <a:latin typeface="Century Gothic"/>
                <a:cs typeface="Century Gothic"/>
              </a:rPr>
              <a:t>er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00128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closely to hear what is different.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worker.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4" y="5626318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make the word mean “someone who does something.”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learner is a person who learns.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247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785" y="1708014"/>
            <a:ext cx="7299182" cy="4893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jump   jumper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surf   		surfer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paint 	painter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help 		helper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farm 		farmer</a:t>
            </a: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00128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use both words in each pair in one sentence,.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121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0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8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40125511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8" y="0"/>
            <a:ext cx="536552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870741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0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14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3725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1661734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0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57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800169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76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2354767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60" y="0"/>
            <a:ext cx="53462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4579202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29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3874487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53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7090844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48729" y="1029773"/>
            <a:ext cx="8832241" cy="22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22467" y="171629"/>
            <a:ext cx="45763" cy="65562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8605" y="171629"/>
            <a:ext cx="45763" cy="65562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59632" y="171629"/>
            <a:ext cx="45763" cy="65562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510" y="171629"/>
            <a:ext cx="1407210" cy="686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Century Gothic"/>
                <a:cs typeface="Century Gothic"/>
              </a:rPr>
              <a:t>er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6648" y="171629"/>
            <a:ext cx="1407210" cy="686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Century Gothic"/>
                <a:cs typeface="Century Gothic"/>
              </a:rPr>
              <a:t>ir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4793" y="171629"/>
            <a:ext cx="1407210" cy="686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Century Gothic"/>
                <a:cs typeface="Century Gothic"/>
              </a:rPr>
              <a:t>ur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1498" y="171629"/>
            <a:ext cx="1407210" cy="686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or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723047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92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her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92" y="3519980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her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9756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bird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9756" y="3530945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bird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8690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fur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8690" y="3530945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fur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4520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fern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4520" y="3530945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fern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492" y="1452647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dirt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492" y="4690710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dirt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9756" y="1452647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work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9756" y="4690710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work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0569774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11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climb </a:t>
            </a:r>
            <a:r>
              <a:rPr lang="en-US" sz="2800" b="1" dirty="0" smtClean="0">
                <a:latin typeface="Century Gothic"/>
                <a:cs typeface="Century Gothic"/>
              </a:rPr>
              <a:t>another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872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climb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</a:t>
            </a:r>
            <a:r>
              <a:rPr lang="en-US" sz="2800" b="1" dirty="0" smtClean="0">
                <a:latin typeface="Century Gothic"/>
                <a:cs typeface="Century Gothic"/>
              </a:rPr>
              <a:t>climb</a:t>
            </a:r>
            <a:r>
              <a:rPr lang="en-US" sz="2800" dirty="0" smtClean="0">
                <a:latin typeface="Century Gothic"/>
                <a:cs typeface="Century Gothic"/>
              </a:rPr>
              <a:t> anothe</a:t>
            </a:r>
            <a:r>
              <a:rPr lang="en-US" sz="2800" b="1" dirty="0" smtClean="0">
                <a:latin typeface="Century Gothic"/>
                <a:cs typeface="Century Gothic"/>
              </a:rPr>
              <a:t>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4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2462103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full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glass is not </a:t>
            </a:r>
            <a:r>
              <a:rPr lang="en-US" sz="2800" b="1" dirty="0" smtClean="0">
                <a:latin typeface="Century Gothic"/>
                <a:cs typeface="Century Gothic"/>
              </a:rPr>
              <a:t>full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451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</a:t>
            </a:r>
            <a:r>
              <a:rPr lang="en-US" sz="2800" b="1" dirty="0" smtClean="0">
                <a:latin typeface="Century Gothic"/>
                <a:cs typeface="Century Gothic"/>
              </a:rPr>
              <a:t>great</a:t>
            </a:r>
            <a:r>
              <a:rPr lang="en-US" sz="2800" dirty="0" smtClean="0">
                <a:latin typeface="Century Gothic"/>
                <a:cs typeface="Century Gothic"/>
              </a:rPr>
              <a:t>, so let’s walk through 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375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poor</a:t>
            </a:r>
            <a:r>
              <a:rPr lang="en-US" sz="2800" dirty="0" smtClean="0">
                <a:latin typeface="Century Gothic"/>
                <a:cs typeface="Century Gothic"/>
              </a:rPr>
              <a:t> dog needs more eater.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810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great, so let’s walk </a:t>
            </a:r>
            <a:r>
              <a:rPr lang="en-US" sz="2800" b="1" dirty="0" smtClean="0">
                <a:latin typeface="Century Gothic"/>
                <a:cs typeface="Century Gothic"/>
              </a:rPr>
              <a:t>through</a:t>
            </a:r>
            <a:r>
              <a:rPr lang="en-US" sz="2800" dirty="0" smtClean="0">
                <a:latin typeface="Century Gothic"/>
                <a:cs typeface="Century Gothic"/>
              </a:rPr>
              <a:t>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07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35296"/>
            <a:ext cx="864717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Can we go through the park another time?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The poor puppy cannot climb out of the box.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That was a great meal, but I am too full now!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9032437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12 at 5.1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41" y="0"/>
            <a:ext cx="527717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86017" y="171629"/>
            <a:ext cx="4747901" cy="1006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Remember that adjectives describe size, shape, number, and color, and how things look, sound, feel, smell, and taste.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48" y="1544659"/>
            <a:ext cx="5365700" cy="514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adjectives in the model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169" y="5964895"/>
            <a:ext cx="5365700" cy="648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words in this sentence are adjectives?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noun do they describe?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093653" y="2288382"/>
            <a:ext cx="3432216" cy="1613311"/>
          </a:xfrm>
          <a:prstGeom prst="frame">
            <a:avLst>
              <a:gd name="adj1" fmla="val 41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12726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</a:t>
            </a:r>
            <a:r>
              <a:rPr lang="en-US" sz="4800" dirty="0" smtClean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134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Deletion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65" y="3810707"/>
            <a:ext cx="89436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carefully as I say a word. I want you to delete, or take away, the first sound in the word to make a new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twirl   		 part  	 	 train   		 spark  	  	fright 	  	 farm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turn.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turn has these sounds: /t/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take away the first sound /t/ to make a new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new word is earn.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126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298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905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765127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31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078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u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290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629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60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355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146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776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h and the n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46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v and the d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52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1025677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4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4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095" y="2217684"/>
            <a:ext cx="5402519" cy="2748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herd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herd</a:t>
            </a:r>
            <a:r>
              <a:rPr lang="en-US" sz="6600" u="sng" dirty="0" smtClean="0">
                <a:latin typeface="Century Gothic"/>
                <a:cs typeface="Century Gothic"/>
              </a:rPr>
              <a:t>er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00128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 means “some who.”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herder is someone who herds animals.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968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0128" y="1897311"/>
            <a:ext cx="5402519" cy="4166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teach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play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lead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read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00128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words with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write a sentence with each word.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891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83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5896420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51" y="0"/>
            <a:ext cx="53735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2533793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61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21151407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55" y="0"/>
            <a:ext cx="525942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144731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0" y="0"/>
            <a:ext cx="531495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780029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65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5948528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13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9745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073040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5.1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71" y="0"/>
            <a:ext cx="52848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0709587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11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climb </a:t>
            </a:r>
            <a:r>
              <a:rPr lang="en-US" sz="2800" b="1" dirty="0" smtClean="0">
                <a:latin typeface="Century Gothic"/>
                <a:cs typeface="Century Gothic"/>
              </a:rPr>
              <a:t>another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20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climb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</a:t>
            </a:r>
            <a:r>
              <a:rPr lang="en-US" sz="2800" b="1" dirty="0" smtClean="0">
                <a:latin typeface="Century Gothic"/>
                <a:cs typeface="Century Gothic"/>
              </a:rPr>
              <a:t>climb</a:t>
            </a:r>
            <a:r>
              <a:rPr lang="en-US" sz="2800" dirty="0" smtClean="0">
                <a:latin typeface="Century Gothic"/>
                <a:cs typeface="Century Gothic"/>
              </a:rPr>
              <a:t> anothe</a:t>
            </a:r>
            <a:r>
              <a:rPr lang="en-US" sz="2800" b="1" dirty="0" smtClean="0">
                <a:latin typeface="Century Gothic"/>
                <a:cs typeface="Century Gothic"/>
              </a:rPr>
              <a:t>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13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full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glass is not </a:t>
            </a:r>
            <a:r>
              <a:rPr lang="en-US" sz="2800" b="1" dirty="0" smtClean="0">
                <a:latin typeface="Century Gothic"/>
                <a:cs typeface="Century Gothic"/>
              </a:rPr>
              <a:t>full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333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</a:t>
            </a:r>
            <a:r>
              <a:rPr lang="en-US" sz="2800" b="1" dirty="0" smtClean="0">
                <a:latin typeface="Century Gothic"/>
                <a:cs typeface="Century Gothic"/>
              </a:rPr>
              <a:t>great</a:t>
            </a:r>
            <a:r>
              <a:rPr lang="en-US" sz="2800" dirty="0" smtClean="0">
                <a:latin typeface="Century Gothic"/>
                <a:cs typeface="Century Gothic"/>
              </a:rPr>
              <a:t>, so let’s walk through 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12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poor</a:t>
            </a:r>
            <a:r>
              <a:rPr lang="en-US" sz="2800" dirty="0" smtClean="0">
                <a:latin typeface="Century Gothic"/>
                <a:cs typeface="Century Gothic"/>
              </a:rPr>
              <a:t> dog needs more eater.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683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great, so let’s walk </a:t>
            </a:r>
            <a:r>
              <a:rPr lang="en-US" sz="2800" b="1" dirty="0" smtClean="0">
                <a:latin typeface="Century Gothic"/>
                <a:cs typeface="Century Gothic"/>
              </a:rPr>
              <a:t>through</a:t>
            </a:r>
            <a:r>
              <a:rPr lang="en-US" sz="2800" dirty="0" smtClean="0">
                <a:latin typeface="Century Gothic"/>
                <a:cs typeface="Century Gothic"/>
              </a:rPr>
              <a:t>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572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Adjectives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The chirping bird sits in the little nest.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Miss Cox teaches in the yellow classroom.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adjective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describes size, shape, number, and color. Adjectives also tell how things look, sound, feel, smell, and taste.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adjectives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633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Adjectives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The funny kitten chases yarn.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The big bowl is filled with plums.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52849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each adjective and the noun it describes.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371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7285587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</a:t>
            </a:r>
            <a:r>
              <a:rPr lang="en-US" sz="4800" dirty="0" smtClean="0">
                <a:latin typeface="Century Gothic"/>
                <a:cs typeface="Century Gothic"/>
              </a:rPr>
              <a:t>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947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/f/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/n/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/b/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/d/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/d/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/s/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/w/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/v/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/p/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Substitution: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for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sounds in the words I say. Replace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sounds with the sound or sounds I say to make a new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fur,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burn,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herd, /e/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term, /a/			shirt, /or/				stir, /a/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		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84753" y="5400586"/>
            <a:ext cx="2173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56240" y="5400586"/>
            <a:ext cx="2173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5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4745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her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girl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burn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word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245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960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456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534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052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5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042" y="1155634"/>
            <a:ext cx="522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start over with another word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484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042" y="1155634"/>
            <a:ext cx="522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start over with another word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729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329970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and the t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042" y="1155634"/>
            <a:ext cx="522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start over with another word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11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042" y="1155634"/>
            <a:ext cx="522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start over with another word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18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042" y="1155634"/>
            <a:ext cx="522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start over with another word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262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and the m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042" y="1155634"/>
            <a:ext cx="522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start over with another word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7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6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164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and the m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75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042" y="1155634"/>
            <a:ext cx="522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start over with another word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296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surf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7172329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girl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1175848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worker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150134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painter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9550743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sharp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2195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8635505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1387915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nurse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0430569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surfer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8947381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helper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6252112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barge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1911536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first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5047500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verb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1579974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teacher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1646844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farmer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391242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birdbath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1911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3372937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work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3968047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herself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7721150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starter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1476866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renter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6784459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silly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2002363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never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0837613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turned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9847393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fighter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3733217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player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906229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valley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675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err="1" smtClean="0">
                <a:latin typeface="Century Gothic"/>
                <a:cs typeface="Century Gothic"/>
              </a:rPr>
              <a:t>er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ir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ur</a:t>
            </a:r>
            <a:r>
              <a:rPr lang="en-US" dirty="0" smtClean="0">
                <a:latin typeface="Century Gothic"/>
                <a:cs typeface="Century Gothic"/>
              </a:rPr>
              <a:t>, and or to the sounds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/</a:t>
            </a:r>
            <a:r>
              <a:rPr lang="en-US" dirty="0" err="1" smtClean="0">
                <a:latin typeface="Century Gothic"/>
                <a:cs typeface="Century Gothic"/>
              </a:rPr>
              <a:t>ur</a:t>
            </a:r>
            <a:r>
              <a:rPr lang="en-US" dirty="0" smtClean="0">
                <a:latin typeface="Century Gothic"/>
                <a:cs typeface="Century Gothic"/>
              </a:rPr>
              <a:t>/ by writing them.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/</a:t>
            </a:r>
            <a:r>
              <a:rPr lang="en-US" dirty="0" err="1" smtClean="0">
                <a:latin typeface="Century Gothic"/>
                <a:cs typeface="Century Gothic"/>
              </a:rPr>
              <a:t>ar</a:t>
            </a:r>
            <a:r>
              <a:rPr lang="en-US" dirty="0" smtClean="0">
                <a:latin typeface="Century Gothic"/>
                <a:cs typeface="Century Gothic"/>
              </a:rPr>
              <a:t>/ as I write the letters ar.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time, write the letters </a:t>
            </a:r>
            <a:r>
              <a:rPr lang="en-US" dirty="0" err="1" smtClean="0">
                <a:latin typeface="Century Gothic"/>
                <a:cs typeface="Century Gothic"/>
              </a:rPr>
              <a:t>ar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five times as you say the /</a:t>
            </a:r>
            <a:r>
              <a:rPr lang="en-US" dirty="0" err="1" smtClean="0">
                <a:latin typeface="Century Gothic"/>
                <a:cs typeface="Century Gothic"/>
              </a:rPr>
              <a:t>ar</a:t>
            </a:r>
            <a:r>
              <a:rPr lang="en-US" dirty="0" smtClean="0">
                <a:latin typeface="Century Gothic"/>
                <a:cs typeface="Century Gothic"/>
              </a:rPr>
              <a:t>/ sounds.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1700109"/>
            <a:ext cx="88819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er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er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er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er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er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ir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ir</a:t>
            </a:r>
            <a:r>
              <a:rPr lang="en-US" sz="8000" dirty="0" smtClean="0">
                <a:latin typeface="Century Gothic"/>
                <a:cs typeface="Century Gothic"/>
              </a:rPr>
              <a:t>     </a:t>
            </a:r>
            <a:r>
              <a:rPr lang="en-US" sz="8000" dirty="0" err="1" smtClean="0">
                <a:latin typeface="Century Gothic"/>
                <a:cs typeface="Century Gothic"/>
              </a:rPr>
              <a:t>ir</a:t>
            </a:r>
            <a:r>
              <a:rPr lang="en-US" sz="8000" dirty="0" smtClean="0">
                <a:latin typeface="Century Gothic"/>
                <a:cs typeface="Century Gothic"/>
              </a:rPr>
              <a:t>     </a:t>
            </a:r>
            <a:r>
              <a:rPr lang="en-US" sz="8000" dirty="0" err="1" smtClean="0">
                <a:latin typeface="Century Gothic"/>
                <a:cs typeface="Century Gothic"/>
              </a:rPr>
              <a:t>ir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ir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ur</a:t>
            </a:r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ur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ur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ur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ur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Century Gothic"/>
                <a:cs typeface="Century Gothic"/>
              </a:rPr>
              <a:t>or  or   or   or  or</a:t>
            </a:r>
          </a:p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7-02-11 at 9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210391"/>
            <a:ext cx="1255713" cy="1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4551260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 -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095" y="2217684"/>
            <a:ext cx="5402519" cy="3148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worker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teacher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farmer</a:t>
            </a: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00128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 children explain how the inflectional ending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changes the meaning of a word. 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4" y="5832273"/>
            <a:ext cx="851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writing and saying words with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806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543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climb </a:t>
            </a:r>
            <a:r>
              <a:rPr lang="en-US" sz="2800" b="1" dirty="0" smtClean="0">
                <a:latin typeface="Century Gothic"/>
                <a:cs typeface="Century Gothic"/>
              </a:rPr>
              <a:t>another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641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climb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will </a:t>
            </a:r>
            <a:r>
              <a:rPr lang="en-US" sz="2800" b="1" dirty="0" smtClean="0">
                <a:latin typeface="Century Gothic"/>
                <a:cs typeface="Century Gothic"/>
              </a:rPr>
              <a:t>climb</a:t>
            </a:r>
            <a:r>
              <a:rPr lang="en-US" sz="2800" dirty="0" smtClean="0">
                <a:latin typeface="Century Gothic"/>
                <a:cs typeface="Century Gothic"/>
              </a:rPr>
              <a:t> anothe</a:t>
            </a:r>
            <a:r>
              <a:rPr lang="en-US" sz="2800" b="1" dirty="0" smtClean="0">
                <a:latin typeface="Century Gothic"/>
                <a:cs typeface="Century Gothic"/>
              </a:rPr>
              <a:t>r</a:t>
            </a:r>
            <a:r>
              <a:rPr lang="en-US" sz="2800" dirty="0" smtClean="0">
                <a:latin typeface="Century Gothic"/>
                <a:cs typeface="Century Gothic"/>
              </a:rPr>
              <a:t> tree.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458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full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glass is not </a:t>
            </a:r>
            <a:r>
              <a:rPr lang="en-US" sz="2800" b="1" dirty="0" smtClean="0">
                <a:latin typeface="Century Gothic"/>
                <a:cs typeface="Century Gothic"/>
              </a:rPr>
              <a:t>full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510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</a:t>
            </a:r>
            <a:r>
              <a:rPr lang="en-US" sz="2800" b="1" dirty="0" smtClean="0">
                <a:latin typeface="Century Gothic"/>
                <a:cs typeface="Century Gothic"/>
              </a:rPr>
              <a:t>great</a:t>
            </a:r>
            <a:r>
              <a:rPr lang="en-US" sz="2800" dirty="0" smtClean="0">
                <a:latin typeface="Century Gothic"/>
                <a:cs typeface="Century Gothic"/>
              </a:rPr>
              <a:t>, so let’s walk through 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124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poor</a:t>
            </a:r>
            <a:r>
              <a:rPr lang="en-US" sz="2800" dirty="0" smtClean="0">
                <a:latin typeface="Century Gothic"/>
                <a:cs typeface="Century Gothic"/>
              </a:rPr>
              <a:t> dog needs more eater.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320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park is great, so let’s walk </a:t>
            </a:r>
            <a:r>
              <a:rPr lang="en-US" sz="2800" b="1" dirty="0" smtClean="0">
                <a:latin typeface="Century Gothic"/>
                <a:cs typeface="Century Gothic"/>
              </a:rPr>
              <a:t>through</a:t>
            </a:r>
            <a:r>
              <a:rPr lang="en-US" sz="2800" dirty="0" smtClean="0">
                <a:latin typeface="Century Gothic"/>
                <a:cs typeface="Century Gothic"/>
              </a:rPr>
              <a:t>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580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Adjectives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224968"/>
            <a:ext cx="8852382" cy="365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Lin saw two worms in the big garden.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 bright sun shone on the hot car.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Would you like the pink car?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I do not like that sweet drink.</a:t>
            </a:r>
            <a:endParaRPr lang="en-US" sz="3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adjective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describes size, shape, number, and color. Adjectives also tell how things look, sound, feel, smell, and taste.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adjectives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095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3022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545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4107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7410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0524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2147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9085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3133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267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1217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5650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698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0029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0797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8064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7081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90171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31617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   c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9837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065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7258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1" y="311727"/>
            <a:ext cx="87283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4935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47691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8644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3426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71484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63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07920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182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25586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891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68702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9876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29541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0156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32575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14611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	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64" y="34788"/>
            <a:ext cx="31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654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64441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40892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86567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336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638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27124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</p:txBody>
      </p:sp>
    </p:spTree>
    <p:extLst>
      <p:ext uri="{BB962C8B-B14F-4D97-AF65-F5344CB8AC3E}">
        <p14:creationId xmlns:p14="http://schemas.microsoft.com/office/powerpoint/2010/main" val="16639942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03208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73884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84651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 bird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5340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 bird lurks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54492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 bird lurks on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20879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 bird lurks on top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59806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 bird lurks on top of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59484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 bird lurks on top of the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450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/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err="1" smtClean="0">
                <a:latin typeface="Century Gothic" panose="020B0502020202020204" pitchFamily="34" charset="0"/>
              </a:rPr>
              <a:t>er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ur</a:t>
            </a:r>
            <a:r>
              <a:rPr lang="en-US" sz="2800" dirty="0" smtClean="0">
                <a:latin typeface="Century Gothic" panose="020B0502020202020204" pitchFamily="34" charset="0"/>
              </a:rPr>
              <a:t>, 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52915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girls at work were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thirsty.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big bird lurks on top of the church.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0013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97665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 will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09817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 will hurry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03992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 will hurry back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11608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 will hurry back to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29800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 will hurry back to change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22135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 will hurry back to change her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76894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311727"/>
            <a:ext cx="9005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Fern will hurry back to change her skirt.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73074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1304" y="5748021"/>
            <a:ext cx="79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her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work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dirt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fern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fur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018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6654</Words>
  <Application>Microsoft Macintosh PowerPoint</Application>
  <PresentationFormat>On-screen Show (4:3)</PresentationFormat>
  <Paragraphs>1693</Paragraphs>
  <Slides>408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408</vt:i4>
      </vt:variant>
    </vt:vector>
  </HeadingPairs>
  <TitlesOfParts>
    <vt:vector size="40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23</cp:revision>
  <dcterms:created xsi:type="dcterms:W3CDTF">2017-02-12T03:58:22Z</dcterms:created>
  <dcterms:modified xsi:type="dcterms:W3CDTF">2017-02-13T03:15:29Z</dcterms:modified>
</cp:coreProperties>
</file>