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9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8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88" r:id="rId229"/>
    <p:sldId id="489" r:id="rId230"/>
    <p:sldId id="490" r:id="rId231"/>
    <p:sldId id="491" r:id="rId232"/>
    <p:sldId id="492" r:id="rId233"/>
    <p:sldId id="493" r:id="rId234"/>
    <p:sldId id="494" r:id="rId235"/>
    <p:sldId id="495" r:id="rId236"/>
    <p:sldId id="496" r:id="rId237"/>
    <p:sldId id="497" r:id="rId238"/>
    <p:sldId id="498" r:id="rId239"/>
    <p:sldId id="499" r:id="rId240"/>
    <p:sldId id="500" r:id="rId241"/>
    <p:sldId id="501" r:id="rId242"/>
    <p:sldId id="502" r:id="rId243"/>
    <p:sldId id="503" r:id="rId244"/>
    <p:sldId id="504" r:id="rId245"/>
    <p:sldId id="505" r:id="rId246"/>
    <p:sldId id="506" r:id="rId247"/>
    <p:sldId id="507" r:id="rId248"/>
    <p:sldId id="508" r:id="rId249"/>
    <p:sldId id="509" r:id="rId250"/>
    <p:sldId id="510" r:id="rId251"/>
    <p:sldId id="511" r:id="rId252"/>
    <p:sldId id="512" r:id="rId253"/>
    <p:sldId id="513" r:id="rId254"/>
    <p:sldId id="514" r:id="rId255"/>
    <p:sldId id="515" r:id="rId256"/>
    <p:sldId id="516" r:id="rId257"/>
    <p:sldId id="517" r:id="rId258"/>
    <p:sldId id="518" r:id="rId259"/>
    <p:sldId id="519" r:id="rId260"/>
    <p:sldId id="520" r:id="rId261"/>
    <p:sldId id="521" r:id="rId262"/>
    <p:sldId id="522" r:id="rId263"/>
    <p:sldId id="523" r:id="rId264"/>
    <p:sldId id="525" r:id="rId265"/>
    <p:sldId id="524" r:id="rId266"/>
    <p:sldId id="526" r:id="rId267"/>
    <p:sldId id="527" r:id="rId268"/>
    <p:sldId id="528" r:id="rId269"/>
    <p:sldId id="529" r:id="rId270"/>
    <p:sldId id="530" r:id="rId271"/>
    <p:sldId id="531" r:id="rId272"/>
    <p:sldId id="532" r:id="rId273"/>
    <p:sldId id="533" r:id="rId274"/>
    <p:sldId id="534" r:id="rId275"/>
    <p:sldId id="535" r:id="rId276"/>
    <p:sldId id="536" r:id="rId277"/>
    <p:sldId id="537" r:id="rId278"/>
    <p:sldId id="538" r:id="rId279"/>
    <p:sldId id="539" r:id="rId280"/>
    <p:sldId id="540" r:id="rId281"/>
    <p:sldId id="541" r:id="rId282"/>
    <p:sldId id="542" r:id="rId283"/>
    <p:sldId id="543" r:id="rId284"/>
    <p:sldId id="544" r:id="rId285"/>
    <p:sldId id="545" r:id="rId286"/>
    <p:sldId id="546" r:id="rId287"/>
    <p:sldId id="547" r:id="rId288"/>
    <p:sldId id="548" r:id="rId289"/>
    <p:sldId id="549" r:id="rId290"/>
    <p:sldId id="550" r:id="rId291"/>
    <p:sldId id="551" r:id="rId292"/>
    <p:sldId id="552" r:id="rId293"/>
    <p:sldId id="553" r:id="rId294"/>
    <p:sldId id="554" r:id="rId295"/>
    <p:sldId id="556" r:id="rId296"/>
    <p:sldId id="562" r:id="rId297"/>
    <p:sldId id="555" r:id="rId298"/>
    <p:sldId id="557" r:id="rId299"/>
    <p:sldId id="558" r:id="rId300"/>
    <p:sldId id="559" r:id="rId301"/>
    <p:sldId id="560" r:id="rId302"/>
    <p:sldId id="561" r:id="rId303"/>
    <p:sldId id="563" r:id="rId304"/>
    <p:sldId id="564" r:id="rId305"/>
    <p:sldId id="565" r:id="rId306"/>
    <p:sldId id="566" r:id="rId307"/>
    <p:sldId id="567" r:id="rId308"/>
    <p:sldId id="568" r:id="rId309"/>
    <p:sldId id="569" r:id="rId310"/>
    <p:sldId id="570" r:id="rId311"/>
    <p:sldId id="571" r:id="rId312"/>
    <p:sldId id="572" r:id="rId313"/>
    <p:sldId id="573" r:id="rId314"/>
    <p:sldId id="574" r:id="rId315"/>
    <p:sldId id="575" r:id="rId316"/>
    <p:sldId id="576" r:id="rId317"/>
    <p:sldId id="577" r:id="rId318"/>
    <p:sldId id="578" r:id="rId319"/>
    <p:sldId id="579" r:id="rId320"/>
    <p:sldId id="580" r:id="rId321"/>
    <p:sldId id="581" r:id="rId322"/>
    <p:sldId id="582" r:id="rId323"/>
    <p:sldId id="583" r:id="rId324"/>
    <p:sldId id="584" r:id="rId325"/>
    <p:sldId id="585" r:id="rId326"/>
    <p:sldId id="586" r:id="rId327"/>
    <p:sldId id="587" r:id="rId328"/>
    <p:sldId id="588" r:id="rId329"/>
    <p:sldId id="589" r:id="rId330"/>
    <p:sldId id="590" r:id="rId331"/>
    <p:sldId id="591" r:id="rId332"/>
    <p:sldId id="592" r:id="rId333"/>
    <p:sldId id="593" r:id="rId334"/>
    <p:sldId id="594" r:id="rId335"/>
    <p:sldId id="595" r:id="rId336"/>
    <p:sldId id="596" r:id="rId337"/>
    <p:sldId id="597" r:id="rId338"/>
    <p:sldId id="598" r:id="rId339"/>
    <p:sldId id="599" r:id="rId340"/>
    <p:sldId id="600" r:id="rId341"/>
    <p:sldId id="601" r:id="rId342"/>
    <p:sldId id="602" r:id="rId343"/>
    <p:sldId id="603" r:id="rId344"/>
    <p:sldId id="604" r:id="rId345"/>
    <p:sldId id="605" r:id="rId346"/>
    <p:sldId id="606" r:id="rId347"/>
    <p:sldId id="607" r:id="rId348"/>
    <p:sldId id="608" r:id="rId349"/>
    <p:sldId id="616" r:id="rId350"/>
    <p:sldId id="609" r:id="rId351"/>
    <p:sldId id="610" r:id="rId352"/>
    <p:sldId id="611" r:id="rId353"/>
    <p:sldId id="612" r:id="rId354"/>
    <p:sldId id="613" r:id="rId355"/>
    <p:sldId id="614" r:id="rId356"/>
    <p:sldId id="615" r:id="rId357"/>
    <p:sldId id="617" r:id="rId358"/>
    <p:sldId id="618" r:id="rId3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2" y="-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printerSettings" Target="printerSettings/printerSettings1.bin"/><Relationship Id="rId361" Type="http://schemas.openxmlformats.org/officeDocument/2006/relationships/presProps" Target="presProps.xml"/><Relationship Id="rId362" Type="http://schemas.openxmlformats.org/officeDocument/2006/relationships/viewProps" Target="viewProps.xml"/><Relationship Id="rId363" Type="http://schemas.openxmlformats.org/officeDocument/2006/relationships/theme" Target="theme/theme1.xml"/><Relationship Id="rId364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0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2D2B-F40A-B044-914B-28CE8A292EFD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7684-F5D1-EC48-A166-F6010F59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3 </a:t>
            </a:r>
            <a:r>
              <a:rPr lang="en-US" sz="4800" dirty="0" smtClean="0">
                <a:latin typeface="Century Gothic"/>
                <a:cs typeface="Century Gothic"/>
              </a:rPr>
              <a:t>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21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5735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3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245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I’ll say a word. Change one sound to /or/ to make a new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pet/pork		tin/torn			can/corn		hen/horn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card/cord		park/pork		bare/bore		care/core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 sounds in the word stem: /s/ /t/ /e/ /m/.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Stem has the /e/ sound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change the /e/ sound to /or/: /s/ /t/ /or/ /m/.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storm.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287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237" y="92772"/>
            <a:ext cx="474100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5332" y="170872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332" y="2796309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331" y="3883891"/>
            <a:ext cx="2113173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17 at 5.0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37" y="714219"/>
            <a:ext cx="4559433" cy="60345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795" y="3169568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73175" y="4461255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02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9699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199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5069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27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199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7456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19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20010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19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0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54215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9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0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96444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9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0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17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055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55605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9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0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74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87234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51710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199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1005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27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199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9080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238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35044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238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7194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238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70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12215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7238" y="2002958"/>
            <a:ext cx="29031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03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04643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59188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94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88675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16492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2030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61765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4072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6740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8366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130878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80295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7556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90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426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75297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22197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66318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9536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4266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50648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65532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7167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53531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55416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162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530127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63479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08739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038966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059179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164140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93652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   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4806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50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oar</a:t>
            </a:r>
            <a:r>
              <a:rPr lang="en-US" sz="6600" dirty="0" smtClean="0">
                <a:latin typeface="Century Gothic"/>
                <a:cs typeface="Century Gothic"/>
              </a:rPr>
              <a:t>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k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smtClean="0">
                <a:latin typeface="Century Gothic"/>
                <a:cs typeface="Century Gothic"/>
              </a:rPr>
              <a:t>ch    s</a:t>
            </a:r>
            <a:r>
              <a:rPr lang="en-US" sz="660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67959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03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281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313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643553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19904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51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781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17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86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337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495" y="2008308"/>
            <a:ext cx="23006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87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76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02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32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550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313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160" y="1972079"/>
            <a:ext cx="30618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90912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11" y="2756715"/>
            <a:ext cx="8840150" cy="328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Mister Ford is my teacher.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Mr. Ford is my teacher.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898853"/>
            <a:ext cx="851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sentences.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the sentences sound the same when you read them aloud, but the first word in each sentence looks different.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Mr. is an abbreviation. An abbreviation is a short way of writing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Most abbreviations have a period at the end.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194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0793" y="2508686"/>
            <a:ext cx="4494488" cy="3890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Century Gothic"/>
                <a:cs typeface="Century Gothic"/>
              </a:rPr>
              <a:t>Doctor / Dr.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Missus / Mrs.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Street / St.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Avenue / Ave</a:t>
            </a:r>
          </a:p>
          <a:p>
            <a:r>
              <a:rPr lang="en-US" sz="4800" dirty="0" smtClean="0">
                <a:latin typeface="Century Gothic"/>
                <a:cs typeface="Century Gothic"/>
              </a:rPr>
              <a:t>Road / Rd.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898853"/>
            <a:ext cx="851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sentences.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the sentences sound the same when you read them aloud, but the first word in each sentence looks different.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Mr. is an abbreviation. An abbreviation is a short way of writing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Most abbreviations have a period at the end.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43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3266" y="2151525"/>
            <a:ext cx="2440715" cy="431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Mr.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Mrs.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Dr.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St.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Ave.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52796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read the abbreviations and then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abbreviation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327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3301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2054" y="1180024"/>
            <a:ext cx="187297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torn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0294" y="1174695"/>
            <a:ext cx="194415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chore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11650" y="117469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59499" y="1174695"/>
            <a:ext cx="168523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bore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1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roar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soar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soar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more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corn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roar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935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304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began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</a:t>
            </a:r>
            <a:r>
              <a:rPr lang="en-US" sz="2800" b="1" dirty="0" smtClean="0">
                <a:latin typeface="Century Gothic"/>
                <a:cs typeface="Century Gothic"/>
              </a:rPr>
              <a:t>began</a:t>
            </a:r>
            <a:r>
              <a:rPr lang="en-US" sz="2800" dirty="0" smtClean="0">
                <a:latin typeface="Century Gothic"/>
                <a:cs typeface="Century Gothic"/>
              </a:rPr>
              <a:t> to snow last night.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817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better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hope you feel </a:t>
            </a:r>
            <a:r>
              <a:rPr lang="en-US" sz="2800" b="1" dirty="0" smtClean="0">
                <a:latin typeface="Century Gothic"/>
                <a:cs typeface="Century Gothic"/>
              </a:rPr>
              <a:t>better.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429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guess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</a:t>
            </a:r>
            <a:r>
              <a:rPr lang="en-US" sz="2800" b="1" dirty="0" smtClean="0">
                <a:latin typeface="Century Gothic"/>
                <a:cs typeface="Century Gothic"/>
              </a:rPr>
              <a:t>guess</a:t>
            </a:r>
            <a:r>
              <a:rPr lang="en-US" sz="2800" dirty="0" smtClean="0">
                <a:latin typeface="Century Gothic"/>
                <a:cs typeface="Century Gothic"/>
              </a:rPr>
              <a:t> how old he is?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7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learn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will </a:t>
            </a:r>
            <a:r>
              <a:rPr lang="en-US" sz="2800" b="1" dirty="0" smtClean="0">
                <a:latin typeface="Century Gothic"/>
                <a:cs typeface="Century Gothic"/>
              </a:rPr>
              <a:t>learn</a:t>
            </a:r>
            <a:r>
              <a:rPr lang="en-US" sz="2800" dirty="0" smtClean="0">
                <a:latin typeface="Century Gothic"/>
                <a:cs typeface="Century Gothic"/>
              </a:rPr>
              <a:t> to ride a bike.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3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712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160" y="1972079"/>
            <a:ext cx="30618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43275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the </a:t>
            </a:r>
            <a:r>
              <a:rPr lang="en-US" sz="2800" b="1" dirty="0" smtClean="0">
                <a:latin typeface="Century Gothic"/>
                <a:cs typeface="Century Gothic"/>
              </a:rPr>
              <a:t>right</a:t>
            </a:r>
            <a:r>
              <a:rPr lang="en-US" sz="2800" dirty="0" smtClean="0">
                <a:latin typeface="Century Gothic"/>
                <a:cs typeface="Century Gothic"/>
              </a:rPr>
              <a:t> way to hold a fork.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62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is </a:t>
            </a:r>
            <a:r>
              <a:rPr lang="en-US" sz="2800" b="1" dirty="0" smtClean="0">
                <a:latin typeface="Century Gothic"/>
                <a:cs typeface="Century Gothic"/>
              </a:rPr>
              <a:t>sure</a:t>
            </a:r>
            <a:r>
              <a:rPr lang="en-US" sz="2800" dirty="0" smtClean="0">
                <a:latin typeface="Century Gothic"/>
                <a:cs typeface="Century Gothic"/>
              </a:rPr>
              <a:t> he will be on time.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48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31472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bird is high in the sky.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jet is higher than the bird.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spaceship is the highest of all.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two people, places, or things. 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three or more people, places, or things.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compares two things?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compares more than two things?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2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31472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Fall is colder than summer.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Winter is the coldest of all.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two people, places, or things. 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three or more people, places, or things.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adjectives and tell if they are comparing two things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three or more things.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647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3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322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going to put one marker in each box as I say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a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612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146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6804" y="2758082"/>
            <a:ext cx="1855340" cy="1627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1969" y="2361235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199" y="2388750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/or/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991" y="2361235"/>
            <a:ext cx="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/t/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1969" y="459349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1199" y="459349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5991" y="452404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7039" y="5996395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sssort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sort.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sort.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569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one sound at a time.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we will blend the sounds to say a word.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6124" y="2262024"/>
            <a:ext cx="5566020" cy="2749814"/>
            <a:chOff x="1756124" y="2758082"/>
            <a:chExt cx="5566020" cy="2749814"/>
          </a:xfrm>
        </p:grpSpPr>
        <p:sp>
          <p:nvSpPr>
            <p:cNvPr id="3" name="Rectangle 2"/>
            <p:cNvSpPr/>
            <p:nvPr/>
          </p:nvSpPr>
          <p:spPr>
            <a:xfrm>
              <a:off x="175612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1146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66804" y="2758082"/>
              <a:ext cx="1855340" cy="16270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1969" y="459349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01199" y="4593496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25991" y="452404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118" y="5540021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/f/ /or/			/m/ /or/			/p/ /or/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/r/ /or/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/or/ /t/		/s/ /n/ /or/		/n/ /or/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/s/ /p/ /or/ /t/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07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87217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18625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348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313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564959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39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832257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55066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1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479878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1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0807" y="2002958"/>
            <a:ext cx="29626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41478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835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0807" y="2002958"/>
            <a:ext cx="29626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371643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5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242406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5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23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15824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5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99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645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071524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752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99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24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74247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1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756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313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160" y="1972079"/>
            <a:ext cx="30618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485784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1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1044" y="2002958"/>
            <a:ext cx="31214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37466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85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1044" y="2002958"/>
            <a:ext cx="312141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022913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515901"/>
            <a:ext cx="88401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oar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806279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430769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18028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993666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319176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011554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89292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29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words. Have children identify the word that does not end with the same sounds.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cart, stack, heart		paid, trade, lend		poor, rake, store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mold, coat, boat		dust, list, trust			fair, bear, burn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more, treat, shore.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words more and shore have the same ending sounds, /or/.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/m/ /or/,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/or/.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treat does not end in /or/.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It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178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712" y="19720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160" y="1972079"/>
            <a:ext cx="306188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618589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299179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286743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24448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984284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65791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49641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38126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87864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418667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483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02" y="595269"/>
            <a:ext cx="88203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76386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565600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371570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306889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533963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328032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842801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34296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661308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767894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230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078317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6747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792286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208344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n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th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</a:t>
            </a:r>
            <a:r>
              <a:rPr lang="en-US" sz="6600" dirty="0" smtClean="0">
                <a:latin typeface="Century Gothic"/>
                <a:cs typeface="Century Gothic"/>
              </a:rPr>
              <a:t>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878826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346607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078343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31344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813155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220855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843505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309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63710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2025399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763358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502504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249828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110633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63754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latin typeface="Century Gothic"/>
                <a:cs typeface="Century Gothic"/>
              </a:rPr>
              <a:t>d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014997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362232"/>
            <a:ext cx="8909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t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Mr.  Mrs.  St.  Dr.  Ave.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latin typeface="Century Gothic"/>
                <a:cs typeface="Century Gothic"/>
              </a:rPr>
              <a:t>m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latin typeface="Century Gothic"/>
                <a:cs typeface="Century Gothic"/>
              </a:rPr>
              <a:t>d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latin typeface="Century Gothic"/>
                <a:cs typeface="Century Gothic"/>
              </a:rPr>
              <a:t>d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56" y="54455"/>
            <a:ext cx="278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640796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4970396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09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94294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71307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830041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918163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8475654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72191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405819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26775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016935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011656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 the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86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221419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 the game’s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466742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 the game’s score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532610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 the game’s score for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9160415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81" y="501128"/>
            <a:ext cx="890960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Does a big cat roar or snore?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Mr. Thorn will report the game’s score for us. 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953316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477" y="2698554"/>
            <a:ext cx="5496571" cy="1944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Sunday, Sun.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36173"/>
            <a:ext cx="851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these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Sun. is an abbreviation for Sunday.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an abbreviation is a short way of writing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Most abbreviations end with a period.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728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218" y="1205844"/>
            <a:ext cx="8066265" cy="5153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Monday, Mon.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Tuesday, Tues.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Wednesday, Wed.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Thursday, Thurs.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Friday, Fri.</a:t>
            </a:r>
          </a:p>
          <a:p>
            <a:pPr algn="ctr">
              <a:lnSpc>
                <a:spcPct val="120000"/>
              </a:lnSpc>
            </a:pP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687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218" y="1205844"/>
            <a:ext cx="8066265" cy="5153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January, Jan.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February, Feb.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March, Mar.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April, Apr.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August, Aug.</a:t>
            </a:r>
          </a:p>
          <a:p>
            <a:pPr algn="ctr">
              <a:lnSpc>
                <a:spcPct val="120000"/>
              </a:lnSpc>
            </a:pP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236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218" y="1205844"/>
            <a:ext cx="8066265" cy="5153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September, Sept.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October, Oct.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November, Nov.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December, Dec.</a:t>
            </a:r>
          </a:p>
          <a:p>
            <a:pPr algn="ctr">
              <a:lnSpc>
                <a:spcPct val="120000"/>
              </a:lnSpc>
            </a:pP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507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4871" y="1205844"/>
            <a:ext cx="3284050" cy="5153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Mon.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Wed.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Dec.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Jan.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Sept.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6883" y="2400920"/>
            <a:ext cx="3353503" cy="22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Where have you seen thee abbreviations written?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do they stand for?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one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11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6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3803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851764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68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066684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32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370931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9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5023613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94" y="0"/>
            <a:ext cx="533537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623897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98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8690529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31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52406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86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7832097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48729" y="1029773"/>
            <a:ext cx="8832241" cy="22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66588" y="190457"/>
            <a:ext cx="45763" cy="65562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77316" y="196395"/>
            <a:ext cx="45763" cy="65562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6434" y="190457"/>
            <a:ext cx="14072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-or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8248" y="196395"/>
            <a:ext cx="1778792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-ore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1936" y="196395"/>
            <a:ext cx="1840410" cy="686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-oar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133971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92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born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92" y="3519980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born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756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roar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9756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roar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8690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corn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8690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corn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4520" y="286048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soar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4520" y="3530945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soar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92" y="1452647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core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492" y="4690710"/>
            <a:ext cx="2093653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core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756" y="1452647"/>
            <a:ext cx="2268934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more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9756" y="4690710"/>
            <a:ext cx="2268934" cy="1018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more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8655377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581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247450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began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</a:t>
            </a:r>
            <a:r>
              <a:rPr lang="en-US" sz="2800" b="1" dirty="0" smtClean="0">
                <a:latin typeface="Century Gothic"/>
                <a:cs typeface="Century Gothic"/>
              </a:rPr>
              <a:t>began</a:t>
            </a:r>
            <a:r>
              <a:rPr lang="en-US" sz="2800" dirty="0" smtClean="0">
                <a:latin typeface="Century Gothic"/>
                <a:cs typeface="Century Gothic"/>
              </a:rPr>
              <a:t> to snow last night.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787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better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hope you feel </a:t>
            </a:r>
            <a:r>
              <a:rPr lang="en-US" sz="2800" b="1" dirty="0" smtClean="0">
                <a:latin typeface="Century Gothic"/>
                <a:cs typeface="Century Gothic"/>
              </a:rPr>
              <a:t>better.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93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guess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</a:t>
            </a:r>
            <a:r>
              <a:rPr lang="en-US" sz="2800" b="1" dirty="0" smtClean="0">
                <a:latin typeface="Century Gothic"/>
                <a:cs typeface="Century Gothic"/>
              </a:rPr>
              <a:t>guess</a:t>
            </a:r>
            <a:r>
              <a:rPr lang="en-US" sz="2800" dirty="0" smtClean="0">
                <a:latin typeface="Century Gothic"/>
                <a:cs typeface="Century Gothic"/>
              </a:rPr>
              <a:t> how old he is?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learn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will </a:t>
            </a:r>
            <a:r>
              <a:rPr lang="en-US" sz="2800" b="1" dirty="0" smtClean="0">
                <a:latin typeface="Century Gothic"/>
                <a:cs typeface="Century Gothic"/>
              </a:rPr>
              <a:t>learn</a:t>
            </a:r>
            <a:r>
              <a:rPr lang="en-US" sz="2800" dirty="0" smtClean="0">
                <a:latin typeface="Century Gothic"/>
                <a:cs typeface="Century Gothic"/>
              </a:rPr>
              <a:t> to ride a bike.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453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the </a:t>
            </a:r>
            <a:r>
              <a:rPr lang="en-US" sz="2800" b="1" dirty="0" smtClean="0">
                <a:latin typeface="Century Gothic"/>
                <a:cs typeface="Century Gothic"/>
              </a:rPr>
              <a:t>right</a:t>
            </a:r>
            <a:r>
              <a:rPr lang="en-US" sz="2800" dirty="0" smtClean="0">
                <a:latin typeface="Century Gothic"/>
                <a:cs typeface="Century Gothic"/>
              </a:rPr>
              <a:t> way to hold a fork.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6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is </a:t>
            </a:r>
            <a:r>
              <a:rPr lang="en-US" sz="2800" b="1" dirty="0" smtClean="0">
                <a:latin typeface="Century Gothic"/>
                <a:cs typeface="Century Gothic"/>
              </a:rPr>
              <a:t>sure</a:t>
            </a:r>
            <a:r>
              <a:rPr lang="en-US" sz="2800" dirty="0" smtClean="0">
                <a:latin typeface="Century Gothic"/>
                <a:cs typeface="Century Gothic"/>
              </a:rPr>
              <a:t> he will be on time.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09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He felt better when the show began.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We can learn the right way to do it.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Are you sure, or did you guess?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65857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4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46" y="0"/>
            <a:ext cx="53443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432" y="763929"/>
            <a:ext cx="2887187" cy="173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Usually when we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two nouns.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compare more than two. 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2" y="3105322"/>
            <a:ext cx="2887187" cy="1021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adjective in the model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184835" y="2331472"/>
            <a:ext cx="3571779" cy="2321551"/>
          </a:xfrm>
          <a:prstGeom prst="frame">
            <a:avLst>
              <a:gd name="adj1" fmla="val 21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2632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31472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greatest robot ever made will do my chores.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Jake’s robot is taller than my robot.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find adjectives that compare in the following sentences. Have children work with partners to identify what is being compared in each case.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20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3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792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063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Addition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a word, then I’ll say a sound to add to the beginning of the word. Say the new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oar/roar	ore/more		right/bright		port/sport		park/spark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as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add a sound to make a new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or.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word will I make if I add /f/ to the beginning of or?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If I add /f/ to the beginning of or, I make the word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fffor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for.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979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01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65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908" y="2008308"/>
            <a:ext cx="19732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5" y="2008308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608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426" y="2002621"/>
            <a:ext cx="27891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f in front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5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409" y="2011089"/>
            <a:ext cx="21740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k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0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4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409" y="2011089"/>
            <a:ext cx="21740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k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0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343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100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409" y="2011089"/>
            <a:ext cx="21740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0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343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547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409" y="2011089"/>
            <a:ext cx="21740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0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3435" y="2011089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94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530" y="2018104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227" y="2018104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540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645589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530" y="2018104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227" y="2018104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25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530" y="2018104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227" y="2018104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07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530" y="2018104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227" y="2018104"/>
            <a:ext cx="18343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70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912" y="1960457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109" y="1960457"/>
            <a:ext cx="27594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53" y="5555848"/>
            <a:ext cx="794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These two words sound alike but are spelled differently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have different meanings.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28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477" y="2371156"/>
            <a:ext cx="5496571" cy="3978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Mrs.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Tues.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Aug.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Rd.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36173"/>
            <a:ext cx="851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these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an abbreviation is a short way of writing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Most abbreviations end with a period.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86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551" y="2371156"/>
            <a:ext cx="8304384" cy="3978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Doctor							St.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December					Dr.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Wednesday				Dec.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Street								Wed.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36173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word in pairs to match abbreviations to full names.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write sentences with abbreviations.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31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67" y="0"/>
            <a:ext cx="52876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385991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9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7254680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31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0253410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6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079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237" y="92772"/>
            <a:ext cx="4741004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</a:t>
            </a:r>
            <a:r>
              <a:rPr lang="en-US" sz="1000" dirty="0" smtClean="0">
                <a:latin typeface="Century Gothic"/>
                <a:cs typeface="Century Gothic"/>
              </a:rPr>
              <a:t>Corn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sounds </a:t>
            </a:r>
            <a:r>
              <a:rPr lang="en-US" sz="1000" dirty="0" smtClean="0">
                <a:latin typeface="Century Gothic"/>
                <a:cs typeface="Century Gothic"/>
              </a:rPr>
              <a:t>are /or/.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the sounds with me: /or/.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These sounds are in the </a:t>
            </a:r>
            <a:r>
              <a:rPr lang="en-US" sz="1000" dirty="0" smtClean="0">
                <a:latin typeface="Century Gothic"/>
                <a:cs typeface="Century Gothic"/>
              </a:rPr>
              <a:t>middle of the word corn.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/or/ sounds can be spelled with the letters </a:t>
            </a:r>
            <a:r>
              <a:rPr lang="en-US" sz="1000" b="1" dirty="0" smtClean="0">
                <a:latin typeface="Century Gothic"/>
                <a:cs typeface="Century Gothic"/>
              </a:rPr>
              <a:t>or</a:t>
            </a:r>
            <a:r>
              <a:rPr lang="en-US" sz="1000" dirty="0" smtClean="0">
                <a:latin typeface="Century Gothic"/>
                <a:cs typeface="Century Gothic"/>
              </a:rPr>
              <a:t> as in </a:t>
            </a:r>
            <a:r>
              <a:rPr lang="en-US" sz="1000" b="1" dirty="0" smtClean="0">
                <a:latin typeface="Century Gothic"/>
                <a:cs typeface="Century Gothic"/>
              </a:rPr>
              <a:t>corn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b="1" dirty="0" smtClean="0">
                <a:latin typeface="Century Gothic"/>
                <a:cs typeface="Century Gothic"/>
              </a:rPr>
              <a:t>ore</a:t>
            </a:r>
            <a:r>
              <a:rPr lang="en-US" sz="1000" dirty="0" smtClean="0">
                <a:latin typeface="Century Gothic"/>
                <a:cs typeface="Century Gothic"/>
              </a:rPr>
              <a:t> as in </a:t>
            </a:r>
            <a:r>
              <a:rPr lang="en-US" sz="1000" b="1" dirty="0" smtClean="0">
                <a:latin typeface="Century Gothic"/>
                <a:cs typeface="Century Gothic"/>
              </a:rPr>
              <a:t>more</a:t>
            </a:r>
            <a:r>
              <a:rPr lang="en-US" sz="1000" dirty="0" smtClean="0">
                <a:latin typeface="Century Gothic"/>
                <a:cs typeface="Century Gothic"/>
              </a:rPr>
              <a:t>, and </a:t>
            </a:r>
            <a:r>
              <a:rPr lang="en-US" sz="1000" b="1" dirty="0" smtClean="0">
                <a:latin typeface="Century Gothic"/>
                <a:cs typeface="Century Gothic"/>
              </a:rPr>
              <a:t>oar</a:t>
            </a:r>
            <a:r>
              <a:rPr lang="en-US" sz="1000" dirty="0" smtClean="0">
                <a:latin typeface="Century Gothic"/>
                <a:cs typeface="Century Gothic"/>
              </a:rPr>
              <a:t> as in </a:t>
            </a:r>
            <a:r>
              <a:rPr lang="en-US" sz="1000" b="1" dirty="0" smtClean="0">
                <a:latin typeface="Century Gothic"/>
                <a:cs typeface="Century Gothic"/>
              </a:rPr>
              <a:t>roar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/or/ as I write the different spellings for the sounds several times.</a:t>
            </a:r>
            <a:endParaRPr lang="en-US" sz="1000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5332" y="1708727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48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332" y="2796309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5332" y="3883891"/>
            <a:ext cx="1943122" cy="935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r</a:t>
            </a:r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4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17 at 5.0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37" y="714219"/>
            <a:ext cx="4559433" cy="60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061870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9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56443867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28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02481659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18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302328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2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63" y="0"/>
            <a:ext cx="527538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6828399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07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began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</a:t>
            </a:r>
            <a:r>
              <a:rPr lang="en-US" sz="2800" b="1" dirty="0" smtClean="0">
                <a:latin typeface="Century Gothic"/>
                <a:cs typeface="Century Gothic"/>
              </a:rPr>
              <a:t>began</a:t>
            </a:r>
            <a:r>
              <a:rPr lang="en-US" sz="2800" dirty="0" smtClean="0">
                <a:latin typeface="Century Gothic"/>
                <a:cs typeface="Century Gothic"/>
              </a:rPr>
              <a:t> to snow last night.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7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better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hope you feel </a:t>
            </a:r>
            <a:r>
              <a:rPr lang="en-US" sz="2800" b="1" dirty="0" smtClean="0">
                <a:latin typeface="Century Gothic"/>
                <a:cs typeface="Century Gothic"/>
              </a:rPr>
              <a:t>better.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014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guess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</a:t>
            </a:r>
            <a:r>
              <a:rPr lang="en-US" sz="2800" b="1" dirty="0" smtClean="0">
                <a:latin typeface="Century Gothic"/>
                <a:cs typeface="Century Gothic"/>
              </a:rPr>
              <a:t>guess</a:t>
            </a:r>
            <a:r>
              <a:rPr lang="en-US" sz="2800" dirty="0" smtClean="0">
                <a:latin typeface="Century Gothic"/>
                <a:cs typeface="Century Gothic"/>
              </a:rPr>
              <a:t> how old he is?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79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learn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will </a:t>
            </a:r>
            <a:r>
              <a:rPr lang="en-US" sz="2800" b="1" dirty="0" smtClean="0">
                <a:latin typeface="Century Gothic"/>
                <a:cs typeface="Century Gothic"/>
              </a:rPr>
              <a:t>learn</a:t>
            </a:r>
            <a:r>
              <a:rPr lang="en-US" sz="2800" dirty="0" smtClean="0">
                <a:latin typeface="Century Gothic"/>
                <a:cs typeface="Century Gothic"/>
              </a:rPr>
              <a:t> to ride a bike.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29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the </a:t>
            </a:r>
            <a:r>
              <a:rPr lang="en-US" sz="2800" b="1" dirty="0" smtClean="0">
                <a:latin typeface="Century Gothic"/>
                <a:cs typeface="Century Gothic"/>
              </a:rPr>
              <a:t>right</a:t>
            </a:r>
            <a:r>
              <a:rPr lang="en-US" sz="2800" dirty="0" smtClean="0">
                <a:latin typeface="Century Gothic"/>
                <a:cs typeface="Century Gothic"/>
              </a:rPr>
              <a:t> way to hold a fork.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3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55385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is </a:t>
            </a:r>
            <a:r>
              <a:rPr lang="en-US" sz="2800" b="1" dirty="0" smtClean="0">
                <a:latin typeface="Century Gothic"/>
                <a:cs typeface="Century Gothic"/>
              </a:rPr>
              <a:t>sure</a:t>
            </a:r>
            <a:r>
              <a:rPr lang="en-US" sz="2800" dirty="0" smtClean="0">
                <a:latin typeface="Century Gothic"/>
                <a:cs typeface="Century Gothic"/>
              </a:rPr>
              <a:t> he will be on time.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484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934625"/>
            <a:ext cx="8852382" cy="3958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2900" dirty="0" smtClean="0">
                <a:latin typeface="Century Gothic"/>
                <a:cs typeface="Century Gothic"/>
              </a:rPr>
              <a:t>The big couch is (soft) _________ than the little couch.</a:t>
            </a:r>
          </a:p>
          <a:p>
            <a:pPr>
              <a:lnSpc>
                <a:spcPct val="140000"/>
              </a:lnSpc>
            </a:pPr>
            <a:r>
              <a:rPr lang="en-US" sz="2900" dirty="0" smtClean="0">
                <a:latin typeface="Century Gothic"/>
                <a:cs typeface="Century Gothic"/>
              </a:rPr>
              <a:t>Of the three kids, Cord is the (short) ___________.</a:t>
            </a:r>
          </a:p>
          <a:p>
            <a:pPr>
              <a:lnSpc>
                <a:spcPct val="140000"/>
              </a:lnSpc>
            </a:pPr>
            <a:r>
              <a:rPr lang="en-US" sz="2900" dirty="0" smtClean="0">
                <a:latin typeface="Century Gothic"/>
                <a:cs typeface="Century Gothic"/>
              </a:rPr>
              <a:t>The truck is (long) __________ than the car.</a:t>
            </a:r>
          </a:p>
          <a:p>
            <a:pPr>
              <a:lnSpc>
                <a:spcPct val="140000"/>
              </a:lnSpc>
            </a:pPr>
            <a:r>
              <a:rPr lang="en-US" sz="2900" dirty="0" smtClean="0">
                <a:latin typeface="Century Gothic"/>
                <a:cs typeface="Century Gothic"/>
              </a:rPr>
              <a:t>The sky is (dark) ___________ at night than it is in the morning.</a:t>
            </a:r>
            <a:endParaRPr lang="en-US" sz="29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Most adjectives that compare two nouns end in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most adjectives that compare three or more nouns end in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150114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change each adjective to one that compares.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78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3 </a:t>
            </a:r>
            <a:r>
              <a:rPr lang="en-US" sz="4800" dirty="0" smtClean="0">
                <a:latin typeface="Century Gothic"/>
                <a:cs typeface="Century Gothic"/>
              </a:rPr>
              <a:t>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176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 /or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/or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/n/ /or/      /p/ /or/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Segmentation: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for		roar		sort		born		sport		chore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960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/or/ 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348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for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store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soar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375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94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1894" y="1989236"/>
            <a:ext cx="28894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sc.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94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1894" y="1989236"/>
            <a:ext cx="28894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sc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9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94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1894" y="1989236"/>
            <a:ext cx="28894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94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1894" y="1989236"/>
            <a:ext cx="288946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 and add an n to the end of the word.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9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2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029" y="1989236"/>
            <a:ext cx="22247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h.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374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115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191122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2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029" y="1989236"/>
            <a:ext cx="22247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sw.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374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418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2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029" y="1989236"/>
            <a:ext cx="22247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b.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374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629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2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029" y="1989236"/>
            <a:ext cx="22247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r.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374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421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29" y="1989236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029" y="1989236"/>
            <a:ext cx="27009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6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 </a:t>
            </a:r>
            <a:r>
              <a:rPr lang="en-US" sz="2800" dirty="0" smtClean="0">
                <a:latin typeface="Century Gothic" panose="020B0502020202020204" pitchFamily="34" charset="0"/>
              </a:rPr>
              <a:t>or, 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2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storm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2349744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porch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21680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forty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415372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Mr.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795505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form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1055956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born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6176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51947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north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5134341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support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9536801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Mrs.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721504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firm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81187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773625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soar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156244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300" y="2377503"/>
            <a:ext cx="5714845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snowstorm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9227566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St.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8385291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board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3812981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7148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972932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chores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044002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Dr.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0721707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bird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628882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6310628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short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253123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before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265522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Ave.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74737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barn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70774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477" y="2371156"/>
            <a:ext cx="5496571" cy="3978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236173"/>
            <a:ext cx="851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abbreviations.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write as many abbreviations as they can.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think of new sentences using each abbreviation.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701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Abbreviations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9853" y="1150855"/>
            <a:ext cx="4415115" cy="5357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Mr.		Sat. 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Mrs.		Thurs.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Dr.			Feb.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St.			Dec.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Rd.		Apr.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176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1507458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794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began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</a:t>
            </a:r>
            <a:r>
              <a:rPr lang="en-US" sz="2800" b="1" dirty="0" smtClean="0">
                <a:latin typeface="Century Gothic"/>
                <a:cs typeface="Century Gothic"/>
              </a:rPr>
              <a:t>began</a:t>
            </a:r>
            <a:r>
              <a:rPr lang="en-US" sz="2800" dirty="0" smtClean="0">
                <a:latin typeface="Century Gothic"/>
                <a:cs typeface="Century Gothic"/>
              </a:rPr>
              <a:t> to snow last night.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24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better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hope you feel </a:t>
            </a:r>
            <a:r>
              <a:rPr lang="en-US" sz="2800" b="1" dirty="0" smtClean="0">
                <a:latin typeface="Century Gothic"/>
                <a:cs typeface="Century Gothic"/>
              </a:rPr>
              <a:t>better.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9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guess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</a:t>
            </a:r>
            <a:r>
              <a:rPr lang="en-US" sz="2800" b="1" dirty="0" smtClean="0">
                <a:latin typeface="Century Gothic"/>
                <a:cs typeface="Century Gothic"/>
              </a:rPr>
              <a:t>guess</a:t>
            </a:r>
            <a:r>
              <a:rPr lang="en-US" sz="2800" dirty="0" smtClean="0">
                <a:latin typeface="Century Gothic"/>
                <a:cs typeface="Century Gothic"/>
              </a:rPr>
              <a:t> how old he is?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97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learn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will </a:t>
            </a:r>
            <a:r>
              <a:rPr lang="en-US" sz="2800" b="1" dirty="0" smtClean="0">
                <a:latin typeface="Century Gothic"/>
                <a:cs typeface="Century Gothic"/>
              </a:rPr>
              <a:t>learn</a:t>
            </a:r>
            <a:r>
              <a:rPr lang="en-US" sz="2800" dirty="0" smtClean="0">
                <a:latin typeface="Century Gothic"/>
                <a:cs typeface="Century Gothic"/>
              </a:rPr>
              <a:t> to ride a bike.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002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the </a:t>
            </a:r>
            <a:r>
              <a:rPr lang="en-US" sz="2800" b="1" dirty="0" smtClean="0">
                <a:latin typeface="Century Gothic"/>
                <a:cs typeface="Century Gothic"/>
              </a:rPr>
              <a:t>right</a:t>
            </a:r>
            <a:r>
              <a:rPr lang="en-US" sz="2800" dirty="0" smtClean="0">
                <a:latin typeface="Century Gothic"/>
                <a:cs typeface="Century Gothic"/>
              </a:rPr>
              <a:t> way to hold a fork.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23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is </a:t>
            </a:r>
            <a:r>
              <a:rPr lang="en-US" sz="2800" b="1" dirty="0" smtClean="0">
                <a:latin typeface="Century Gothic"/>
                <a:cs typeface="Century Gothic"/>
              </a:rPr>
              <a:t>sure</a:t>
            </a:r>
            <a:r>
              <a:rPr lang="en-US" sz="2800" dirty="0" smtClean="0">
                <a:latin typeface="Century Gothic"/>
                <a:cs typeface="Century Gothic"/>
              </a:rPr>
              <a:t> he will be on time.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984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479288"/>
            <a:ext cx="8852382" cy="333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I am the tallest kid on the baseball team.</a:t>
            </a: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The blue car is smaller than the gray one.</a:t>
            </a: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This was the wettest day in June.</a:t>
            </a:r>
            <a:endParaRPr lang="en-US" sz="3400" dirty="0" smtClean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endParaRPr lang="en-US" sz="3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when adjectives with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adjectives with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are used.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adjectives that compare.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377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181654"/>
            <a:ext cx="8852382" cy="333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sz="3400" dirty="0" smtClean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endParaRPr lang="en-US" sz="3400" dirty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The dog is loudest than the TV show.</a:t>
            </a: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Plums are sweet than green beans.</a:t>
            </a: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Miss Beck is old than Miss York. </a:t>
            </a:r>
            <a:endParaRPr lang="en-US" sz="3400" dirty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r>
              <a:rPr lang="en-US" sz="3400" dirty="0" smtClean="0">
                <a:latin typeface="Century Gothic"/>
                <a:cs typeface="Century Gothic"/>
              </a:rPr>
              <a:t>Coach North is the older of the three.</a:t>
            </a:r>
          </a:p>
          <a:p>
            <a:pPr>
              <a:lnSpc>
                <a:spcPct val="140000"/>
              </a:lnSpc>
            </a:pPr>
            <a:endParaRPr lang="en-US" sz="3400" dirty="0" smtClean="0">
              <a:latin typeface="Century Gothic"/>
              <a:cs typeface="Century Gothic"/>
            </a:endParaRPr>
          </a:p>
          <a:p>
            <a:pPr>
              <a:lnSpc>
                <a:spcPct val="140000"/>
              </a:lnSpc>
            </a:pPr>
            <a:endParaRPr lang="en-US" sz="3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Display the incorrect sentences.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correct them.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240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898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25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1699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846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smtClean="0">
                <a:latin typeface="Century Gothic"/>
                <a:cs typeface="Century Gothic"/>
              </a:rPr>
              <a:t>or, ore, and oar to </a:t>
            </a:r>
            <a:r>
              <a:rPr lang="en-US" dirty="0" smtClean="0">
                <a:latin typeface="Century Gothic"/>
                <a:cs typeface="Century Gothic"/>
              </a:rPr>
              <a:t>the sounds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/or</a:t>
            </a:r>
            <a:r>
              <a:rPr lang="en-US" dirty="0" smtClean="0">
                <a:latin typeface="Century Gothic"/>
                <a:cs typeface="Century Gothic"/>
              </a:rPr>
              <a:t>/ 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</a:t>
            </a:r>
            <a:r>
              <a:rPr lang="en-US" dirty="0" smtClean="0">
                <a:latin typeface="Century Gothic"/>
                <a:cs typeface="Century Gothic"/>
              </a:rPr>
              <a:t>/or/ </a:t>
            </a:r>
            <a:r>
              <a:rPr lang="en-US" dirty="0" smtClean="0">
                <a:latin typeface="Century Gothic"/>
                <a:cs typeface="Century Gothic"/>
              </a:rPr>
              <a:t>as I write the letters </a:t>
            </a:r>
            <a:r>
              <a:rPr lang="en-US" dirty="0" smtClean="0">
                <a:latin typeface="Century Gothic"/>
                <a:cs typeface="Century Gothic"/>
              </a:rPr>
              <a:t>or, ore, and oar.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2126719"/>
            <a:ext cx="8881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Century Gothic"/>
                <a:cs typeface="Century Gothic"/>
              </a:rPr>
              <a:t>or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or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or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or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or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ore  ore   ore  ore oar  oar  oar  oar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2-17 at 5.0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" y="106482"/>
            <a:ext cx="1392743" cy="1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5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7540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024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7622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0184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5769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756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4203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78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1534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395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963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4748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2637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841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0931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3757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2046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6950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6234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1571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20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5250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731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953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827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396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0437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6757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663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1037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287714"/>
            <a:ext cx="8869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 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  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5" y="99212"/>
            <a:ext cx="233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8860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069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57033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18887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30756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75762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3715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66422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2330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25383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75208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62832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946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426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51157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50362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88569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99914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03145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eat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1006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eat corn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5738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eat corn with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09566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eat corn with a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4606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24" y="138896"/>
            <a:ext cx="88699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The boat’s oar was lost in the storm.</a:t>
            </a:r>
            <a:endParaRPr lang="en-US" sz="6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 likes to play sports.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you eat corn with a fork?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22578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born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soar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more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corn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roar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002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 </a:t>
            </a:r>
            <a:r>
              <a:rPr lang="en-US" sz="2800" dirty="0" smtClean="0">
                <a:latin typeface="Century Gothic" panose="020B0502020202020204" pitchFamily="34" charset="0"/>
              </a:rPr>
              <a:t>/or</a:t>
            </a:r>
            <a:r>
              <a:rPr lang="en-US" sz="2800" dirty="0" smtClean="0">
                <a:latin typeface="Century Gothic" panose="020B0502020202020204" pitchFamily="34" charset="0"/>
              </a:rPr>
              <a:t>/: </a:t>
            </a:r>
            <a:r>
              <a:rPr lang="en-US" sz="2800" dirty="0" smtClean="0">
                <a:latin typeface="Century Gothic" panose="020B0502020202020204" pitchFamily="34" charset="0"/>
              </a:rPr>
              <a:t>or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</a:rPr>
              <a:t>ore, oar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2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1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2316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092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began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</a:t>
            </a:r>
            <a:r>
              <a:rPr lang="en-US" sz="2800" b="1" dirty="0" smtClean="0">
                <a:latin typeface="Century Gothic"/>
                <a:cs typeface="Century Gothic"/>
              </a:rPr>
              <a:t>began</a:t>
            </a:r>
            <a:r>
              <a:rPr lang="en-US" sz="2800" dirty="0" smtClean="0">
                <a:latin typeface="Century Gothic"/>
                <a:cs typeface="Century Gothic"/>
              </a:rPr>
              <a:t> to snow last night.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78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better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hope you feel </a:t>
            </a:r>
            <a:r>
              <a:rPr lang="en-US" sz="2800" b="1" dirty="0" smtClean="0">
                <a:latin typeface="Century Gothic"/>
                <a:cs typeface="Century Gothic"/>
              </a:rPr>
              <a:t>better.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327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guess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</a:t>
            </a:r>
            <a:r>
              <a:rPr lang="en-US" sz="2800" b="1" dirty="0" smtClean="0">
                <a:latin typeface="Century Gothic"/>
                <a:cs typeface="Century Gothic"/>
              </a:rPr>
              <a:t>guess</a:t>
            </a:r>
            <a:r>
              <a:rPr lang="en-US" sz="2800" dirty="0" smtClean="0">
                <a:latin typeface="Century Gothic"/>
                <a:cs typeface="Century Gothic"/>
              </a:rPr>
              <a:t> how old he is?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348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learn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will </a:t>
            </a:r>
            <a:r>
              <a:rPr lang="en-US" sz="2800" b="1" dirty="0" smtClean="0">
                <a:latin typeface="Century Gothic"/>
                <a:cs typeface="Century Gothic"/>
              </a:rPr>
              <a:t>learn</a:t>
            </a:r>
            <a:r>
              <a:rPr lang="en-US" sz="2800" dirty="0" smtClean="0">
                <a:latin typeface="Century Gothic"/>
                <a:cs typeface="Century Gothic"/>
              </a:rPr>
              <a:t> to ride a bike.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60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right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the </a:t>
            </a:r>
            <a:r>
              <a:rPr lang="en-US" sz="2800" b="1" dirty="0" smtClean="0">
                <a:latin typeface="Century Gothic"/>
                <a:cs typeface="Century Gothic"/>
              </a:rPr>
              <a:t>right</a:t>
            </a:r>
            <a:r>
              <a:rPr lang="en-US" sz="2800" dirty="0" smtClean="0">
                <a:latin typeface="Century Gothic"/>
                <a:cs typeface="Century Gothic"/>
              </a:rPr>
              <a:t> way to hold a fork.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50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sure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He is </a:t>
            </a:r>
            <a:r>
              <a:rPr lang="en-US" sz="2800" b="1" dirty="0" smtClean="0">
                <a:latin typeface="Century Gothic"/>
                <a:cs typeface="Century Gothic"/>
              </a:rPr>
              <a:t>sure</a:t>
            </a:r>
            <a:r>
              <a:rPr lang="en-US" sz="2800" dirty="0" smtClean="0">
                <a:latin typeface="Century Gothic"/>
                <a:cs typeface="Century Gothic"/>
              </a:rPr>
              <a:t> he will be on time.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655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It </a:t>
            </a:r>
            <a:r>
              <a:rPr lang="en-US" sz="4000" b="1" dirty="0" smtClean="0">
                <a:latin typeface="Century Gothic"/>
                <a:cs typeface="Century Gothic"/>
              </a:rPr>
              <a:t>began</a:t>
            </a:r>
            <a:r>
              <a:rPr lang="en-US" sz="4000" dirty="0" smtClean="0">
                <a:latin typeface="Century Gothic"/>
                <a:cs typeface="Century Gothic"/>
              </a:rPr>
              <a:t> to snow last night.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I hope you feel </a:t>
            </a:r>
            <a:r>
              <a:rPr lang="en-US" sz="4000" b="1" dirty="0" smtClean="0">
                <a:latin typeface="Century Gothic"/>
                <a:cs typeface="Century Gothic"/>
              </a:rPr>
              <a:t>better</a:t>
            </a:r>
            <a:r>
              <a:rPr lang="en-US" sz="40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Can you </a:t>
            </a:r>
            <a:r>
              <a:rPr lang="en-US" sz="4000" b="1" dirty="0" smtClean="0">
                <a:latin typeface="Century Gothic"/>
                <a:cs typeface="Century Gothic"/>
              </a:rPr>
              <a:t>guess</a:t>
            </a:r>
            <a:r>
              <a:rPr lang="en-US" sz="4000" dirty="0" smtClean="0">
                <a:latin typeface="Century Gothic"/>
                <a:cs typeface="Century Gothic"/>
              </a:rPr>
              <a:t> how old he is?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She will </a:t>
            </a:r>
            <a:r>
              <a:rPr lang="en-US" sz="4000" b="1" dirty="0" smtClean="0">
                <a:latin typeface="Century Gothic"/>
                <a:cs typeface="Century Gothic"/>
              </a:rPr>
              <a:t>learn</a:t>
            </a:r>
            <a:r>
              <a:rPr lang="en-US" sz="4000" dirty="0" smtClean="0">
                <a:latin typeface="Century Gothic"/>
                <a:cs typeface="Century Gothic"/>
              </a:rPr>
              <a:t> to ride a bike.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This is the </a:t>
            </a:r>
            <a:r>
              <a:rPr lang="en-US" sz="4000" b="1" dirty="0" smtClean="0">
                <a:latin typeface="Century Gothic"/>
                <a:cs typeface="Century Gothic"/>
              </a:rPr>
              <a:t>right</a:t>
            </a:r>
            <a:r>
              <a:rPr lang="en-US" sz="4000" dirty="0" smtClean="0">
                <a:latin typeface="Century Gothic"/>
                <a:cs typeface="Century Gothic"/>
              </a:rPr>
              <a:t> way to hold a fork.</a:t>
            </a:r>
          </a:p>
          <a:p>
            <a:pPr marL="1371600" indent="-1371600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He is </a:t>
            </a:r>
            <a:r>
              <a:rPr lang="en-US" sz="4000" b="1" dirty="0" smtClean="0">
                <a:latin typeface="Century Gothic"/>
                <a:cs typeface="Century Gothic"/>
              </a:rPr>
              <a:t>sure</a:t>
            </a:r>
            <a:r>
              <a:rPr lang="en-US" sz="4000" dirty="0" smtClean="0">
                <a:latin typeface="Century Gothic"/>
                <a:cs typeface="Century Gothic"/>
              </a:rPr>
              <a:t> he will be on time.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20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31472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Curt is a fast runner.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Sheena is a faster runner than Curt.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Jen is the fastest runner of all!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two people, places, or things. 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three or more people, places, or things.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Faster and fastest are adjectives that compare.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Faster is comparing two people.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Fastest is comparing three people.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4048015" y="3770039"/>
            <a:ext cx="625062" cy="535744"/>
          </a:xfrm>
          <a:prstGeom prst="donut">
            <a:avLst>
              <a:gd name="adj" fmla="val 67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575353" y="4563732"/>
            <a:ext cx="800076" cy="638538"/>
          </a:xfrm>
          <a:prstGeom prst="donut">
            <a:avLst>
              <a:gd name="adj" fmla="val 67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Adjectives that Compare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31472"/>
            <a:ext cx="8852382" cy="316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first row of corn is long.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next row of corn is longer.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last row of corn is the longest.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two people, places, or things. We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est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most adjectives to compare three or more people, places, or things.</a:t>
            </a:r>
            <a:endParaRPr 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658284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adjectives that compare.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559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5754</Words>
  <Application>Microsoft Macintosh PowerPoint</Application>
  <PresentationFormat>On-screen Show (4:3)</PresentationFormat>
  <Paragraphs>1429</Paragraphs>
  <Slides>358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358</vt:i4>
      </vt:variant>
    </vt:vector>
  </HeadingPairs>
  <TitlesOfParts>
    <vt:vector size="3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24</cp:revision>
  <dcterms:created xsi:type="dcterms:W3CDTF">2017-02-17T22:19:43Z</dcterms:created>
  <dcterms:modified xsi:type="dcterms:W3CDTF">2017-02-19T22:40:35Z</dcterms:modified>
</cp:coreProperties>
</file>