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8" r:id="rId101"/>
    <p:sldId id="357" r:id="rId102"/>
    <p:sldId id="359" r:id="rId103"/>
    <p:sldId id="360" r:id="rId104"/>
    <p:sldId id="361" r:id="rId105"/>
    <p:sldId id="362" r:id="rId106"/>
    <p:sldId id="364" r:id="rId107"/>
    <p:sldId id="363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9" r:id="rId200"/>
    <p:sldId id="457" r:id="rId201"/>
    <p:sldId id="458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36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  <p:sldId id="509" r:id="rId252"/>
    <p:sldId id="510" r:id="rId253"/>
    <p:sldId id="511" r:id="rId254"/>
    <p:sldId id="512" r:id="rId255"/>
    <p:sldId id="513" r:id="rId256"/>
    <p:sldId id="514" r:id="rId257"/>
    <p:sldId id="515" r:id="rId258"/>
    <p:sldId id="516" r:id="rId259"/>
    <p:sldId id="517" r:id="rId260"/>
    <p:sldId id="518" r:id="rId261"/>
    <p:sldId id="519" r:id="rId262"/>
    <p:sldId id="520" r:id="rId263"/>
    <p:sldId id="521" r:id="rId264"/>
    <p:sldId id="522" r:id="rId265"/>
    <p:sldId id="523" r:id="rId266"/>
    <p:sldId id="524" r:id="rId267"/>
    <p:sldId id="525" r:id="rId268"/>
    <p:sldId id="526" r:id="rId269"/>
    <p:sldId id="527" r:id="rId270"/>
    <p:sldId id="528" r:id="rId271"/>
    <p:sldId id="529" r:id="rId272"/>
    <p:sldId id="530" r:id="rId273"/>
    <p:sldId id="531" r:id="rId274"/>
    <p:sldId id="532" r:id="rId275"/>
    <p:sldId id="533" r:id="rId276"/>
    <p:sldId id="534" r:id="rId277"/>
    <p:sldId id="535" r:id="rId278"/>
    <p:sldId id="536" r:id="rId279"/>
    <p:sldId id="537" r:id="rId280"/>
    <p:sldId id="538" r:id="rId281"/>
    <p:sldId id="541" r:id="rId282"/>
    <p:sldId id="539" r:id="rId283"/>
    <p:sldId id="540" r:id="rId284"/>
    <p:sldId id="542" r:id="rId285"/>
    <p:sldId id="543" r:id="rId286"/>
    <p:sldId id="544" r:id="rId287"/>
    <p:sldId id="545" r:id="rId288"/>
    <p:sldId id="546" r:id="rId289"/>
    <p:sldId id="547" r:id="rId290"/>
    <p:sldId id="548" r:id="rId291"/>
    <p:sldId id="549" r:id="rId292"/>
    <p:sldId id="550" r:id="rId293"/>
    <p:sldId id="551" r:id="rId294"/>
    <p:sldId id="552" r:id="rId295"/>
    <p:sldId id="553" r:id="rId296"/>
    <p:sldId id="554" r:id="rId297"/>
    <p:sldId id="555" r:id="rId298"/>
    <p:sldId id="556" r:id="rId299"/>
    <p:sldId id="557" r:id="rId300"/>
    <p:sldId id="558" r:id="rId301"/>
    <p:sldId id="559" r:id="rId302"/>
    <p:sldId id="560" r:id="rId303"/>
    <p:sldId id="561" r:id="rId304"/>
    <p:sldId id="562" r:id="rId305"/>
    <p:sldId id="563" r:id="rId306"/>
    <p:sldId id="564" r:id="rId307"/>
    <p:sldId id="566" r:id="rId308"/>
    <p:sldId id="565" r:id="rId309"/>
    <p:sldId id="567" r:id="rId310"/>
    <p:sldId id="568" r:id="rId311"/>
    <p:sldId id="569" r:id="rId312"/>
    <p:sldId id="570" r:id="rId313"/>
    <p:sldId id="571" r:id="rId314"/>
    <p:sldId id="572" r:id="rId315"/>
    <p:sldId id="573" r:id="rId316"/>
    <p:sldId id="574" r:id="rId317"/>
    <p:sldId id="575" r:id="rId318"/>
    <p:sldId id="576" r:id="rId319"/>
    <p:sldId id="577" r:id="rId320"/>
    <p:sldId id="578" r:id="rId321"/>
    <p:sldId id="579" r:id="rId322"/>
    <p:sldId id="580" r:id="rId323"/>
    <p:sldId id="581" r:id="rId324"/>
    <p:sldId id="582" r:id="rId325"/>
    <p:sldId id="583" r:id="rId326"/>
    <p:sldId id="584" r:id="rId327"/>
    <p:sldId id="585" r:id="rId328"/>
    <p:sldId id="586" r:id="rId329"/>
    <p:sldId id="587" r:id="rId330"/>
    <p:sldId id="588" r:id="rId331"/>
    <p:sldId id="589" r:id="rId332"/>
    <p:sldId id="590" r:id="rId333"/>
    <p:sldId id="591" r:id="rId334"/>
    <p:sldId id="592" r:id="rId335"/>
    <p:sldId id="593" r:id="rId336"/>
    <p:sldId id="594" r:id="rId337"/>
    <p:sldId id="595" r:id="rId338"/>
    <p:sldId id="596" r:id="rId339"/>
    <p:sldId id="597" r:id="rId340"/>
    <p:sldId id="598" r:id="rId341"/>
    <p:sldId id="599" r:id="rId342"/>
    <p:sldId id="600" r:id="rId343"/>
    <p:sldId id="601" r:id="rId344"/>
    <p:sldId id="602" r:id="rId345"/>
    <p:sldId id="603" r:id="rId346"/>
    <p:sldId id="604" r:id="rId347"/>
    <p:sldId id="605" r:id="rId348"/>
    <p:sldId id="606" r:id="rId349"/>
    <p:sldId id="607" r:id="rId350"/>
    <p:sldId id="608" r:id="rId351"/>
    <p:sldId id="609" r:id="rId352"/>
    <p:sldId id="610" r:id="rId353"/>
    <p:sldId id="611" r:id="rId354"/>
    <p:sldId id="612" r:id="rId355"/>
    <p:sldId id="613" r:id="rId356"/>
    <p:sldId id="614" r:id="rId357"/>
    <p:sldId id="615" r:id="rId358"/>
    <p:sldId id="616" r:id="rId359"/>
    <p:sldId id="617" r:id="rId360"/>
    <p:sldId id="618" r:id="rId361"/>
    <p:sldId id="619" r:id="rId362"/>
    <p:sldId id="620" r:id="rId363"/>
    <p:sldId id="621" r:id="rId364"/>
    <p:sldId id="622" r:id="rId365"/>
    <p:sldId id="623" r:id="rId366"/>
    <p:sldId id="624" r:id="rId367"/>
    <p:sldId id="625" r:id="rId368"/>
    <p:sldId id="626" r:id="rId369"/>
    <p:sldId id="627" r:id="rId370"/>
    <p:sldId id="628" r:id="rId371"/>
    <p:sldId id="629" r:id="rId372"/>
    <p:sldId id="630" r:id="rId373"/>
    <p:sldId id="631" r:id="rId374"/>
    <p:sldId id="632" r:id="rId375"/>
    <p:sldId id="633" r:id="rId376"/>
    <p:sldId id="634" r:id="rId3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20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printerSettings" Target="printerSettings/printerSettings1.bin"/><Relationship Id="rId379" Type="http://schemas.openxmlformats.org/officeDocument/2006/relationships/presProps" Target="presProps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80" Type="http://schemas.openxmlformats.org/officeDocument/2006/relationships/viewProps" Target="viewProps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381" Type="http://schemas.openxmlformats.org/officeDocument/2006/relationships/theme" Target="theme/theme1.xml"/><Relationship Id="rId382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2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3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AFDD-A02F-A245-922D-4AEA370DAA8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6D63-E961-B945-AA9F-30BCEF95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272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831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279" y="2010202"/>
            <a:ext cx="26512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06404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A and An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92" y="1769043"/>
            <a:ext cx="9018668" cy="373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A clown did funny tricks.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My pencil is only an inch long.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I see an oak tree.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Our class keeps a pet mouse in a cage.</a:t>
            </a:r>
            <a:endParaRPr lang="en-US" sz="3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articles.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a before a word that begins with a consonant sound.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an before a word that begins with a vowel sound.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448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78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218922"/>
            <a:ext cx="8690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carefully as I say a word. Tell me the sound you hear at the beginning, in the middle, or at the end of the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(beginning) 		ouch		aim		eat			out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(middle)			crowd		meat		south		late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(end)				now		how		hi			go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carefully as I say a word: out.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do you hear at the beginning of the word?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out has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at the beginning.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gown.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do you hear in the middle of the word?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gown has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cow.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do you hear at the end of the word?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out has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at the  end.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694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9429" y="92772"/>
            <a:ext cx="542471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5332" y="2643909"/>
            <a:ext cx="211317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332" y="3742871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795" y="3169568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7-02-20 at 11.1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14" y="779546"/>
            <a:ext cx="4554546" cy="598826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673175" y="4656350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11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5049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2094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74545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3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67938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3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8255" y="2002958"/>
            <a:ext cx="25499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52640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3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756" y="2002958"/>
            <a:ext cx="25499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03968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523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73591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58126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30087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2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4019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13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00924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514607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8783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4109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2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76112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13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93742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514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279" y="2010202"/>
            <a:ext cx="26512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37924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87838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4109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2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76112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3" y="353225"/>
            <a:ext cx="629122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0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473" y="2002958"/>
            <a:ext cx="27598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13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93742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99518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97200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53397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093601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25788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799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6564" y="2010202"/>
            <a:ext cx="26512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7855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24192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36592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80638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45998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39158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07810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04646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</a:t>
            </a:r>
            <a:r>
              <a:rPr lang="en-US" sz="6600" dirty="0" err="1" smtClean="0">
                <a:latin typeface="Century Gothic"/>
                <a:cs typeface="Century Gothic"/>
              </a:rPr>
              <a:t>gr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38281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540478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29094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716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36612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297294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13966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</a:t>
            </a:r>
            <a:r>
              <a:rPr lang="en-US" sz="6600" dirty="0" err="1" smtClean="0"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411777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88012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740286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828489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46782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469779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9399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615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7952" y="2010202"/>
            <a:ext cx="23337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9650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</a:t>
            </a:r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804663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</a:t>
            </a:r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108293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502408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1409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332804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" y="244929"/>
            <a:ext cx="8772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l		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 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4131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09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29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3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819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4076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786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2010202"/>
            <a:ext cx="23337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4567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4076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41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4076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344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4076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393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4076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32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00855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620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00855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94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3441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302" y="2008308"/>
            <a:ext cx="22444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025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15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514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795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2010202"/>
            <a:ext cx="23337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1261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87910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pl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1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089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n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655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44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415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000" y="2008308"/>
            <a:ext cx="18521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5747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688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501" y="2883715"/>
            <a:ext cx="327478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loud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loud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loud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adjectives, or describing words, to compare things.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For example, His music is loud.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Her music is louder,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My music is the loudest of all.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compare three or more things.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Notice that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adds a syllable to the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800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34" y="1314359"/>
            <a:ext cx="290499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cute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cut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cut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429" y="1314359"/>
            <a:ext cx="277799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dry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dri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dri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5609" y="1327692"/>
            <a:ext cx="302292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big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bigg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bigg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3" y="4934857"/>
            <a:ext cx="283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drop the final e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429" y="4934857"/>
            <a:ext cx="283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change the y to 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5114" y="4978400"/>
            <a:ext cx="283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double the final consonant  before adding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42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2684" y="988786"/>
            <a:ext cx="3022925" cy="5769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proud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sharp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kind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high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nice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funny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sad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1856" y="2748643"/>
            <a:ext cx="2530929" cy="1787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then use each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512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30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51482" y="1200381"/>
            <a:ext cx="18729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ou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079" y="1203333"/>
            <a:ext cx="194415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ow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3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2010202"/>
            <a:ext cx="23337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67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33086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mouth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out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mouse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town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town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out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mouse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mouth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25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69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346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early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woke up </a:t>
            </a:r>
            <a:r>
              <a:rPr lang="en-US" sz="2800" b="1" dirty="0" smtClean="0">
                <a:latin typeface="Century Gothic"/>
                <a:cs typeface="Century Gothic"/>
              </a:rPr>
              <a:t>early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002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instead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want to do </a:t>
            </a:r>
            <a:r>
              <a:rPr lang="en-US" sz="2800" b="1" dirty="0" smtClean="0">
                <a:latin typeface="Century Gothic"/>
                <a:cs typeface="Century Gothic"/>
              </a:rPr>
              <a:t>instead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660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nothing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</a:t>
            </a:r>
            <a:r>
              <a:rPr lang="en-US" sz="2800" b="1" dirty="0" smtClean="0">
                <a:latin typeface="Century Gothic"/>
                <a:cs typeface="Century Gothic"/>
              </a:rPr>
              <a:t>nothing</a:t>
            </a:r>
            <a:r>
              <a:rPr lang="en-US" sz="2800" dirty="0" smtClean="0">
                <a:latin typeface="Century Gothic"/>
                <a:cs typeface="Century Gothic"/>
              </a:rPr>
              <a:t> to do while we wait.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782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Oh</a:t>
            </a:r>
            <a:r>
              <a:rPr lang="en-US" sz="2800" dirty="0" smtClean="0">
                <a:latin typeface="Century Gothic"/>
                <a:cs typeface="Century Gothic"/>
              </a:rPr>
              <a:t>, I did not see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7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thought</a:t>
            </a:r>
            <a:r>
              <a:rPr lang="en-US" sz="2800" dirty="0" smtClean="0">
                <a:latin typeface="Century Gothic"/>
                <a:cs typeface="Century Gothic"/>
              </a:rPr>
              <a:t> we should eat lunch now.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589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This and That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367758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This tea is too hot to drink.</a:t>
            </a:r>
          </a:p>
          <a:p>
            <a:pPr>
              <a:lnSpc>
                <a:spcPct val="14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That owl flew into the park.</a:t>
            </a:r>
            <a:endParaRPr lang="en-US" sz="52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words this and that are also special adjectives.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when talking about a thing or person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 is close by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when talking about a thing or person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 is far away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Donut 8"/>
          <p:cNvSpPr/>
          <p:nvPr/>
        </p:nvSpPr>
        <p:spPr>
          <a:xfrm>
            <a:off x="125332" y="4248956"/>
            <a:ext cx="1616382" cy="771072"/>
          </a:xfrm>
          <a:prstGeom prst="donut">
            <a:avLst>
              <a:gd name="adj" fmla="val 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25332" y="3131356"/>
            <a:ext cx="1326097" cy="771072"/>
          </a:xfrm>
          <a:prstGeom prst="donut">
            <a:avLst>
              <a:gd name="adj" fmla="val 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357" y="5941786"/>
            <a:ext cx="810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close by and what is far away?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275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This and That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367758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That ballpark is too far to walk to.</a:t>
            </a:r>
          </a:p>
          <a:p>
            <a:pPr>
              <a:lnSpc>
                <a:spcPct val="14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“This crown is mine,” said the queen.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special adjectives,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459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6" y="263071"/>
            <a:ext cx="87992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or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871527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95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going to put one marker in each box as I say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a word.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612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146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680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1969" y="2361235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/l/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199" y="2388750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991" y="2361235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/d/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1969" y="459349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1199" y="459349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5991" y="452404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7039" y="5996395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llloud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loud.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loud.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12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one sound at a time.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we will blend the sounds to say a word.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6124" y="2262024"/>
            <a:ext cx="5566020" cy="2749814"/>
            <a:chOff x="1756124" y="2758082"/>
            <a:chExt cx="5566020" cy="2749814"/>
          </a:xfrm>
        </p:grpSpPr>
        <p:sp>
          <p:nvSpPr>
            <p:cNvPr id="3" name="Rectangle 2"/>
            <p:cNvSpPr/>
            <p:nvPr/>
          </p:nvSpPr>
          <p:spPr>
            <a:xfrm>
              <a:off x="175612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1146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6680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1969" y="459349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01199" y="459349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25991" y="452404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118" y="5540021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/h/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/d/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/b/ /r/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//n/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/k/ /l/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48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097231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4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4432" y="2002958"/>
            <a:ext cx="25697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540082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198" y="200113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646" y="2002958"/>
            <a:ext cx="25697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7313" y="2002958"/>
            <a:ext cx="168233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926424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198" y="200113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646" y="2002958"/>
            <a:ext cx="25697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4428" y="2002958"/>
            <a:ext cx="168233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970560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6924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5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62596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6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a word. Then I want you to change the vowel sound to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 What’s the new word?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hay/how		coach/couch			den/down			skit/scout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gain/gown		pride/proud			send/sound		math/mouth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word: lid, /l/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change the vowel sound to make a new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change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to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/l/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/d/, loud.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12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282960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7912" y="2002958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85808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9623" y="2002958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60701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5419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5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50298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41888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7912" y="2002958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95325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9623" y="2002958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67330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5419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575" y="2002958"/>
            <a:ext cx="26695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50298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6586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41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883250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4" y="2002958"/>
            <a:ext cx="25226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6361" y="2019273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95325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7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7175" y="2002958"/>
            <a:ext cx="254075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7929" y="2002958"/>
            <a:ext cx="18165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67330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29" y="281214"/>
            <a:ext cx="8880928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se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fr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nd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gr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248374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776905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360797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97055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444599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585126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26050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725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989002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452937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318605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387139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398337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845445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564953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831039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617432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670021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229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err="1" smtClean="0"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01647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514225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880536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080861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990097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4113234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841229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265311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089191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989240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33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26480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43676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988213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205547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218252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8663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029600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2048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592084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93519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36379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799301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294267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	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 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935979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686824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00767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930342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20498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9182963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193259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089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18251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	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nd      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	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 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1" y="163286"/>
            <a:ext cx="286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924752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8967499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2241173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938783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0284749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269945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4768863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969514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880176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885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449760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6104087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8478899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 cow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385516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 cow in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515547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 cow in the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7908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 cow in the next</a:t>
            </a:r>
            <a:endParaRPr lang="en-US" sz="6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700580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598714"/>
            <a:ext cx="8862786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Just now the crowd got very loud.  </a:t>
            </a:r>
          </a:p>
          <a:p>
            <a:pPr algn="ctr"/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found our lost cow in the next town!</a:t>
            </a:r>
            <a:endParaRPr lang="en-US" sz="6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011090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857" y="2093501"/>
            <a:ext cx="4481285" cy="3674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proud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proud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proud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898853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the ending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of an adjective, or describing word, is used to compare two things; 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to compare three or more things.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955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34" y="1314359"/>
            <a:ext cx="290499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wide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wid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wid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429" y="1314359"/>
            <a:ext cx="277799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shy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shi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shi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5609" y="1327692"/>
            <a:ext cx="3022925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hot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hott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hott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3" y="4934857"/>
            <a:ext cx="283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drop the final e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429" y="4934857"/>
            <a:ext cx="283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change the y to 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5114" y="4978400"/>
            <a:ext cx="283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to double the final consonant  before adding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3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934" y="973906"/>
            <a:ext cx="3884709" cy="2790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sharp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sharper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sharpest</a:t>
            </a:r>
            <a:endParaRPr lang="en-US" sz="5400" u="sng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934" y="3881574"/>
            <a:ext cx="3884709" cy="2831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safe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safer</a:t>
            </a:r>
            <a:endParaRPr lang="en-US" sz="5400" u="sng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safest</a:t>
            </a:r>
            <a:endParaRPr lang="en-US" sz="5400" u="sng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5716" y="973906"/>
            <a:ext cx="4039248" cy="2790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slow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slower</a:t>
            </a:r>
            <a:endParaRPr lang="en-US" sz="5400" u="sng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slowest</a:t>
            </a:r>
            <a:endParaRPr lang="en-US" sz="5400" u="sng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5716" y="3881574"/>
            <a:ext cx="4039248" cy="2831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mad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madder</a:t>
            </a:r>
            <a:endParaRPr lang="en-US" sz="5400" u="sng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maddest</a:t>
            </a:r>
            <a:endParaRPr lang="en-US" sz="5400" u="sng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29" y="172358"/>
            <a:ext cx="1680612" cy="979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 Point out the extra syllable.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10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279300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8.2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94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7595647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8.2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9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170907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8.2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8632546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8.2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34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257554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42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739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early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woke up </a:t>
            </a:r>
            <a:r>
              <a:rPr lang="en-US" sz="2800" b="1" dirty="0" smtClean="0">
                <a:latin typeface="Century Gothic"/>
                <a:cs typeface="Century Gothic"/>
              </a:rPr>
              <a:t>early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816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instead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want to do </a:t>
            </a:r>
            <a:r>
              <a:rPr lang="en-US" sz="2800" b="1" dirty="0" smtClean="0">
                <a:latin typeface="Century Gothic"/>
                <a:cs typeface="Century Gothic"/>
              </a:rPr>
              <a:t>instead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4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nothing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</a:t>
            </a:r>
            <a:r>
              <a:rPr lang="en-US" sz="2800" b="1" dirty="0" smtClean="0">
                <a:latin typeface="Century Gothic"/>
                <a:cs typeface="Century Gothic"/>
              </a:rPr>
              <a:t>nothing</a:t>
            </a:r>
            <a:r>
              <a:rPr lang="en-US" sz="2800" dirty="0" smtClean="0">
                <a:latin typeface="Century Gothic"/>
                <a:cs typeface="Century Gothic"/>
              </a:rPr>
              <a:t> to do while we wait.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55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Oh</a:t>
            </a:r>
            <a:r>
              <a:rPr lang="en-US" sz="2800" dirty="0" smtClean="0">
                <a:latin typeface="Century Gothic"/>
                <a:cs typeface="Century Gothic"/>
              </a:rPr>
              <a:t>, I did not see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911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482007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thought</a:t>
            </a:r>
            <a:r>
              <a:rPr lang="en-US" sz="2800" dirty="0" smtClean="0">
                <a:latin typeface="Century Gothic"/>
                <a:cs typeface="Century Gothic"/>
              </a:rPr>
              <a:t> we should eat lunch now.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279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Pick a </a:t>
            </a:r>
            <a:r>
              <a:rPr lang="en-US" sz="4800" b="1" dirty="0" smtClean="0">
                <a:latin typeface="Century Gothic"/>
                <a:cs typeface="Century Gothic"/>
              </a:rPr>
              <a:t>color</a:t>
            </a:r>
            <a:r>
              <a:rPr lang="en-US" sz="4800" dirty="0" smtClean="0">
                <a:latin typeface="Century Gothic"/>
                <a:cs typeface="Century Gothic"/>
              </a:rPr>
              <a:t> </a:t>
            </a:r>
            <a:r>
              <a:rPr lang="en-US" sz="4800" b="1" dirty="0" smtClean="0">
                <a:latin typeface="Century Gothic"/>
                <a:cs typeface="Century Gothic"/>
              </a:rPr>
              <a:t>instead</a:t>
            </a:r>
            <a:r>
              <a:rPr lang="en-US" sz="4800" dirty="0" smtClean="0">
                <a:latin typeface="Century Gothic"/>
                <a:cs typeface="Century Gothic"/>
              </a:rPr>
              <a:t> of red.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We </a:t>
            </a:r>
            <a:r>
              <a:rPr lang="en-US" sz="4800" dirty="0" smtClean="0">
                <a:latin typeface="Century Gothic"/>
                <a:cs typeface="Century Gothic"/>
              </a:rPr>
              <a:t>did </a:t>
            </a:r>
            <a:r>
              <a:rPr lang="en-US" sz="4800" b="1" dirty="0" smtClean="0">
                <a:latin typeface="Century Gothic"/>
                <a:cs typeface="Century Gothic"/>
              </a:rPr>
              <a:t>nothing early</a:t>
            </a:r>
            <a:r>
              <a:rPr lang="en-US" sz="4800" dirty="0" smtClean="0">
                <a:latin typeface="Century Gothic"/>
                <a:cs typeface="Century Gothic"/>
              </a:rPr>
              <a:t> in the day.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b="1" dirty="0" smtClean="0">
                <a:latin typeface="Century Gothic"/>
                <a:cs typeface="Century Gothic"/>
              </a:rPr>
              <a:t>Oh</a:t>
            </a:r>
            <a:r>
              <a:rPr lang="en-US" sz="4800" dirty="0" smtClean="0">
                <a:latin typeface="Century Gothic"/>
                <a:cs typeface="Century Gothic"/>
              </a:rPr>
              <a:t>, I </a:t>
            </a:r>
            <a:r>
              <a:rPr lang="en-US" sz="4800" b="1" dirty="0" smtClean="0">
                <a:latin typeface="Century Gothic"/>
                <a:cs typeface="Century Gothic"/>
              </a:rPr>
              <a:t>thought</a:t>
            </a:r>
            <a:r>
              <a:rPr lang="en-US" sz="4800" dirty="0" smtClean="0">
                <a:latin typeface="Century Gothic"/>
                <a:cs typeface="Century Gothic"/>
              </a:rPr>
              <a:t> that game was fun!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3424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9.4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7" y="0"/>
            <a:ext cx="49351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99786" y="317501"/>
            <a:ext cx="4408715" cy="158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en-US" sz="15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before words that start with a consonant sound and </a:t>
            </a:r>
            <a:r>
              <a:rPr lang="en-US" sz="15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an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before words that start with a vowel sound.</a:t>
            </a:r>
          </a:p>
          <a:p>
            <a:pPr algn="ctr"/>
            <a:endParaRPr lang="en-US" sz="15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5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for a noun that is close by and </a:t>
            </a:r>
            <a:r>
              <a:rPr lang="en-US" sz="15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for a noun that is far away.</a:t>
            </a:r>
            <a:endParaRPr lang="en-US" sz="15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999" y="2512786"/>
            <a:ext cx="3256643" cy="234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Name the article in this sentence: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You are a good drummer.</a:t>
            </a:r>
          </a:p>
          <a:p>
            <a:pPr algn="ctr"/>
            <a:endParaRPr lang="en-US" b="1" dirty="0" smtClean="0"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Name the adjective in this sentence: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I hear that sound again.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891644" y="2676071"/>
            <a:ext cx="2893786" cy="2630714"/>
          </a:xfrm>
          <a:prstGeom prst="frame">
            <a:avLst>
              <a:gd name="adj1" fmla="val 17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087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55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137278"/>
            <a:ext cx="86909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more words. Tell me if you hear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 in the beginning or in the middle of each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mouse		out		brown		shout		ouch		ground		owl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owl.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at the beginning of owl.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say the word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/l/, owl.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another word: mouth.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in the middle of mouth.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say the word with me: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mouth.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83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437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663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027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546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2642" y="92772"/>
            <a:ext cx="55698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</a:t>
            </a:r>
            <a:r>
              <a:rPr lang="en-US" sz="1000" dirty="0" smtClean="0">
                <a:latin typeface="Century Gothic"/>
                <a:cs typeface="Century Gothic"/>
              </a:rPr>
              <a:t>Cow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sounds are /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 sound at the end of the word cow.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/k/ /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/, cow.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/ sound </a:t>
            </a:r>
            <a:r>
              <a:rPr lang="en-US" sz="1000" dirty="0" smtClean="0">
                <a:latin typeface="Century Gothic"/>
                <a:cs typeface="Century Gothic"/>
              </a:rPr>
              <a:t>can be spelled with the letters </a:t>
            </a:r>
            <a:r>
              <a:rPr lang="en-US" sz="1000" b="1" dirty="0" err="1" smtClean="0">
                <a:latin typeface="Century Gothic"/>
                <a:cs typeface="Century Gothic"/>
              </a:rPr>
              <a:t>ow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b="1" dirty="0" smtClean="0">
                <a:latin typeface="Century Gothic"/>
                <a:cs typeface="Century Gothic"/>
              </a:rPr>
              <a:t>cow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or </a:t>
            </a:r>
            <a:r>
              <a:rPr lang="en-US" sz="1000" b="1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b="1" dirty="0" smtClean="0">
                <a:latin typeface="Century Gothic"/>
                <a:cs typeface="Century Gothic"/>
              </a:rPr>
              <a:t>out</a:t>
            </a:r>
            <a:r>
              <a:rPr lang="en-US" sz="1000" dirty="0">
                <a:latin typeface="Century Gothic"/>
                <a:cs typeface="Century Gothic"/>
              </a:rPr>
              <a:t>.</a:t>
            </a:r>
            <a:r>
              <a:rPr lang="en-US" sz="1000" dirty="0" smtClean="0">
                <a:latin typeface="Century Gothic"/>
                <a:cs typeface="Century Gothic"/>
              </a:rPr>
              <a:t> Say the sound with me: /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/. I’ll say /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 and </a:t>
            </a:r>
            <a:r>
              <a:rPr lang="en-US" sz="1000" dirty="0" err="1" smtClean="0">
                <a:latin typeface="Century Gothic"/>
                <a:cs typeface="Century Gothic"/>
              </a:rPr>
              <a:t>ow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  <a:endParaRPr lang="en-US" sz="1000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7904" y="252295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7904" y="3639952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4800" dirty="0" smtClean="0">
                <a:latin typeface="Century Gothic"/>
                <a:cs typeface="Century Gothic"/>
              </a:rPr>
              <a:t>t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7-02-20 at 11.1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14" y="779546"/>
            <a:ext cx="4554546" cy="59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2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3643697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51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759" y="2008308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remove the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44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44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479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687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267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479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687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377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479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687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719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479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687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se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751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h to bl.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se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499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se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86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se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se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se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855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097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662691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m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21862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686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21862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82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Dipthongs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193" y="2015352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401" y="2011830"/>
            <a:ext cx="2656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786" y="2011830"/>
            <a:ext cx="21862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69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501" y="2112643"/>
            <a:ext cx="3274785" cy="4137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tall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tall</a:t>
            </a:r>
            <a:r>
              <a:rPr lang="en-US" sz="66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tall</a:t>
            </a:r>
            <a:r>
              <a:rPr lang="en-US" sz="6600" u="sng" dirty="0" smtClean="0">
                <a:latin typeface="Century Gothic"/>
                <a:cs typeface="Century Gothic"/>
              </a:rPr>
              <a:t>est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1268185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are added to compare things.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97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501" y="1415143"/>
            <a:ext cx="3274785" cy="524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clean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soft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slow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late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dry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" y="2705517"/>
            <a:ext cx="2739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comparing words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ending with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write sentences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6070" y="2857917"/>
            <a:ext cx="2512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is used to compare two things; 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is used to compare more than two things.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88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0.1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81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7146599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0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70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8234425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0.1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3" y="0"/>
            <a:ext cx="536126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084592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0.1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60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9077906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79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40784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38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early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woke up </a:t>
            </a:r>
            <a:r>
              <a:rPr lang="en-US" sz="2800" b="1" dirty="0" smtClean="0">
                <a:latin typeface="Century Gothic"/>
                <a:cs typeface="Century Gothic"/>
              </a:rPr>
              <a:t>early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64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instead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want to do </a:t>
            </a:r>
            <a:r>
              <a:rPr lang="en-US" sz="2800" b="1" dirty="0" smtClean="0">
                <a:latin typeface="Century Gothic"/>
                <a:cs typeface="Century Gothic"/>
              </a:rPr>
              <a:t>instead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405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nothing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</a:t>
            </a:r>
            <a:r>
              <a:rPr lang="en-US" sz="2800" b="1" dirty="0" smtClean="0">
                <a:latin typeface="Century Gothic"/>
                <a:cs typeface="Century Gothic"/>
              </a:rPr>
              <a:t>nothing</a:t>
            </a:r>
            <a:r>
              <a:rPr lang="en-US" sz="2800" dirty="0" smtClean="0">
                <a:latin typeface="Century Gothic"/>
                <a:cs typeface="Century Gothic"/>
              </a:rPr>
              <a:t> to do while we wait.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305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Oh</a:t>
            </a:r>
            <a:r>
              <a:rPr lang="en-US" sz="2800" dirty="0" smtClean="0">
                <a:latin typeface="Century Gothic"/>
                <a:cs typeface="Century Gothic"/>
              </a:rPr>
              <a:t>, I did not see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703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thought</a:t>
            </a:r>
            <a:r>
              <a:rPr lang="en-US" sz="2800" dirty="0" smtClean="0">
                <a:latin typeface="Century Gothic"/>
                <a:cs typeface="Century Gothic"/>
              </a:rPr>
              <a:t> we should eat lunch now.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704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A, An, This, That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969159"/>
            <a:ext cx="8852382" cy="1323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3200" dirty="0" smtClean="0">
                <a:latin typeface="Century Gothic"/>
                <a:cs typeface="Century Gothic"/>
              </a:rPr>
              <a:t>I</a:t>
            </a:r>
            <a:r>
              <a:rPr lang="en-US" sz="2800" dirty="0" smtClean="0">
                <a:latin typeface="Century Gothic"/>
                <a:cs typeface="Century Gothic"/>
              </a:rPr>
              <a:t> live in ___ old house.</a:t>
            </a: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 take ___ book with me to read.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before words that start with a consonant sound.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An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before words that start with a vowel sound.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6785" y="3377976"/>
            <a:ext cx="611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for a noun that is close.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for a noun that is far away.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78" y="4168162"/>
            <a:ext cx="8852382" cy="2517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The truck is close</a:t>
            </a:r>
            <a:r>
              <a:rPr lang="en-US" sz="2800" dirty="0" smtClean="0">
                <a:latin typeface="Century Gothic"/>
                <a:cs typeface="Century Gothic"/>
              </a:rPr>
              <a:t>. It plows _______ side of the road first.</a:t>
            </a: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Why is _______ blouse on the ground by the doghouse?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58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482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      /f/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 /d/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Substitution: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a word. I want you to change the vowel sound and say the new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lid/loud		shut/shout		ten/town		find/found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5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348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shout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south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wow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097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5560519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65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965" y="1989236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56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876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65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965" y="1989236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56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222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65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965" y="1989236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56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17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65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965" y="1989236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56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192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65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965" y="1989236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sh.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56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2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01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091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94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01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c to the front of the word.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091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055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p.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280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145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sl.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280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29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cr.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280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945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4392584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425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n.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2800" y="200090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608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6167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cl.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643" y="2006088"/>
            <a:ext cx="1850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212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6167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cl to 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643" y="2006088"/>
            <a:ext cx="1850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49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6167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g.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643" y="2006088"/>
            <a:ext cx="1850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67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6167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643" y="2006088"/>
            <a:ext cx="1850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08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6909" y="2000901"/>
            <a:ext cx="26167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3643" y="2006088"/>
            <a:ext cx="1850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071" y="2000901"/>
            <a:ext cx="19008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175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down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576681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out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324536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7384276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found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6415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518347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house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239039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crown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5997226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7064443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out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521318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frown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8182614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sound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2076981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louder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969426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loudest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903073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rounder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6408333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roundest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986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511057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prouder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253685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proudest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697023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shorter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9062659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shortest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38926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4" y="2377503"/>
            <a:ext cx="6141356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playground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6079533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5525030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doghouse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4302174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power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180336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towel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3007547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er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est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856" y="2129786"/>
            <a:ext cx="2592031" cy="4137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fast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fast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fast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3" y="1268185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when the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the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 are used.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then practice reading words with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4977" y="2129786"/>
            <a:ext cx="2924951" cy="4137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dark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dark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dark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5786" y="2129786"/>
            <a:ext cx="2667000" cy="4137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safe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saf</a:t>
            </a:r>
            <a:r>
              <a:rPr lang="en-US" sz="6000" u="sng" dirty="0" smtClean="0">
                <a:latin typeface="Century Gothic"/>
                <a:cs typeface="Century Gothic"/>
              </a:rPr>
              <a:t>er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saf</a:t>
            </a:r>
            <a:r>
              <a:rPr lang="en-US" sz="6000" u="sng" dirty="0" smtClean="0">
                <a:latin typeface="Century Gothic"/>
                <a:cs typeface="Century Gothic"/>
              </a:rPr>
              <a:t>est</a:t>
            </a:r>
            <a:endParaRPr lang="en-US" sz="60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69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741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578174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634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early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woke up </a:t>
            </a:r>
            <a:r>
              <a:rPr lang="en-US" sz="2800" b="1" dirty="0" smtClean="0">
                <a:latin typeface="Century Gothic"/>
                <a:cs typeface="Century Gothic"/>
              </a:rPr>
              <a:t>early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703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instead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want to do </a:t>
            </a:r>
            <a:r>
              <a:rPr lang="en-US" sz="2800" b="1" dirty="0" smtClean="0">
                <a:latin typeface="Century Gothic"/>
                <a:cs typeface="Century Gothic"/>
              </a:rPr>
              <a:t>instead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55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nothing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</a:t>
            </a:r>
            <a:r>
              <a:rPr lang="en-US" sz="2800" b="1" dirty="0" smtClean="0">
                <a:latin typeface="Century Gothic"/>
                <a:cs typeface="Century Gothic"/>
              </a:rPr>
              <a:t>nothing</a:t>
            </a:r>
            <a:r>
              <a:rPr lang="en-US" sz="2800" dirty="0" smtClean="0">
                <a:latin typeface="Century Gothic"/>
                <a:cs typeface="Century Gothic"/>
              </a:rPr>
              <a:t> to do while we wait.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1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Oh</a:t>
            </a:r>
            <a:r>
              <a:rPr lang="en-US" sz="2800" dirty="0" smtClean="0">
                <a:latin typeface="Century Gothic"/>
                <a:cs typeface="Century Gothic"/>
              </a:rPr>
              <a:t>, I did not see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522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thought</a:t>
            </a:r>
            <a:r>
              <a:rPr lang="en-US" sz="2800" dirty="0" smtClean="0">
                <a:latin typeface="Century Gothic"/>
                <a:cs typeface="Century Gothic"/>
              </a:rPr>
              <a:t> we should eat lunch now.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47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A, An, This, That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449614"/>
            <a:ext cx="8852382" cy="1904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This mix needs a cup of water. 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Could you hand me that cup?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when the adjectives a, an, this, and that are used.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adjectives: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8428" y="4793119"/>
            <a:ext cx="611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you about where the mix is?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does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that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you about where the cup is?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did the writer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instead of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?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920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7748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360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ow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 to the sound /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/ by writing them.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/ </a:t>
            </a:r>
            <a:r>
              <a:rPr lang="en-US" dirty="0" smtClean="0">
                <a:latin typeface="Century Gothic"/>
                <a:cs typeface="Century Gothic"/>
              </a:rPr>
              <a:t>as I write the letters </a:t>
            </a:r>
            <a:r>
              <a:rPr lang="en-US" dirty="0" err="1" smtClean="0">
                <a:latin typeface="Century Gothic"/>
                <a:cs typeface="Century Gothic"/>
              </a:rPr>
              <a:t>ow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2126719"/>
            <a:ext cx="8881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Century Gothic"/>
                <a:cs typeface="Century Gothic"/>
              </a:rPr>
              <a:t>ou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ou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ou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ou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ou</a:t>
            </a:r>
            <a:endParaRPr lang="en-US" sz="8000" dirty="0" smtClean="0">
              <a:latin typeface="Century Gothic"/>
              <a:cs typeface="Century Gothic"/>
            </a:endParaRPr>
          </a:p>
          <a:p>
            <a:endParaRPr lang="en-US" sz="8000" dirty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2-20 at 11.1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106482"/>
            <a:ext cx="1387203" cy="1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8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798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6473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5587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3120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2218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89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7004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2954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124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62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4430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532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6416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0749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th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se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nce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0393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5176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335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0310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114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1480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51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5666" y="2013804"/>
            <a:ext cx="22503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9407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83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9023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20672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191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938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44929"/>
            <a:ext cx="88355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latin typeface="Century Gothic"/>
                <a:cs typeface="Century Gothic"/>
              </a:rPr>
              <a:t>n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latin typeface="Century Gothic"/>
                <a:cs typeface="Century Gothic"/>
              </a:rPr>
              <a:t>t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ms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040"/>
            <a:ext cx="255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56770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3622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7455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738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720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940" y="2013804"/>
            <a:ext cx="22503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9274" y="2013804"/>
            <a:ext cx="24355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00911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0575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5518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7054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88971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46661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4584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4950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39543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9729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63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90500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42323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22379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46544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91471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2099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 a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03965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 a mouse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52093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 a mouse in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33582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 a mouse in the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5164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26766"/>
            <a:ext cx="883557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How loud is the sound of the crowd?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the clown frown when he fell down?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Now we found a mouse in the house!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362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Diphthongs </a:t>
            </a:r>
            <a:r>
              <a:rPr lang="en-US" sz="2800" dirty="0" err="1" smtClean="0">
                <a:latin typeface="Century Gothic" panose="020B0502020202020204" pitchFamily="34" charset="0"/>
              </a:rPr>
              <a:t>ou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32" y="201020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279" y="2010202"/>
            <a:ext cx="26512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04871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cow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mouse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town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mouth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how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66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447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</a:t>
            </a:r>
            <a:r>
              <a:rPr lang="en-US" sz="2800" b="1" dirty="0" smtClean="0">
                <a:latin typeface="Century Gothic"/>
                <a:cs typeface="Century Gothic"/>
              </a:rPr>
              <a:t>color</a:t>
            </a:r>
            <a:r>
              <a:rPr lang="en-US" sz="2800" dirty="0" smtClean="0">
                <a:latin typeface="Century Gothic"/>
                <a:cs typeface="Century Gothic"/>
              </a:rPr>
              <a:t> I like best is red.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01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early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woke up </a:t>
            </a:r>
            <a:r>
              <a:rPr lang="en-US" sz="2800" b="1" dirty="0" smtClean="0">
                <a:latin typeface="Century Gothic"/>
                <a:cs typeface="Century Gothic"/>
              </a:rPr>
              <a:t>early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921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instead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want to do </a:t>
            </a:r>
            <a:r>
              <a:rPr lang="en-US" sz="2800" b="1" dirty="0" smtClean="0">
                <a:latin typeface="Century Gothic"/>
                <a:cs typeface="Century Gothic"/>
              </a:rPr>
              <a:t>instead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48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nothing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</a:t>
            </a:r>
            <a:r>
              <a:rPr lang="en-US" sz="2800" b="1" dirty="0" smtClean="0">
                <a:latin typeface="Century Gothic"/>
                <a:cs typeface="Century Gothic"/>
              </a:rPr>
              <a:t>nothing</a:t>
            </a:r>
            <a:r>
              <a:rPr lang="en-US" sz="2800" dirty="0" smtClean="0">
                <a:latin typeface="Century Gothic"/>
                <a:cs typeface="Century Gothic"/>
              </a:rPr>
              <a:t> to do while we wait.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1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Oh</a:t>
            </a:r>
            <a:r>
              <a:rPr lang="en-US" sz="2800" dirty="0" smtClean="0">
                <a:latin typeface="Century Gothic"/>
                <a:cs typeface="Century Gothic"/>
              </a:rPr>
              <a:t>, I did not see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029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thought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thought</a:t>
            </a:r>
            <a:r>
              <a:rPr lang="en-US" sz="2800" dirty="0" smtClean="0">
                <a:latin typeface="Century Gothic"/>
                <a:cs typeface="Century Gothic"/>
              </a:rPr>
              <a:t> we should eat lunch now.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219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The </a:t>
            </a:r>
            <a:r>
              <a:rPr lang="en-US" sz="4000" b="1" dirty="0" smtClean="0">
                <a:latin typeface="Century Gothic"/>
                <a:cs typeface="Century Gothic"/>
              </a:rPr>
              <a:t>color</a:t>
            </a:r>
            <a:r>
              <a:rPr lang="en-US" sz="4000" dirty="0" smtClean="0">
                <a:latin typeface="Century Gothic"/>
                <a:cs typeface="Century Gothic"/>
              </a:rPr>
              <a:t> I like best is red.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She woke up </a:t>
            </a:r>
            <a:r>
              <a:rPr lang="en-US" sz="4000" b="1" dirty="0" smtClean="0">
                <a:latin typeface="Century Gothic"/>
                <a:cs typeface="Century Gothic"/>
              </a:rPr>
              <a:t>early</a:t>
            </a:r>
            <a:r>
              <a:rPr lang="en-US" sz="40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What do you want to do </a:t>
            </a:r>
            <a:r>
              <a:rPr lang="en-US" sz="4000" b="1" dirty="0" smtClean="0">
                <a:latin typeface="Century Gothic"/>
                <a:cs typeface="Century Gothic"/>
              </a:rPr>
              <a:t>instead</a:t>
            </a:r>
            <a:r>
              <a:rPr lang="en-US" sz="4000" dirty="0" smtClean="0">
                <a:latin typeface="Century Gothic"/>
                <a:cs typeface="Century Gothic"/>
              </a:rPr>
              <a:t>?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There is </a:t>
            </a:r>
            <a:r>
              <a:rPr lang="en-US" sz="4000" b="1" dirty="0" smtClean="0">
                <a:latin typeface="Century Gothic"/>
                <a:cs typeface="Century Gothic"/>
              </a:rPr>
              <a:t>nothing</a:t>
            </a:r>
            <a:r>
              <a:rPr lang="en-US" sz="4000" dirty="0" smtClean="0">
                <a:latin typeface="Century Gothic"/>
                <a:cs typeface="Century Gothic"/>
              </a:rPr>
              <a:t> to do while we wait.</a:t>
            </a:r>
          </a:p>
          <a:p>
            <a:pPr marL="1371600" indent="-1371600">
              <a:buAutoNum type="arabicPeriod"/>
            </a:pPr>
            <a:r>
              <a:rPr lang="en-US" sz="4000" b="1" dirty="0" smtClean="0">
                <a:latin typeface="Century Gothic"/>
                <a:cs typeface="Century Gothic"/>
              </a:rPr>
              <a:t>Oh</a:t>
            </a:r>
            <a:r>
              <a:rPr lang="en-US" sz="4000" dirty="0" smtClean="0">
                <a:latin typeface="Century Gothic"/>
                <a:cs typeface="Century Gothic"/>
              </a:rPr>
              <a:t>, I did not see you.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He </a:t>
            </a:r>
            <a:r>
              <a:rPr lang="en-US" sz="4000" b="1" dirty="0" smtClean="0">
                <a:latin typeface="Century Gothic"/>
                <a:cs typeface="Century Gothic"/>
              </a:rPr>
              <a:t>thought</a:t>
            </a:r>
            <a:r>
              <a:rPr lang="en-US" sz="4000" dirty="0" smtClean="0">
                <a:latin typeface="Century Gothic"/>
                <a:cs typeface="Century Gothic"/>
              </a:rPr>
              <a:t> we should eat lunch now.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248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Using A and An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769043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 </a:t>
            </a:r>
            <a:r>
              <a:rPr lang="en-US" sz="5400" u="sng" dirty="0" smtClean="0">
                <a:latin typeface="Century Gothic"/>
                <a:cs typeface="Century Gothic"/>
              </a:rPr>
              <a:t>h</a:t>
            </a:r>
            <a:r>
              <a:rPr lang="en-US" sz="5400" dirty="0" smtClean="0">
                <a:latin typeface="Century Gothic"/>
                <a:cs typeface="Century Gothic"/>
              </a:rPr>
              <a:t>ound sniffs the ground.</a:t>
            </a:r>
          </a:p>
          <a:p>
            <a:pPr>
              <a:lnSpc>
                <a:spcPct val="14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An </a:t>
            </a:r>
            <a:r>
              <a:rPr lang="en-US" sz="5400" u="sng" dirty="0" smtClean="0"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pe grabbed my cap!</a:t>
            </a:r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words a and an are special adjectives called articles.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a before a word that begins with a consonant sound.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an before a word that begins with a vowel sound.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Donut 7"/>
          <p:cNvSpPr/>
          <p:nvPr/>
        </p:nvSpPr>
        <p:spPr>
          <a:xfrm>
            <a:off x="98724" y="2585357"/>
            <a:ext cx="771071" cy="771072"/>
          </a:xfrm>
          <a:prstGeom prst="donut">
            <a:avLst>
              <a:gd name="adj" fmla="val 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98724" y="3753757"/>
            <a:ext cx="1116847" cy="771072"/>
          </a:xfrm>
          <a:prstGeom prst="donut">
            <a:avLst>
              <a:gd name="adj" fmla="val 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5898</Words>
  <Application>Microsoft Macintosh PowerPoint</Application>
  <PresentationFormat>On-screen Show (4:3)</PresentationFormat>
  <Paragraphs>1679</Paragraphs>
  <Slides>376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376</vt:i4>
      </vt:variant>
    </vt:vector>
  </HeadingPairs>
  <TitlesOfParts>
    <vt:vector size="3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24</cp:revision>
  <dcterms:created xsi:type="dcterms:W3CDTF">2017-02-20T18:07:53Z</dcterms:created>
  <dcterms:modified xsi:type="dcterms:W3CDTF">2017-02-21T05:46:40Z</dcterms:modified>
</cp:coreProperties>
</file>