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61" r:id="rId103"/>
    <p:sldId id="359" r:id="rId104"/>
    <p:sldId id="360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6" r:id="rId148"/>
    <p:sldId id="409" r:id="rId149"/>
    <p:sldId id="410" r:id="rId150"/>
    <p:sldId id="411" r:id="rId151"/>
    <p:sldId id="408" r:id="rId152"/>
    <p:sldId id="412" r:id="rId153"/>
    <p:sldId id="413" r:id="rId154"/>
    <p:sldId id="414" r:id="rId155"/>
    <p:sldId id="415" r:id="rId156"/>
    <p:sldId id="416" r:id="rId157"/>
    <p:sldId id="417" r:id="rId158"/>
    <p:sldId id="418" r:id="rId159"/>
    <p:sldId id="419" r:id="rId160"/>
    <p:sldId id="420" r:id="rId161"/>
    <p:sldId id="421" r:id="rId162"/>
    <p:sldId id="422" r:id="rId163"/>
    <p:sldId id="423" r:id="rId164"/>
    <p:sldId id="424" r:id="rId165"/>
    <p:sldId id="425" r:id="rId166"/>
    <p:sldId id="426" r:id="rId167"/>
    <p:sldId id="427" r:id="rId168"/>
    <p:sldId id="428" r:id="rId169"/>
    <p:sldId id="429" r:id="rId170"/>
    <p:sldId id="430" r:id="rId171"/>
    <p:sldId id="431" r:id="rId172"/>
    <p:sldId id="432" r:id="rId173"/>
    <p:sldId id="433" r:id="rId174"/>
    <p:sldId id="434" r:id="rId175"/>
    <p:sldId id="435" r:id="rId176"/>
    <p:sldId id="437" r:id="rId177"/>
    <p:sldId id="438" r:id="rId178"/>
    <p:sldId id="439" r:id="rId179"/>
    <p:sldId id="441" r:id="rId180"/>
    <p:sldId id="442" r:id="rId181"/>
    <p:sldId id="443" r:id="rId182"/>
    <p:sldId id="444" r:id="rId183"/>
    <p:sldId id="445" r:id="rId184"/>
    <p:sldId id="446" r:id="rId185"/>
    <p:sldId id="447" r:id="rId186"/>
    <p:sldId id="448" r:id="rId187"/>
    <p:sldId id="449" r:id="rId188"/>
    <p:sldId id="450" r:id="rId189"/>
    <p:sldId id="451" r:id="rId190"/>
    <p:sldId id="452" r:id="rId191"/>
    <p:sldId id="453" r:id="rId192"/>
    <p:sldId id="454" r:id="rId193"/>
    <p:sldId id="455" r:id="rId194"/>
    <p:sldId id="456" r:id="rId195"/>
    <p:sldId id="457" r:id="rId196"/>
    <p:sldId id="458" r:id="rId197"/>
    <p:sldId id="459" r:id="rId198"/>
    <p:sldId id="460" r:id="rId199"/>
    <p:sldId id="461" r:id="rId200"/>
    <p:sldId id="440" r:id="rId201"/>
    <p:sldId id="492" r:id="rId202"/>
    <p:sldId id="462" r:id="rId203"/>
    <p:sldId id="463" r:id="rId204"/>
    <p:sldId id="464" r:id="rId205"/>
    <p:sldId id="465" r:id="rId206"/>
    <p:sldId id="466" r:id="rId207"/>
    <p:sldId id="467" r:id="rId208"/>
    <p:sldId id="468" r:id="rId209"/>
    <p:sldId id="469" r:id="rId210"/>
    <p:sldId id="470" r:id="rId211"/>
    <p:sldId id="471" r:id="rId212"/>
    <p:sldId id="472" r:id="rId213"/>
    <p:sldId id="473" r:id="rId214"/>
    <p:sldId id="474" r:id="rId215"/>
    <p:sldId id="475" r:id="rId216"/>
    <p:sldId id="476" r:id="rId217"/>
    <p:sldId id="477" r:id="rId218"/>
    <p:sldId id="478" r:id="rId219"/>
    <p:sldId id="479" r:id="rId220"/>
    <p:sldId id="480" r:id="rId221"/>
    <p:sldId id="481" r:id="rId222"/>
    <p:sldId id="482" r:id="rId223"/>
    <p:sldId id="483" r:id="rId224"/>
    <p:sldId id="484" r:id="rId225"/>
    <p:sldId id="485" r:id="rId226"/>
    <p:sldId id="493" r:id="rId227"/>
    <p:sldId id="486" r:id="rId228"/>
    <p:sldId id="487" r:id="rId229"/>
    <p:sldId id="488" r:id="rId230"/>
    <p:sldId id="489" r:id="rId231"/>
    <p:sldId id="490" r:id="rId232"/>
    <p:sldId id="491" r:id="rId233"/>
    <p:sldId id="494" r:id="rId234"/>
    <p:sldId id="495" r:id="rId235"/>
    <p:sldId id="499" r:id="rId236"/>
    <p:sldId id="500" r:id="rId237"/>
    <p:sldId id="496" r:id="rId238"/>
    <p:sldId id="501" r:id="rId239"/>
    <p:sldId id="502" r:id="rId240"/>
    <p:sldId id="503" r:id="rId241"/>
    <p:sldId id="504" r:id="rId242"/>
    <p:sldId id="505" r:id="rId243"/>
    <p:sldId id="506" r:id="rId244"/>
    <p:sldId id="507" r:id="rId245"/>
    <p:sldId id="508" r:id="rId246"/>
    <p:sldId id="509" r:id="rId247"/>
    <p:sldId id="510" r:id="rId248"/>
    <p:sldId id="511" r:id="rId249"/>
    <p:sldId id="512" r:id="rId250"/>
    <p:sldId id="513" r:id="rId251"/>
    <p:sldId id="514" r:id="rId252"/>
    <p:sldId id="515" r:id="rId253"/>
    <p:sldId id="516" r:id="rId254"/>
    <p:sldId id="517" r:id="rId255"/>
    <p:sldId id="518" r:id="rId256"/>
    <p:sldId id="519" r:id="rId257"/>
    <p:sldId id="520" r:id="rId258"/>
    <p:sldId id="521" r:id="rId259"/>
    <p:sldId id="522" r:id="rId260"/>
    <p:sldId id="523" r:id="rId261"/>
    <p:sldId id="524" r:id="rId262"/>
    <p:sldId id="525" r:id="rId263"/>
    <p:sldId id="526" r:id="rId264"/>
    <p:sldId id="527" r:id="rId265"/>
    <p:sldId id="528" r:id="rId266"/>
    <p:sldId id="529" r:id="rId267"/>
    <p:sldId id="530" r:id="rId268"/>
    <p:sldId id="531" r:id="rId269"/>
    <p:sldId id="532" r:id="rId270"/>
    <p:sldId id="533" r:id="rId271"/>
    <p:sldId id="534" r:id="rId272"/>
    <p:sldId id="535" r:id="rId273"/>
    <p:sldId id="536" r:id="rId274"/>
    <p:sldId id="539" r:id="rId275"/>
    <p:sldId id="537" r:id="rId276"/>
    <p:sldId id="538" r:id="rId277"/>
    <p:sldId id="540" r:id="rId278"/>
    <p:sldId id="541" r:id="rId279"/>
    <p:sldId id="542" r:id="rId280"/>
    <p:sldId id="543" r:id="rId281"/>
    <p:sldId id="544" r:id="rId282"/>
    <p:sldId id="546" r:id="rId283"/>
    <p:sldId id="547" r:id="rId284"/>
    <p:sldId id="548" r:id="rId285"/>
    <p:sldId id="549" r:id="rId286"/>
    <p:sldId id="550" r:id="rId287"/>
    <p:sldId id="551" r:id="rId288"/>
    <p:sldId id="552" r:id="rId289"/>
    <p:sldId id="553" r:id="rId290"/>
    <p:sldId id="554" r:id="rId291"/>
    <p:sldId id="556" r:id="rId292"/>
    <p:sldId id="545" r:id="rId293"/>
    <p:sldId id="557" r:id="rId294"/>
    <p:sldId id="558" r:id="rId295"/>
    <p:sldId id="559" r:id="rId296"/>
    <p:sldId id="560" r:id="rId297"/>
    <p:sldId id="561" r:id="rId298"/>
    <p:sldId id="562" r:id="rId299"/>
    <p:sldId id="563" r:id="rId300"/>
    <p:sldId id="564" r:id="rId301"/>
    <p:sldId id="565" r:id="rId302"/>
    <p:sldId id="566" r:id="rId303"/>
    <p:sldId id="567" r:id="rId304"/>
    <p:sldId id="568" r:id="rId305"/>
    <p:sldId id="569" r:id="rId306"/>
    <p:sldId id="570" r:id="rId307"/>
    <p:sldId id="574" r:id="rId308"/>
    <p:sldId id="571" r:id="rId309"/>
    <p:sldId id="572" r:id="rId310"/>
    <p:sldId id="573" r:id="rId311"/>
    <p:sldId id="575" r:id="rId312"/>
    <p:sldId id="576" r:id="rId313"/>
    <p:sldId id="577" r:id="rId314"/>
    <p:sldId id="578" r:id="rId315"/>
    <p:sldId id="579" r:id="rId316"/>
    <p:sldId id="580" r:id="rId317"/>
    <p:sldId id="581" r:id="rId318"/>
    <p:sldId id="583" r:id="rId319"/>
    <p:sldId id="584" r:id="rId320"/>
    <p:sldId id="587" r:id="rId321"/>
    <p:sldId id="588" r:id="rId322"/>
    <p:sldId id="586" r:id="rId323"/>
    <p:sldId id="589" r:id="rId324"/>
    <p:sldId id="590" r:id="rId325"/>
    <p:sldId id="591" r:id="rId326"/>
    <p:sldId id="592" r:id="rId327"/>
    <p:sldId id="593" r:id="rId328"/>
    <p:sldId id="594" r:id="rId329"/>
    <p:sldId id="595" r:id="rId330"/>
    <p:sldId id="596" r:id="rId331"/>
    <p:sldId id="597" r:id="rId332"/>
    <p:sldId id="598" r:id="rId333"/>
    <p:sldId id="599" r:id="rId334"/>
    <p:sldId id="600" r:id="rId335"/>
    <p:sldId id="601" r:id="rId336"/>
    <p:sldId id="602" r:id="rId337"/>
    <p:sldId id="603" r:id="rId338"/>
    <p:sldId id="604" r:id="rId339"/>
    <p:sldId id="605" r:id="rId340"/>
    <p:sldId id="606" r:id="rId341"/>
    <p:sldId id="607" r:id="rId342"/>
    <p:sldId id="608" r:id="rId343"/>
    <p:sldId id="609" r:id="rId344"/>
    <p:sldId id="610" r:id="rId345"/>
    <p:sldId id="611" r:id="rId346"/>
    <p:sldId id="612" r:id="rId347"/>
    <p:sldId id="613" r:id="rId348"/>
    <p:sldId id="614" r:id="rId349"/>
    <p:sldId id="615" r:id="rId350"/>
    <p:sldId id="616" r:id="rId351"/>
    <p:sldId id="617" r:id="rId352"/>
    <p:sldId id="618" r:id="rId353"/>
    <p:sldId id="619" r:id="rId354"/>
    <p:sldId id="620" r:id="rId355"/>
    <p:sldId id="621" r:id="rId356"/>
    <p:sldId id="622" r:id="rId357"/>
    <p:sldId id="623" r:id="rId358"/>
    <p:sldId id="624" r:id="rId359"/>
    <p:sldId id="625" r:id="rId360"/>
    <p:sldId id="626" r:id="rId361"/>
    <p:sldId id="627" r:id="rId362"/>
    <p:sldId id="628" r:id="rId363"/>
    <p:sldId id="629" r:id="rId364"/>
    <p:sldId id="630" r:id="rId365"/>
    <p:sldId id="631" r:id="rId366"/>
    <p:sldId id="632" r:id="rId3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112" y="-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59" Type="http://schemas.openxmlformats.org/officeDocument/2006/relationships/slide" Target="slides/slide35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70" Type="http://schemas.openxmlformats.org/officeDocument/2006/relationships/slide" Target="slides/slide26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printerSettings" Target="printerSettings/printerSettings1.bin"/><Relationship Id="rId369" Type="http://schemas.openxmlformats.org/officeDocument/2006/relationships/presProps" Target="pres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80" Type="http://schemas.openxmlformats.org/officeDocument/2006/relationships/slide" Target="slides/slide279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370" Type="http://schemas.openxmlformats.org/officeDocument/2006/relationships/viewProps" Target="viewProps.xml"/><Relationship Id="rId371" Type="http://schemas.openxmlformats.org/officeDocument/2006/relationships/theme" Target="theme/theme1.xml"/><Relationship Id="rId372" Type="http://schemas.openxmlformats.org/officeDocument/2006/relationships/tableStyles" Target="tableStyles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1C17-7B5D-BE4F-97E3-2E4034BEB9FA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8B4-1035-2344-AC1A-9880749A5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4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1C17-7B5D-BE4F-97E3-2E4034BEB9FA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8B4-1035-2344-AC1A-9880749A5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1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1C17-7B5D-BE4F-97E3-2E4034BEB9FA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8B4-1035-2344-AC1A-9880749A5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1C17-7B5D-BE4F-97E3-2E4034BEB9FA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8B4-1035-2344-AC1A-9880749A5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7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1C17-7B5D-BE4F-97E3-2E4034BEB9FA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8B4-1035-2344-AC1A-9880749A5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7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1C17-7B5D-BE4F-97E3-2E4034BEB9FA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8B4-1035-2344-AC1A-9880749A5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1C17-7B5D-BE4F-97E3-2E4034BEB9FA}" type="datetimeFigureOut">
              <a:rPr lang="en-US" smtClean="0"/>
              <a:t>3/5/17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8B4-1035-2344-AC1A-9880749A5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7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1C17-7B5D-BE4F-97E3-2E4034BEB9FA}" type="datetimeFigureOut">
              <a:rPr lang="en-US" smtClean="0"/>
              <a:t>3/5/17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8B4-1035-2344-AC1A-9880749A5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9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1C17-7B5D-BE4F-97E3-2E4034BEB9FA}" type="datetimeFigureOut">
              <a:rPr lang="en-US" smtClean="0"/>
              <a:t>3/5/17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8B4-1035-2344-AC1A-9880749A5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8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1C17-7B5D-BE4F-97E3-2E4034BEB9FA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8B4-1035-2344-AC1A-9880749A5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7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1C17-7B5D-BE4F-97E3-2E4034BEB9FA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8B4-1035-2344-AC1A-9880749A5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5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D1C17-7B5D-BE4F-97E3-2E4034BEB9FA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2E8B4-1035-2344-AC1A-9880749A5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5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297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856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629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631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smtClean="0">
                <a:latin typeface="Century Gothic"/>
                <a:cs typeface="Century Gothic"/>
              </a:rPr>
              <a:t>Phoneme 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a word: coin.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How many sounds are in the word coin?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place a marker in a box for each sound I hear: /k/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/n/.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place three markers because I hear three sounds in the word coin.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4926" y="3239203"/>
            <a:ext cx="2109263" cy="1932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4189" y="3239203"/>
            <a:ext cx="2109263" cy="1932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3452" y="3239203"/>
            <a:ext cx="2109263" cy="1932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48505" y="5413855"/>
            <a:ext cx="1196347" cy="1110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61073" y="5413855"/>
            <a:ext cx="1196347" cy="1110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05295" y="5413855"/>
            <a:ext cx="1196347" cy="1110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79803" y="2825100"/>
            <a:ext cx="73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/k/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5926" y="2777538"/>
            <a:ext cx="73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oi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/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3769" y="2782701"/>
            <a:ext cx="73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/n/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317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smtClean="0">
                <a:latin typeface="Century Gothic"/>
                <a:cs typeface="Century Gothic"/>
              </a:rPr>
              <a:t>Phoneme 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some words.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Place one marker in a box for each sound you hear.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tell me how many sounds are in each word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04926" y="2254558"/>
            <a:ext cx="6327789" cy="3285214"/>
            <a:chOff x="1304926" y="3239203"/>
            <a:chExt cx="6327789" cy="3285214"/>
          </a:xfrm>
        </p:grpSpPr>
        <p:sp>
          <p:nvSpPr>
            <p:cNvPr id="3" name="Rectangle 2"/>
            <p:cNvSpPr/>
            <p:nvPr/>
          </p:nvSpPr>
          <p:spPr>
            <a:xfrm>
              <a:off x="1304926" y="3239203"/>
              <a:ext cx="2109263" cy="19324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14189" y="3239203"/>
              <a:ext cx="2109263" cy="19324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23452" y="3239203"/>
              <a:ext cx="2109263" cy="19324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748505" y="5413855"/>
              <a:ext cx="1196347" cy="11105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61073" y="5413855"/>
              <a:ext cx="1196347" cy="11105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05295" y="5413855"/>
              <a:ext cx="1196347" cy="11105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04926" y="5888684"/>
            <a:ext cx="681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FBFBF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oil			join			spoil			joy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noise		point			voice			broil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926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2642" y="92772"/>
            <a:ext cx="55698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7904" y="2522957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b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48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4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7904" y="3639952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4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17-02-27 at 3.4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42" y="689541"/>
            <a:ext cx="4616306" cy="60677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795" y="3169568"/>
            <a:ext cx="1933533" cy="1272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 letters?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they stand for?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673175" y="4656350"/>
            <a:ext cx="1434499" cy="325445"/>
          </a:xfrm>
          <a:prstGeom prst="rightArrow">
            <a:avLst>
              <a:gd name="adj1" fmla="val 14566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5442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856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53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856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74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198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8301" y="199745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74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217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8301" y="199745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74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9144" y="199745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469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8301" y="199745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74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3197" y="199745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469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856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v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781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6492" y="20437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8402" y="2043784"/>
            <a:ext cx="227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654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856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v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74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81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8301" y="199745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v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74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146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8301" y="199745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v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74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9144" y="1997459"/>
            <a:ext cx="23697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150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8301" y="199745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v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74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3196" y="1997459"/>
            <a:ext cx="24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437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856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781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856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74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81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8301" y="199745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74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146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8301" y="199745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74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9144" y="199745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150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8301" y="199745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74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3197" y="199745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437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9798" y="200666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13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9917" y="20437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2365" y="2043784"/>
            <a:ext cx="227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116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9798" y="200666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4646" y="200666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64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9798" y="200666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2246" y="200666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890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555053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193470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57435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12053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err="1" smtClean="0"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532237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428724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595676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474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947" y="20437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1395" y="2043784"/>
            <a:ext cx="227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5141" y="20437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790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550762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589185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241142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694945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343094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074650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102019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996903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err="1" smtClean="0">
                <a:latin typeface="Century Gothic"/>
                <a:cs typeface="Century Gothic"/>
              </a:rPr>
              <a:t>sp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894362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err="1" smtClean="0">
                <a:latin typeface="Century Gothic"/>
                <a:cs typeface="Century Gothic"/>
              </a:rPr>
              <a:t>sp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793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947" y="20437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1395" y="2043784"/>
            <a:ext cx="227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7286" y="20437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459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419005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830211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192339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201468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679470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605954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155863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606598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294608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nj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560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955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661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310372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396207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620802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</a:t>
            </a:r>
            <a:r>
              <a:rPr lang="en-US" sz="6600" dirty="0" err="1" smtClean="0"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858283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35" y="239259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 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      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591067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1399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0072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048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1399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0072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995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1399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0072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sp.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78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5429" y="2008308"/>
            <a:ext cx="21399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5386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b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the front of a word.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656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1399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0072" y="2019721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7543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339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955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4407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470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6395" y="2008308"/>
            <a:ext cx="21399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3823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744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6395" y="2008308"/>
            <a:ext cx="21399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3823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771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6395" y="2008308"/>
            <a:ext cx="21399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3823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400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Final Stable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4720" y="2119925"/>
            <a:ext cx="4417279" cy="3289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table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simple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3" y="898853"/>
            <a:ext cx="887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aloud the following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each word, clapping for each syllable.</a:t>
            </a:r>
          </a:p>
        </p:txBody>
      </p:sp>
    </p:spTree>
    <p:extLst>
      <p:ext uri="{BB962C8B-B14F-4D97-AF65-F5344CB8AC3E}">
        <p14:creationId xmlns:p14="http://schemas.microsoft.com/office/powerpoint/2010/main" val="182983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Final Stable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869" y="2813496"/>
            <a:ext cx="4417279" cy="3289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ta/</a:t>
            </a:r>
            <a:r>
              <a:rPr lang="en-US" sz="6600" dirty="0" err="1" smtClean="0">
                <a:latin typeface="Century Gothic"/>
                <a:cs typeface="Century Gothic"/>
              </a:rPr>
              <a:t>ble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err="1" smtClean="0">
                <a:latin typeface="Century Gothic"/>
                <a:cs typeface="Century Gothic"/>
              </a:rPr>
              <a:t>sim</a:t>
            </a:r>
            <a:r>
              <a:rPr lang="en-US" sz="6600" dirty="0" smtClean="0">
                <a:latin typeface="Century Gothic"/>
                <a:cs typeface="Century Gothic"/>
              </a:rPr>
              <a:t>/</a:t>
            </a:r>
            <a:r>
              <a:rPr lang="en-US" sz="6600" dirty="0" err="1" smtClean="0">
                <a:latin typeface="Century Gothic"/>
                <a:cs typeface="Century Gothic"/>
              </a:rPr>
              <a:t>ple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3" y="898853"/>
            <a:ext cx="887185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Draw a line between the syllables.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we see le at the end of a word and there is a consonant before the letters, they make the sound /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consonant plus le are all in the same final syllable.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 is called a final stable syllable.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9176" y="3763733"/>
            <a:ext cx="2206894" cy="10214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pronounce the syllables </a:t>
            </a:r>
            <a:r>
              <a:rPr lang="en-US" sz="15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ble</a:t>
            </a:r>
            <a:r>
              <a:rPr lang="en-US" sz="15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en-US" sz="15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ple</a:t>
            </a:r>
            <a:r>
              <a:rPr lang="en-US" sz="15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15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718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Final Stable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4720" y="1545184"/>
            <a:ext cx="4417279" cy="5190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candle</a:t>
            </a:r>
            <a:endParaRPr lang="en-US" sz="60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apple</a:t>
            </a: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title</a:t>
            </a: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puddle</a:t>
            </a: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marble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3" y="898853"/>
            <a:ext cx="887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divide each word into syllables, and blend the syllables to read the words. The have children use each word in a sentence.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906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Final Stable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4720" y="1545184"/>
            <a:ext cx="4417279" cy="5190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can/</a:t>
            </a:r>
            <a:r>
              <a:rPr lang="en-US" sz="6000" dirty="0" err="1" smtClean="0">
                <a:latin typeface="Century Gothic"/>
                <a:cs typeface="Century Gothic"/>
              </a:rPr>
              <a:t>dle</a:t>
            </a:r>
            <a:endParaRPr lang="en-US" sz="60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000" dirty="0" err="1" smtClean="0">
                <a:latin typeface="Century Gothic"/>
                <a:cs typeface="Century Gothic"/>
              </a:rPr>
              <a:t>ap</a:t>
            </a:r>
            <a:r>
              <a:rPr lang="en-US" sz="6000" dirty="0" smtClean="0">
                <a:latin typeface="Century Gothic"/>
                <a:cs typeface="Century Gothic"/>
              </a:rPr>
              <a:t>/</a:t>
            </a:r>
            <a:r>
              <a:rPr lang="en-US" sz="6000" dirty="0" err="1" smtClean="0">
                <a:latin typeface="Century Gothic"/>
                <a:cs typeface="Century Gothic"/>
              </a:rPr>
              <a:t>ple</a:t>
            </a:r>
            <a:endParaRPr lang="en-US" sz="60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000" dirty="0" err="1" smtClean="0">
                <a:latin typeface="Century Gothic"/>
                <a:cs typeface="Century Gothic"/>
              </a:rPr>
              <a:t>ti</a:t>
            </a:r>
            <a:r>
              <a:rPr lang="en-US" sz="6000" dirty="0" smtClean="0">
                <a:latin typeface="Century Gothic"/>
                <a:cs typeface="Century Gothic"/>
              </a:rPr>
              <a:t>/</a:t>
            </a:r>
            <a:r>
              <a:rPr lang="en-US" sz="6000" dirty="0" err="1" smtClean="0">
                <a:latin typeface="Century Gothic"/>
                <a:cs typeface="Century Gothic"/>
              </a:rPr>
              <a:t>tle</a:t>
            </a:r>
            <a:endParaRPr lang="en-US" sz="60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000" dirty="0" err="1" smtClean="0">
                <a:latin typeface="Century Gothic"/>
                <a:cs typeface="Century Gothic"/>
              </a:rPr>
              <a:t>pud</a:t>
            </a:r>
            <a:r>
              <a:rPr lang="en-US" sz="6000" dirty="0" smtClean="0">
                <a:latin typeface="Century Gothic"/>
                <a:cs typeface="Century Gothic"/>
              </a:rPr>
              <a:t>/</a:t>
            </a:r>
            <a:r>
              <a:rPr lang="en-US" sz="6000" dirty="0" err="1" smtClean="0">
                <a:latin typeface="Century Gothic"/>
                <a:cs typeface="Century Gothic"/>
              </a:rPr>
              <a:t>dle</a:t>
            </a:r>
            <a:endParaRPr lang="en-US" sz="60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mar/</a:t>
            </a:r>
            <a:r>
              <a:rPr lang="en-US" sz="6000" dirty="0" err="1" smtClean="0">
                <a:latin typeface="Century Gothic"/>
                <a:cs typeface="Century Gothic"/>
              </a:rPr>
              <a:t>ble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3" y="898853"/>
            <a:ext cx="887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divide each word into syllables, and blend the syllables to read the words. The have children use each word in a sentence.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039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1230" y="1129108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51482" y="1200381"/>
            <a:ext cx="1872973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Roy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8079" y="1203333"/>
            <a:ext cx="1944154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soil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711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spoil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joy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toy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join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coin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boy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spoil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521331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joy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boy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join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408094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coin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toy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317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160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195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4407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731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above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does rain fall from the sky </a:t>
            </a:r>
            <a:r>
              <a:rPr lang="en-US" sz="2800" b="1" dirty="0" smtClean="0">
                <a:latin typeface="Century Gothic"/>
                <a:cs typeface="Century Gothic"/>
              </a:rPr>
              <a:t>above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776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build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knew how to </a:t>
            </a:r>
            <a:r>
              <a:rPr lang="en-US" sz="2800" b="1" dirty="0" smtClean="0">
                <a:latin typeface="Century Gothic"/>
                <a:cs typeface="Century Gothic"/>
              </a:rPr>
              <a:t>build</a:t>
            </a:r>
            <a:r>
              <a:rPr lang="en-US" sz="2800" dirty="0" smtClean="0">
                <a:latin typeface="Century Gothic"/>
                <a:cs typeface="Century Gothic"/>
              </a:rPr>
              <a:t> a town out of blocks.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059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does rain </a:t>
            </a:r>
            <a:r>
              <a:rPr lang="en-US" sz="2800" b="1" dirty="0" smtClean="0">
                <a:latin typeface="Century Gothic"/>
                <a:cs typeface="Century Gothic"/>
              </a:rPr>
              <a:t>fall</a:t>
            </a:r>
            <a:r>
              <a:rPr lang="en-US" sz="2800" dirty="0" smtClean="0">
                <a:latin typeface="Century Gothic"/>
                <a:cs typeface="Century Gothic"/>
              </a:rPr>
              <a:t> from the sky above?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77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knew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</a:t>
            </a:r>
            <a:r>
              <a:rPr lang="en-US" sz="2800" b="1" dirty="0" smtClean="0">
                <a:latin typeface="Century Gothic"/>
                <a:cs typeface="Century Gothic"/>
              </a:rPr>
              <a:t> knew </a:t>
            </a:r>
            <a:r>
              <a:rPr lang="en-US" sz="2800" dirty="0" smtClean="0">
                <a:latin typeface="Century Gothic"/>
                <a:cs typeface="Century Gothic"/>
              </a:rPr>
              <a:t>how to build a town out of blocks.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629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money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much </a:t>
            </a:r>
            <a:r>
              <a:rPr lang="en-US" sz="2800" b="1" dirty="0" smtClean="0">
                <a:latin typeface="Century Gothic"/>
                <a:cs typeface="Century Gothic"/>
              </a:rPr>
              <a:t>money</a:t>
            </a:r>
            <a:r>
              <a:rPr lang="en-US" sz="2800" dirty="0" smtClean="0">
                <a:latin typeface="Century Gothic"/>
                <a:cs typeface="Century Gothic"/>
              </a:rPr>
              <a:t> does it cost?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723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toward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dog ran </a:t>
            </a:r>
            <a:r>
              <a:rPr lang="en-US" sz="2800" b="1" dirty="0" smtClean="0">
                <a:latin typeface="Century Gothic"/>
                <a:cs typeface="Century Gothic"/>
              </a:rPr>
              <a:t>toward</a:t>
            </a:r>
            <a:r>
              <a:rPr lang="en-US" sz="2800" dirty="0" smtClean="0">
                <a:latin typeface="Century Gothic"/>
                <a:cs typeface="Century Gothic"/>
              </a:rPr>
              <a:t> the yard.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360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3167" y="156406"/>
            <a:ext cx="5449014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Prepositions and Prepositional Phrases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9037" y="2267158"/>
            <a:ext cx="7711836" cy="3162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The </a:t>
            </a:r>
            <a:r>
              <a:rPr lang="en-US" sz="5400" dirty="0" smtClean="0">
                <a:latin typeface="Century Gothic"/>
                <a:cs typeface="Century Gothic"/>
              </a:rPr>
              <a:t>light is </a:t>
            </a:r>
            <a:r>
              <a:rPr lang="en-US" sz="5400" b="1" dirty="0" smtClean="0">
                <a:latin typeface="Century Gothic"/>
                <a:cs typeface="Century Gothic"/>
              </a:rPr>
              <a:t>above</a:t>
            </a:r>
            <a:r>
              <a:rPr lang="en-US" sz="5400" dirty="0" smtClean="0">
                <a:latin typeface="Century Gothic"/>
                <a:cs typeface="Century Gothic"/>
              </a:rPr>
              <a:t> the porch.</a:t>
            </a:r>
            <a:endParaRPr lang="en-US" sz="5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preposition connects </a:t>
            </a:r>
            <a:r>
              <a:rPr lang="en-US" sz="1700" dirty="0" smtClean="0">
                <a:solidFill>
                  <a:srgbClr val="FF0000"/>
                </a:solidFill>
                <a:latin typeface="Century Gothic"/>
                <a:cs typeface="Century Gothic"/>
              </a:rPr>
              <a:t>one part of a sentence to another.</a:t>
            </a:r>
          </a:p>
          <a:p>
            <a:pPr algn="ctr"/>
            <a:r>
              <a:rPr lang="en-US" sz="17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prepositional phrase is a group of words that begins with a preposition and ends with a noun or pronoun.</a:t>
            </a:r>
            <a:endParaRPr lang="en-US" sz="17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17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658284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preposition above connects the words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light is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porch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381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3167" y="156406"/>
            <a:ext cx="5449014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Prepositions and Prepositional Phrases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007345"/>
            <a:ext cx="8852382" cy="45165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Snow is ________ the ground.</a:t>
            </a:r>
            <a:endParaRPr lang="en-US" sz="3600" dirty="0">
              <a:latin typeface="Century Gothic"/>
              <a:cs typeface="Century Gothic"/>
            </a:endParaRPr>
          </a:p>
          <a:p>
            <a:pPr>
              <a:lnSpc>
                <a:spcPct val="14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I put your mittens _______ in your coat pocket.</a:t>
            </a:r>
            <a:endParaRPr lang="en-US" sz="3600" dirty="0">
              <a:latin typeface="Century Gothic"/>
              <a:cs typeface="Century Gothic"/>
            </a:endParaRPr>
          </a:p>
          <a:p>
            <a:pPr>
              <a:lnSpc>
                <a:spcPct val="14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There is a prize ________ building the best snowman.</a:t>
            </a:r>
            <a:endParaRPr lang="en-US" sz="3600" dirty="0" smtClean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850" y="1179271"/>
            <a:ext cx="869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Complete each sentence below with one of these prepositions: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for, in, on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245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</a:t>
            </a:r>
            <a:r>
              <a:rPr lang="en-US" sz="4800" dirty="0" smtClean="0">
                <a:latin typeface="Century Gothic"/>
                <a:cs typeface="Century Gothic"/>
              </a:rPr>
              <a:t>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407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4137278"/>
            <a:ext cx="86909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Now I’ll say a group of words. Listen carefully, then tell me which word does not belong and why.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verb, torn, her			barn, farm, shirt			germ, third, star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sport, corn, stir			arm, hurt, card			born, first, term		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three words: shirt, first, park.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Which one of these words does not belong?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Shirt and first both have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sounds in the middle.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Park does not. It does not belong.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316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955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161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410196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4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343739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11023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1948" y="2002958"/>
            <a:ext cx="19724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348085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9623" y="2002958"/>
            <a:ext cx="19724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930651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2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097372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2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73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204912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2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9542282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505069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4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276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955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4407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597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173659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1947" y="2002958"/>
            <a:ext cx="22024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361184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9622" y="2002958"/>
            <a:ext cx="2260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641696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3596" y="1990616"/>
            <a:ext cx="17935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9247219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3596" y="1990616"/>
            <a:ext cx="17935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9511" y="1990616"/>
            <a:ext cx="26912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322472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3596" y="1990616"/>
            <a:ext cx="17935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7112" y="1990616"/>
            <a:ext cx="26912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7378690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3596" y="1990616"/>
            <a:ext cx="17935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7112" y="1990616"/>
            <a:ext cx="26912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506" y="1990616"/>
            <a:ext cx="17935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834645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261" y="1990616"/>
            <a:ext cx="17935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7777" y="1990616"/>
            <a:ext cx="26912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8358" y="1990616"/>
            <a:ext cx="17935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3903" y="1990616"/>
            <a:ext cx="22920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251683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261" y="1990616"/>
            <a:ext cx="17935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7777" y="1990616"/>
            <a:ext cx="26912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8358" y="1990616"/>
            <a:ext cx="17935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1874" y="1990616"/>
            <a:ext cx="22920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668828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617" y="1990616"/>
            <a:ext cx="17935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7133" y="1990616"/>
            <a:ext cx="26912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8358" y="1990616"/>
            <a:ext cx="17935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1874" y="1990616"/>
            <a:ext cx="22920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347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0707"/>
            <a:ext cx="869091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am going to say some words, sound by sound. Blend the sounds together to say the word.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/j/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					/v/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/s/					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/l/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/k/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/n/				/p/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/n/ /t/				/n/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/z/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three sounds: /b/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/l/.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will blend the sounds together and say the word: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boilll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say the word together: boil.</a:t>
            </a:r>
          </a:p>
        </p:txBody>
      </p:sp>
    </p:spTree>
    <p:extLst>
      <p:ext uri="{BB962C8B-B14F-4D97-AF65-F5344CB8AC3E}">
        <p14:creationId xmlns:p14="http://schemas.microsoft.com/office/powerpoint/2010/main" val="399628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1959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4407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421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243" y="322081"/>
            <a:ext cx="88897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nt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ful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zle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dle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latin typeface="Century Gothic"/>
                <a:cs typeface="Century Gothic"/>
              </a:rPr>
              <a:t>gen     </a:t>
            </a:r>
            <a:r>
              <a:rPr lang="en-US" sz="6600" dirty="0" err="1" smtClean="0">
                <a:latin typeface="Century Gothic"/>
                <a:cs typeface="Century Gothic"/>
              </a:rPr>
              <a:t>kle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zle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5003749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2745239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84617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046256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961195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166170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</a:t>
            </a:r>
            <a:r>
              <a:rPr lang="en-US" sz="6600" dirty="0" err="1" smtClean="0">
                <a:latin typeface="Century Gothic"/>
                <a:cs typeface="Century Gothic"/>
              </a:rPr>
              <a:t>j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741767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4862123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15211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233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95" y="256039"/>
            <a:ext cx="8870013" cy="821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nt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nd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	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ul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err="1" smtClean="0">
                <a:latin typeface="Century Gothic"/>
                <a:cs typeface="Century Gothic"/>
              </a:rPr>
              <a:t>ce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725308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217352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1416269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9574574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478177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167324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</a:t>
            </a:r>
            <a:r>
              <a:rPr lang="en-US" sz="6600" dirty="0" err="1" smtClean="0">
                <a:latin typeface="Century Gothic"/>
                <a:cs typeface="Century Gothic"/>
              </a:rPr>
              <a:t>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0640818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6210103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746243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5946881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7834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093287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j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2137265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1760113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14827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629512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8213491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5004067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3045456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err="1" smtClean="0">
                <a:latin typeface="Century Gothic"/>
                <a:cs typeface="Century Gothic"/>
              </a:rPr>
              <a:t>nj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766319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9624927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8608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7067846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9521350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1358152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3421892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3879307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 j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615620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4624658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ful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9023855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ful   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9033411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285271"/>
            <a:ext cx="8898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ls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ful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857772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1637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4900849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334388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4208920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0399835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8887735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7574193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2226764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6333583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4578748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603031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2169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latin typeface="Century Gothic"/>
                <a:cs typeface="Century Gothic"/>
              </a:rPr>
              <a:t>j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2415302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ble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3823342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ble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err="1" smtClean="0">
                <a:latin typeface="Century Gothic"/>
                <a:cs typeface="Century Gothic"/>
              </a:rPr>
              <a:t>z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5349910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ble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zzle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8723018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ble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zzle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5948144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ble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zzle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latin typeface="Century Gothic"/>
                <a:cs typeface="Century Gothic"/>
              </a:rPr>
              <a:t>le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1286963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707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ble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zzle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latin typeface="Century Gothic"/>
                <a:cs typeface="Century Gothic"/>
              </a:rPr>
              <a:t>le  </a:t>
            </a:r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2553316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707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ble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zzle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latin typeface="Century Gothic"/>
                <a:cs typeface="Century Gothic"/>
              </a:rPr>
              <a:t>le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4669515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707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ble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zzle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latin typeface="Century Gothic"/>
                <a:cs typeface="Century Gothic"/>
              </a:rPr>
              <a:t>le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5211899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707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ble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zzle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latin typeface="Century Gothic"/>
                <a:cs typeface="Century Gothic"/>
              </a:rPr>
              <a:t>le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ttle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5979993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707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ble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zzle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latin typeface="Century Gothic"/>
                <a:cs typeface="Century Gothic"/>
              </a:rPr>
              <a:t>le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ttle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8504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9844805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707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ble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zzle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latin typeface="Century Gothic"/>
                <a:cs typeface="Century Gothic"/>
              </a:rPr>
              <a:t>le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ttle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tle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0217290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707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ble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zzle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latin typeface="Century Gothic"/>
                <a:cs typeface="Century Gothic"/>
              </a:rPr>
              <a:t>le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ttle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tle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3567981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101225"/>
            <a:ext cx="8898979" cy="707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pple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ndle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ble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zzle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latin typeface="Century Gothic"/>
                <a:cs typeface="Century Gothic"/>
              </a:rPr>
              <a:t>le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ttle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tle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ntle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9" y="101225"/>
            <a:ext cx="246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9882379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846610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Roy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1018306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846610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Roy spoke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5513745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846610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Roy spoke in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6880882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846610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Roy spoke in 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6821186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846610"/>
            <a:ext cx="889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Roy spoke in a loud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4987477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846610"/>
            <a:ext cx="88989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Roy spoke in a loud voice.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4503394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846610"/>
            <a:ext cx="889897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Roy spoke in a loud voice.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This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2976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2160616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846610"/>
            <a:ext cx="889897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Roy spoke in a loud voice.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This boy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8252219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846610"/>
            <a:ext cx="889897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Roy spoke in a loud voice.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This boy enjoys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3550667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846610"/>
            <a:ext cx="889897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Roy spoke in a loud voice.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This boy enjoys noisy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7542072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" y="846610"/>
            <a:ext cx="88989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Roy spoke in a loud voice.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This boy enjoys noisy toys.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1398831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Final Stable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4720" y="2405197"/>
            <a:ext cx="4417279" cy="2103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middle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3" y="898853"/>
            <a:ext cx="887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aloud this word,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clapping for each syllable.</a:t>
            </a:r>
          </a:p>
        </p:txBody>
      </p:sp>
    </p:spTree>
    <p:extLst>
      <p:ext uri="{BB962C8B-B14F-4D97-AF65-F5344CB8AC3E}">
        <p14:creationId xmlns:p14="http://schemas.microsoft.com/office/powerpoint/2010/main" val="95102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Final Stable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5517" y="2813496"/>
            <a:ext cx="4417279" cy="3289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mid/</a:t>
            </a:r>
            <a:r>
              <a:rPr lang="en-US" sz="6600" dirty="0" err="1" smtClean="0">
                <a:latin typeface="Century Gothic"/>
                <a:cs typeface="Century Gothic"/>
              </a:rPr>
              <a:t>dle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3" y="898853"/>
            <a:ext cx="887185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Draw a line between the syllables.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you see the consonant plus le spelling at the end of a word, the consonant plus le stay in the same syllable.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letters le make the sound /el/.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 called a final stable syllable.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072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Final Stable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4720" y="1545184"/>
            <a:ext cx="4417279" cy="5190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little</a:t>
            </a:r>
            <a:endParaRPr lang="en-US" sz="60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uncle</a:t>
            </a: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eagle</a:t>
            </a: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fable</a:t>
            </a: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jungle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3" y="898853"/>
            <a:ext cx="887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divide each word into syllables, identify the final stable syllable, and then read the word.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203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Final Stable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4720" y="1545184"/>
            <a:ext cx="4417279" cy="5190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t/</a:t>
            </a:r>
            <a:r>
              <a:rPr lang="en-US" sz="6000" dirty="0" err="1" smtClean="0">
                <a:latin typeface="Century Gothic"/>
                <a:cs typeface="Century Gothic"/>
              </a:rPr>
              <a:t>tle</a:t>
            </a:r>
            <a:endParaRPr lang="en-US" sz="60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n/</a:t>
            </a:r>
            <a:r>
              <a:rPr lang="en-US" sz="6000" dirty="0" err="1" smtClean="0">
                <a:latin typeface="Century Gothic"/>
                <a:cs typeface="Century Gothic"/>
              </a:rPr>
              <a:t>cle</a:t>
            </a:r>
            <a:endParaRPr lang="en-US" sz="60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/</a:t>
            </a:r>
            <a:r>
              <a:rPr lang="en-US" sz="6000" dirty="0" err="1" smtClean="0">
                <a:latin typeface="Century Gothic"/>
                <a:cs typeface="Century Gothic"/>
              </a:rPr>
              <a:t>gle</a:t>
            </a:r>
            <a:endParaRPr lang="en-US" sz="60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000" dirty="0" err="1" smtClean="0">
                <a:latin typeface="Century Gothic"/>
                <a:cs typeface="Century Gothic"/>
              </a:rPr>
              <a:t>f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/</a:t>
            </a:r>
            <a:r>
              <a:rPr lang="en-US" sz="6000" dirty="0" err="1" smtClean="0">
                <a:latin typeface="Century Gothic"/>
                <a:cs typeface="Century Gothic"/>
              </a:rPr>
              <a:t>ble</a:t>
            </a:r>
            <a:endParaRPr lang="en-US" sz="60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000" dirty="0" err="1" smtClean="0">
                <a:latin typeface="Century Gothic"/>
                <a:cs typeface="Century Gothic"/>
              </a:rPr>
              <a:t>j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err="1" smtClean="0">
                <a:latin typeface="Century Gothic"/>
                <a:cs typeface="Century Gothic"/>
              </a:rPr>
              <a:t>n</a:t>
            </a:r>
            <a:r>
              <a:rPr lang="en-US" sz="6000" dirty="0" smtClean="0">
                <a:latin typeface="Century Gothic"/>
                <a:cs typeface="Century Gothic"/>
              </a:rPr>
              <a:t>/</a:t>
            </a:r>
            <a:r>
              <a:rPr lang="en-US" sz="6000" dirty="0" err="1" smtClean="0">
                <a:latin typeface="Century Gothic"/>
                <a:cs typeface="Century Gothic"/>
              </a:rPr>
              <a:t>gle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3" y="898853"/>
            <a:ext cx="887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divide each word into syllables, identify the final stable syllable, and then read the word.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559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5 at 3.3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89" y="0"/>
            <a:ext cx="529712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50596785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5 at 3.3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00" y="0"/>
            <a:ext cx="531618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9403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1175022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5 at 3.39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91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53861628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5 at 3.3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12" y="0"/>
            <a:ext cx="529432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32902130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44816" y="1129108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9846" y="1208550"/>
            <a:ext cx="1872973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/</a:t>
            </a:r>
            <a:r>
              <a:rPr lang="en-US" sz="4800" dirty="0" err="1" smtClean="0">
                <a:latin typeface="Century Gothic"/>
                <a:cs typeface="Century Gothic"/>
              </a:rPr>
              <a:t>oi</a:t>
            </a:r>
            <a:r>
              <a:rPr lang="en-US" sz="4800" dirty="0" smtClean="0">
                <a:latin typeface="Century Gothic"/>
                <a:cs typeface="Century Gothic"/>
              </a:rPr>
              <a:t>/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8275" y="1213668"/>
            <a:ext cx="1944154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/</a:t>
            </a:r>
            <a:r>
              <a:rPr lang="en-US" sz="4800" dirty="0" err="1" smtClean="0">
                <a:latin typeface="Century Gothic"/>
                <a:cs typeface="Century Gothic"/>
              </a:rPr>
              <a:t>oy</a:t>
            </a:r>
            <a:r>
              <a:rPr lang="en-US" sz="4800" dirty="0" smtClean="0">
                <a:latin typeface="Century Gothic"/>
                <a:cs typeface="Century Gothic"/>
              </a:rPr>
              <a:t>/</a:t>
            </a:r>
            <a:endParaRPr lang="en-US" sz="4800" dirty="0"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40841" y="1051451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75096" y="1208550"/>
            <a:ext cx="1944154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other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453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spoil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joy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toy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join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coin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boy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3894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spoil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4937245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joy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390769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boy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4937245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join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391202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coin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31138" y="4937245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toy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485" y="262808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town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4270" y="262808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mouse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1138" y="26151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build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1485" y="5909077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town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04270" y="5909077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mouse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26005" y="5909077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build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4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777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above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does rain fall from the sky </a:t>
            </a:r>
            <a:r>
              <a:rPr lang="en-US" sz="2800" b="1" dirty="0" smtClean="0">
                <a:latin typeface="Century Gothic"/>
                <a:cs typeface="Century Gothic"/>
              </a:rPr>
              <a:t>above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627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build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knew how to </a:t>
            </a:r>
            <a:r>
              <a:rPr lang="en-US" sz="2800" b="1" dirty="0" smtClean="0">
                <a:latin typeface="Century Gothic"/>
                <a:cs typeface="Century Gothic"/>
              </a:rPr>
              <a:t>build</a:t>
            </a:r>
            <a:r>
              <a:rPr lang="en-US" sz="2800" dirty="0" smtClean="0">
                <a:latin typeface="Century Gothic"/>
                <a:cs typeface="Century Gothic"/>
              </a:rPr>
              <a:t> a town out of blocks.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275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does rain </a:t>
            </a:r>
            <a:r>
              <a:rPr lang="en-US" sz="2800" b="1" dirty="0" smtClean="0">
                <a:latin typeface="Century Gothic"/>
                <a:cs typeface="Century Gothic"/>
              </a:rPr>
              <a:t>fall</a:t>
            </a:r>
            <a:r>
              <a:rPr lang="en-US" sz="2800" dirty="0" smtClean="0">
                <a:latin typeface="Century Gothic"/>
                <a:cs typeface="Century Gothic"/>
              </a:rPr>
              <a:t> from the sky above?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263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knew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</a:t>
            </a:r>
            <a:r>
              <a:rPr lang="en-US" sz="2800" b="1" dirty="0" smtClean="0">
                <a:latin typeface="Century Gothic"/>
                <a:cs typeface="Century Gothic"/>
              </a:rPr>
              <a:t> knew </a:t>
            </a:r>
            <a:r>
              <a:rPr lang="en-US" sz="2800" dirty="0" smtClean="0">
                <a:latin typeface="Century Gothic"/>
                <a:cs typeface="Century Gothic"/>
              </a:rPr>
              <a:t>how to build a town out of blocks.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682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money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much </a:t>
            </a:r>
            <a:r>
              <a:rPr lang="en-US" sz="2800" b="1" dirty="0" smtClean="0">
                <a:latin typeface="Century Gothic"/>
                <a:cs typeface="Century Gothic"/>
              </a:rPr>
              <a:t>money</a:t>
            </a:r>
            <a:r>
              <a:rPr lang="en-US" sz="2800" dirty="0" smtClean="0">
                <a:latin typeface="Century Gothic"/>
                <a:cs typeface="Century Gothic"/>
              </a:rPr>
              <a:t> does it cost?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446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4625758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toward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dog ran </a:t>
            </a:r>
            <a:r>
              <a:rPr lang="en-US" sz="2800" b="1" dirty="0" smtClean="0">
                <a:latin typeface="Century Gothic"/>
                <a:cs typeface="Century Gothic"/>
              </a:rPr>
              <a:t>toward</a:t>
            </a:r>
            <a:r>
              <a:rPr lang="en-US" sz="2800" dirty="0" smtClean="0">
                <a:latin typeface="Century Gothic"/>
                <a:cs typeface="Century Gothic"/>
              </a:rPr>
              <a:t> the yard.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697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735296"/>
            <a:ext cx="86471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entury Gothic"/>
                <a:cs typeface="Century Gothic"/>
              </a:rPr>
              <a:t>She </a:t>
            </a:r>
            <a:r>
              <a:rPr lang="en-US" sz="4800" b="1" dirty="0" smtClean="0">
                <a:latin typeface="Century Gothic"/>
                <a:cs typeface="Century Gothic"/>
              </a:rPr>
              <a:t>knew</a:t>
            </a:r>
            <a:r>
              <a:rPr lang="en-US" sz="4800" dirty="0" smtClean="0">
                <a:latin typeface="Century Gothic"/>
                <a:cs typeface="Century Gothic"/>
              </a:rPr>
              <a:t> she needed more </a:t>
            </a:r>
            <a:r>
              <a:rPr lang="en-US" sz="4800" b="1" dirty="0" smtClean="0">
                <a:latin typeface="Century Gothic"/>
                <a:cs typeface="Century Gothic"/>
              </a:rPr>
              <a:t>money</a:t>
            </a:r>
            <a:r>
              <a:rPr lang="en-US" sz="4800" dirty="0" smtClean="0">
                <a:latin typeface="Century Gothic"/>
                <a:cs typeface="Century Gothic"/>
              </a:rPr>
              <a:t>.</a:t>
            </a:r>
            <a:endParaRPr lang="en-US" sz="4800" dirty="0">
              <a:latin typeface="Century Gothic"/>
              <a:cs typeface="Century Gothic"/>
            </a:endParaRP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They can </a:t>
            </a:r>
            <a:r>
              <a:rPr lang="en-US" sz="4800" b="1" dirty="0" smtClean="0">
                <a:latin typeface="Century Gothic"/>
                <a:cs typeface="Century Gothic"/>
              </a:rPr>
              <a:t>build</a:t>
            </a:r>
            <a:r>
              <a:rPr lang="en-US" sz="4800" dirty="0" smtClean="0">
                <a:latin typeface="Century Gothic"/>
                <a:cs typeface="Century Gothic"/>
              </a:rPr>
              <a:t> a bridge </a:t>
            </a:r>
            <a:r>
              <a:rPr lang="en-US" sz="4800" b="1" dirty="0" smtClean="0">
                <a:latin typeface="Century Gothic"/>
                <a:cs typeface="Century Gothic"/>
              </a:rPr>
              <a:t>above</a:t>
            </a:r>
            <a:r>
              <a:rPr lang="en-US" sz="4800" dirty="0" smtClean="0">
                <a:latin typeface="Century Gothic"/>
                <a:cs typeface="Century Gothic"/>
              </a:rPr>
              <a:t> water.</a:t>
            </a:r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He ran </a:t>
            </a:r>
            <a:r>
              <a:rPr lang="en-US" sz="4800" b="1" dirty="0" smtClean="0">
                <a:latin typeface="Century Gothic"/>
                <a:cs typeface="Century Gothic"/>
              </a:rPr>
              <a:t>toward</a:t>
            </a:r>
            <a:r>
              <a:rPr lang="en-US" sz="4800" dirty="0" smtClean="0">
                <a:latin typeface="Century Gothic"/>
                <a:cs typeface="Century Gothic"/>
              </a:rPr>
              <a:t> the girl when he saw her </a:t>
            </a:r>
            <a:r>
              <a:rPr lang="en-US" sz="4800" b="1" dirty="0" smtClean="0">
                <a:latin typeface="Century Gothic"/>
                <a:cs typeface="Century Gothic"/>
              </a:rPr>
              <a:t>fall</a:t>
            </a:r>
            <a:r>
              <a:rPr lang="en-US" sz="4800" dirty="0" smtClean="0">
                <a:latin typeface="Century Gothic"/>
                <a:cs typeface="Century Gothic"/>
              </a:rPr>
              <a:t>.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2975229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5 at 3.5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84" y="0"/>
            <a:ext cx="540256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19635" y="165641"/>
            <a:ext cx="2806813" cy="2153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preposition connects a noun or a pronoun to other words in a sentence.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prepositions in the model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635" y="2898719"/>
            <a:ext cx="2806813" cy="1453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preposition in this sentence?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Frame 4"/>
          <p:cNvSpPr/>
          <p:nvPr/>
        </p:nvSpPr>
        <p:spPr>
          <a:xfrm>
            <a:off x="3727080" y="2318975"/>
            <a:ext cx="3036880" cy="1306724"/>
          </a:xfrm>
          <a:prstGeom prst="frame">
            <a:avLst>
              <a:gd name="adj1" fmla="val 19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20222812">
            <a:off x="2811090" y="3432451"/>
            <a:ext cx="888357" cy="322080"/>
          </a:xfrm>
          <a:prstGeom prst="rightArrow">
            <a:avLst>
              <a:gd name="adj1" fmla="val 14776"/>
              <a:gd name="adj2" fmla="val 37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22290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</a:t>
            </a:r>
            <a:r>
              <a:rPr lang="en-US" sz="4800" dirty="0" smtClean="0">
                <a:latin typeface="Century Gothic"/>
                <a:cs typeface="Century Gothic"/>
              </a:rPr>
              <a:t>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622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4137278"/>
            <a:ext cx="86909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carefully as I say some more sounds. Blend the sounds to make words.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/t/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			/b/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			/s/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/l/			/b/ /r/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/l/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/v/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/s/       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ch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/s/	/m/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/s/ /t/		/s/ /p/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//l/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to these sounds: /f/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/l/.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listen as I blend the sounds: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fffoilll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What’s the word? Foil.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902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51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760" y="2008308"/>
            <a:ext cx="23104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j.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1236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329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51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j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760" y="2008308"/>
            <a:ext cx="23104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1236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798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466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j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6674" y="2010519"/>
            <a:ext cx="23104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j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985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466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6674" y="2010519"/>
            <a:ext cx="23104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880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466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6674" y="2010519"/>
            <a:ext cx="23104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l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710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2642" y="92772"/>
            <a:ext cx="55698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28" y="2516250"/>
            <a:ext cx="2135014" cy="2270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Boy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</a:t>
            </a:r>
            <a:r>
              <a:rPr lang="en-US" sz="1000" dirty="0" err="1" smtClean="0">
                <a:latin typeface="Century Gothic"/>
                <a:cs typeface="Century Gothic"/>
              </a:rPr>
              <a:t>oi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sound is at the end of the word boy. Listen: /b/ /</a:t>
            </a:r>
            <a:r>
              <a:rPr lang="en-US" sz="1000" dirty="0" err="1" smtClean="0">
                <a:latin typeface="Century Gothic"/>
                <a:cs typeface="Century Gothic"/>
              </a:rPr>
              <a:t>oi</a:t>
            </a:r>
            <a:r>
              <a:rPr lang="en-US" sz="1000" dirty="0" smtClean="0">
                <a:latin typeface="Century Gothic"/>
                <a:cs typeface="Century Gothic"/>
              </a:rPr>
              <a:t>/, boy. The /</a:t>
            </a:r>
            <a:r>
              <a:rPr lang="en-US" sz="1000" dirty="0" err="1" smtClean="0">
                <a:latin typeface="Century Gothic"/>
                <a:cs typeface="Century Gothic"/>
              </a:rPr>
              <a:t>oi</a:t>
            </a:r>
            <a:r>
              <a:rPr lang="en-US" sz="1000" dirty="0" smtClean="0">
                <a:latin typeface="Century Gothic"/>
                <a:cs typeface="Century Gothic"/>
              </a:rPr>
              <a:t>/ sound can be spelled with the letters </a:t>
            </a:r>
            <a:r>
              <a:rPr lang="en-US" sz="1000" b="1" dirty="0" err="1" smtClean="0">
                <a:latin typeface="Century Gothic"/>
                <a:cs typeface="Century Gothic"/>
              </a:rPr>
              <a:t>oy</a:t>
            </a:r>
            <a:r>
              <a:rPr lang="en-US" sz="1000" dirty="0" smtClean="0">
                <a:latin typeface="Century Gothic"/>
                <a:cs typeface="Century Gothic"/>
              </a:rPr>
              <a:t> as in boy or </a:t>
            </a:r>
            <a:r>
              <a:rPr lang="en-US" sz="1000" b="1" dirty="0" err="1" smtClean="0">
                <a:latin typeface="Century Gothic"/>
                <a:cs typeface="Century Gothic"/>
              </a:rPr>
              <a:t>oi</a:t>
            </a:r>
            <a:r>
              <a:rPr lang="en-US" sz="1000" dirty="0" smtClean="0">
                <a:latin typeface="Century Gothic"/>
                <a:cs typeface="Century Gothic"/>
              </a:rPr>
              <a:t> as in coin. Say the sound with me: /</a:t>
            </a:r>
            <a:r>
              <a:rPr lang="en-US" sz="1000" dirty="0" err="1" smtClean="0">
                <a:latin typeface="Century Gothic"/>
                <a:cs typeface="Century Gothic"/>
              </a:rPr>
              <a:t>oi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</a:t>
            </a:r>
            <a:r>
              <a:rPr lang="en-US" sz="1000" dirty="0" err="1" smtClean="0">
                <a:latin typeface="Century Gothic"/>
                <a:cs typeface="Century Gothic"/>
              </a:rPr>
              <a:t>oi</a:t>
            </a:r>
            <a:r>
              <a:rPr lang="en-US" sz="1000" dirty="0" smtClean="0">
                <a:latin typeface="Century Gothic"/>
                <a:cs typeface="Century Gothic"/>
              </a:rPr>
              <a:t>/ as I write the letters </a:t>
            </a:r>
            <a:r>
              <a:rPr lang="en-US" sz="1000" b="1" dirty="0" err="1" smtClean="0">
                <a:latin typeface="Century Gothic"/>
                <a:cs typeface="Century Gothic"/>
              </a:rPr>
              <a:t>oi</a:t>
            </a:r>
            <a:r>
              <a:rPr lang="en-US" sz="1000" dirty="0" smtClean="0">
                <a:latin typeface="Century Gothic"/>
                <a:cs typeface="Century Gothic"/>
              </a:rPr>
              <a:t> and </a:t>
            </a:r>
            <a:r>
              <a:rPr lang="en-US" sz="1000" b="1" dirty="0" err="1" smtClean="0">
                <a:latin typeface="Century Gothic"/>
                <a:cs typeface="Century Gothic"/>
              </a:rPr>
              <a:t>oy</a:t>
            </a:r>
            <a:r>
              <a:rPr lang="en-US" sz="1000" dirty="0" smtClean="0">
                <a:latin typeface="Century Gothic"/>
                <a:cs typeface="Century Gothic"/>
              </a:rPr>
              <a:t> several times.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007904" y="2522957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c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48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4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7904" y="3639952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4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17-02-27 at 3.4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42" y="689541"/>
            <a:ext cx="4616306" cy="60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73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589555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38" y="2010519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4946" y="2010519"/>
            <a:ext cx="1896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sp.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7292" y="2010519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22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38" y="2010519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4946" y="2010519"/>
            <a:ext cx="1896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sp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7292" y="2010519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702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38" y="2010519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4946" y="2010519"/>
            <a:ext cx="1896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7292" y="2010519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466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38" y="2010519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4946" y="2010519"/>
            <a:ext cx="1896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7292" y="2010519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818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9805" y="2010519"/>
            <a:ext cx="1896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6161" y="2010519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042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Final Stable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4720" y="2405197"/>
            <a:ext cx="4417279" cy="2674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rid/</a:t>
            </a:r>
            <a:r>
              <a:rPr lang="en-US" sz="6600" dirty="0" err="1" smtClean="0">
                <a:latin typeface="Century Gothic"/>
                <a:cs typeface="Century Gothic"/>
              </a:rPr>
              <a:t>dle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err="1" smtClean="0">
                <a:latin typeface="Century Gothic"/>
                <a:cs typeface="Century Gothic"/>
              </a:rPr>
              <a:t>cra</a:t>
            </a:r>
            <a:r>
              <a:rPr lang="en-US" sz="6600" dirty="0" smtClean="0">
                <a:latin typeface="Century Gothic"/>
                <a:cs typeface="Century Gothic"/>
              </a:rPr>
              <a:t>/</a:t>
            </a:r>
            <a:r>
              <a:rPr lang="en-US" sz="6600" dirty="0" err="1" smtClean="0">
                <a:latin typeface="Century Gothic"/>
                <a:cs typeface="Century Gothic"/>
              </a:rPr>
              <a:t>dle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3" y="1220933"/>
            <a:ext cx="887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when you see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le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and there is a consonant before the letters, they make the sound /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/. The consonant plus le are all in the same final syllable. 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427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Final Stable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4720" y="1656412"/>
            <a:ext cx="4417279" cy="4987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apple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battle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eagle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title</a:t>
            </a:r>
          </a:p>
          <a:p>
            <a:pPr algn="ctr">
              <a:lnSpc>
                <a:spcPct val="120000"/>
              </a:lnSpc>
            </a:pP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728" y="892621"/>
            <a:ext cx="858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divide the words into syllables and pronounce them using what they know about open, closed, and final stable syllables.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832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5 at 3.3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68" y="0"/>
            <a:ext cx="53381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1787842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5 at 3.3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98" y="0"/>
            <a:ext cx="52848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501314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5 at 3.3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37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60785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0047426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5 at 3.3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35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47328726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264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above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does rain fall from the sky </a:t>
            </a:r>
            <a:r>
              <a:rPr lang="en-US" sz="2800" b="1" dirty="0" smtClean="0">
                <a:latin typeface="Century Gothic"/>
                <a:cs typeface="Century Gothic"/>
              </a:rPr>
              <a:t>above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272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build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knew how to </a:t>
            </a:r>
            <a:r>
              <a:rPr lang="en-US" sz="2800" b="1" dirty="0" smtClean="0">
                <a:latin typeface="Century Gothic"/>
                <a:cs typeface="Century Gothic"/>
              </a:rPr>
              <a:t>build</a:t>
            </a:r>
            <a:r>
              <a:rPr lang="en-US" sz="2800" dirty="0" smtClean="0">
                <a:latin typeface="Century Gothic"/>
                <a:cs typeface="Century Gothic"/>
              </a:rPr>
              <a:t> a town out of blocks.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136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does rain </a:t>
            </a:r>
            <a:r>
              <a:rPr lang="en-US" sz="2800" b="1" dirty="0" smtClean="0">
                <a:latin typeface="Century Gothic"/>
                <a:cs typeface="Century Gothic"/>
              </a:rPr>
              <a:t>fall</a:t>
            </a:r>
            <a:r>
              <a:rPr lang="en-US" sz="2800" dirty="0" smtClean="0">
                <a:latin typeface="Century Gothic"/>
                <a:cs typeface="Century Gothic"/>
              </a:rPr>
              <a:t> from the sky above?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555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knew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</a:t>
            </a:r>
            <a:r>
              <a:rPr lang="en-US" sz="2800" b="1" dirty="0" smtClean="0">
                <a:latin typeface="Century Gothic"/>
                <a:cs typeface="Century Gothic"/>
              </a:rPr>
              <a:t> knew </a:t>
            </a:r>
            <a:r>
              <a:rPr lang="en-US" sz="2800" dirty="0" smtClean="0">
                <a:latin typeface="Century Gothic"/>
                <a:cs typeface="Century Gothic"/>
              </a:rPr>
              <a:t>how to build a town out of blocks.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373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money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much </a:t>
            </a:r>
            <a:r>
              <a:rPr lang="en-US" sz="2800" b="1" dirty="0" smtClean="0">
                <a:latin typeface="Century Gothic"/>
                <a:cs typeface="Century Gothic"/>
              </a:rPr>
              <a:t>money</a:t>
            </a:r>
            <a:r>
              <a:rPr lang="en-US" sz="2800" dirty="0" smtClean="0">
                <a:latin typeface="Century Gothic"/>
                <a:cs typeface="Century Gothic"/>
              </a:rPr>
              <a:t> does it cost?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991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toward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dog ran </a:t>
            </a:r>
            <a:r>
              <a:rPr lang="en-US" sz="2800" b="1" dirty="0" smtClean="0">
                <a:latin typeface="Century Gothic"/>
                <a:cs typeface="Century Gothic"/>
              </a:rPr>
              <a:t>toward</a:t>
            </a:r>
            <a:r>
              <a:rPr lang="en-US" sz="2800" dirty="0" smtClean="0">
                <a:latin typeface="Century Gothic"/>
                <a:cs typeface="Century Gothic"/>
              </a:rPr>
              <a:t> the yard.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011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3167" y="156406"/>
            <a:ext cx="5449014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Prepositions and Prepositional Phrases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760684"/>
            <a:ext cx="8763220" cy="2750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A bridge goes above water.</a:t>
            </a:r>
          </a:p>
          <a:p>
            <a:pPr>
              <a:lnSpc>
                <a:spcPct val="14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A long bridge is in Florida.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082218"/>
            <a:ext cx="892722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preposition connects </a:t>
            </a:r>
            <a:r>
              <a:rPr lang="en-US" sz="1700" dirty="0" smtClean="0">
                <a:solidFill>
                  <a:srgbClr val="FF0000"/>
                </a:solidFill>
                <a:latin typeface="Century Gothic"/>
                <a:cs typeface="Century Gothic"/>
              </a:rPr>
              <a:t>nouns to other words in a sentence.</a:t>
            </a:r>
          </a:p>
          <a:p>
            <a:pPr algn="ctr"/>
            <a:endParaRPr lang="en-US" sz="17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Ask: What are some prepositions?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(above, beyond, during, for, in, of, on, toward)</a:t>
            </a:r>
          </a:p>
          <a:p>
            <a:pPr algn="ctr"/>
            <a:endParaRPr lang="en-US" sz="17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178" y="5953876"/>
            <a:ext cx="869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prepositions.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721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</a:t>
            </a:r>
            <a:r>
              <a:rPr lang="en-US" sz="4800" dirty="0" smtClean="0">
                <a:latin typeface="Century Gothic"/>
                <a:cs typeface="Century Gothic"/>
              </a:rPr>
              <a:t>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919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9091024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Phoneme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Segmentation: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word. Then say each sound in the word. Tell me how many sounds you hear: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boy		join		moist		spoil		choice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  <a:latin typeface="Century Gothic"/>
                <a:cs typeface="Century Gothic"/>
              </a:rPr>
              <a:t>Phoneme </a:t>
            </a:r>
            <a:r>
              <a:rPr lang="en-US" dirty="0" smtClean="0">
                <a:solidFill>
                  <a:srgbClr val="BFBFBF"/>
                </a:solidFill>
                <a:latin typeface="Century Gothic"/>
                <a:cs typeface="Century Gothic"/>
              </a:rPr>
              <a:t>Blending:</a:t>
            </a:r>
            <a:endParaRPr lang="en-US" dirty="0" smtClean="0">
              <a:solidFill>
                <a:srgbClr val="BFBFBF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the sounds to form a word.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/k/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/n/		/b/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/l/		/j/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/s/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/l/		/s/ /p/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/l/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110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1494" y="1039091"/>
            <a:ext cx="8364593" cy="4896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boy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noise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enjoy</a:t>
            </a: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choice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775355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359" y="99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6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51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760" y="2008308"/>
            <a:ext cx="23104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sp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1236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589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51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760" y="2008308"/>
            <a:ext cx="23104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1236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191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51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760" y="2008308"/>
            <a:ext cx="23104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1236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744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51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760" y="2008308"/>
            <a:ext cx="23104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1236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262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2790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5998" y="2008308"/>
            <a:ext cx="23104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j.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420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2790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j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5998" y="2008308"/>
            <a:ext cx="23104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n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64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4632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j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7840" y="2008308"/>
            <a:ext cx="23104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j to p and change the n to nt.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8316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756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76" y="353225"/>
            <a:ext cx="801323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4632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7840" y="2008308"/>
            <a:ext cx="23104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j to p and change the n to nt.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8316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883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7567465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boils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5980041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joints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7578563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boy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8492342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apple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019455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purple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3337272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join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5931433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oil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7376088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boil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691960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candle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4485788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rattle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8645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8001326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point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4273002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enjoys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1650464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broil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7951237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table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7753680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title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3547030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hoist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4548160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moist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9915575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joy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7189446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hoisted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1580505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joyful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997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7084125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soy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90797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mouse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9148896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puzzle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3086210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gentle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2638761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moist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1173452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bundle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4134965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sparkle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3538597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most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1791314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Final Stable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4720" y="1638006"/>
            <a:ext cx="4417279" cy="4987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puddle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table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apple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bottle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candle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143" y="897767"/>
            <a:ext cx="887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what a final stable syllable is.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them read the following words:</a:t>
            </a:r>
          </a:p>
        </p:txBody>
      </p:sp>
    </p:spTree>
    <p:extLst>
      <p:ext uri="{BB962C8B-B14F-4D97-AF65-F5344CB8AC3E}">
        <p14:creationId xmlns:p14="http://schemas.microsoft.com/office/powerpoint/2010/main" val="337262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309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err="1" smtClean="0">
                <a:latin typeface="Century Gothic"/>
                <a:cs typeface="Century Gothic"/>
              </a:rPr>
              <a:t>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8465988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above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does rain fall from the sky </a:t>
            </a:r>
            <a:r>
              <a:rPr lang="en-US" sz="2800" b="1" dirty="0" smtClean="0">
                <a:latin typeface="Century Gothic"/>
                <a:cs typeface="Century Gothic"/>
              </a:rPr>
              <a:t>above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437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build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knew how to </a:t>
            </a:r>
            <a:r>
              <a:rPr lang="en-US" sz="2800" b="1" dirty="0" smtClean="0">
                <a:latin typeface="Century Gothic"/>
                <a:cs typeface="Century Gothic"/>
              </a:rPr>
              <a:t>build</a:t>
            </a:r>
            <a:r>
              <a:rPr lang="en-US" sz="2800" dirty="0" smtClean="0">
                <a:latin typeface="Century Gothic"/>
                <a:cs typeface="Century Gothic"/>
              </a:rPr>
              <a:t> a town out of blocks.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347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does rain </a:t>
            </a:r>
            <a:r>
              <a:rPr lang="en-US" sz="2800" b="1" dirty="0" smtClean="0">
                <a:latin typeface="Century Gothic"/>
                <a:cs typeface="Century Gothic"/>
              </a:rPr>
              <a:t>fall</a:t>
            </a:r>
            <a:r>
              <a:rPr lang="en-US" sz="2800" dirty="0" smtClean="0">
                <a:latin typeface="Century Gothic"/>
                <a:cs typeface="Century Gothic"/>
              </a:rPr>
              <a:t> from the sky above?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002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knew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</a:t>
            </a:r>
            <a:r>
              <a:rPr lang="en-US" sz="2800" b="1" dirty="0" smtClean="0">
                <a:latin typeface="Century Gothic"/>
                <a:cs typeface="Century Gothic"/>
              </a:rPr>
              <a:t> knew </a:t>
            </a:r>
            <a:r>
              <a:rPr lang="en-US" sz="2800" dirty="0" smtClean="0">
                <a:latin typeface="Century Gothic"/>
                <a:cs typeface="Century Gothic"/>
              </a:rPr>
              <a:t>how to build a town out of blocks.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195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money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much </a:t>
            </a:r>
            <a:r>
              <a:rPr lang="en-US" sz="2800" b="1" dirty="0" smtClean="0">
                <a:latin typeface="Century Gothic"/>
                <a:cs typeface="Century Gothic"/>
              </a:rPr>
              <a:t>money</a:t>
            </a:r>
            <a:r>
              <a:rPr lang="en-US" sz="2800" dirty="0" smtClean="0">
                <a:latin typeface="Century Gothic"/>
                <a:cs typeface="Century Gothic"/>
              </a:rPr>
              <a:t> does it cost?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29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toward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dog ran </a:t>
            </a:r>
            <a:r>
              <a:rPr lang="en-US" sz="2800" b="1" dirty="0" smtClean="0">
                <a:latin typeface="Century Gothic"/>
                <a:cs typeface="Century Gothic"/>
              </a:rPr>
              <a:t>toward</a:t>
            </a:r>
            <a:r>
              <a:rPr lang="en-US" sz="2800" dirty="0" smtClean="0">
                <a:latin typeface="Century Gothic"/>
                <a:cs typeface="Century Gothic"/>
              </a:rPr>
              <a:t> the yard.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185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3167" y="156406"/>
            <a:ext cx="5449014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Prepositions and Prepositional Phrases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1863412"/>
            <a:ext cx="8763220" cy="385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My dad is building a shelf for my room. He will hang it above my bed. He worked during the night. He surprised me in the morning. I held it for him when he hung it. Then we put stuffed animals on the shelf.</a:t>
            </a:r>
            <a:endParaRPr lang="en-US" sz="32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082218"/>
            <a:ext cx="89272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describe how prepositions are used in sentences.</a:t>
            </a:r>
          </a:p>
          <a:p>
            <a:pPr algn="ctr"/>
            <a:r>
              <a:rPr lang="en-US" sz="1700" dirty="0" smtClean="0">
                <a:solidFill>
                  <a:srgbClr val="FF0000"/>
                </a:solidFill>
                <a:latin typeface="Century Gothic"/>
                <a:cs typeface="Century Gothic"/>
              </a:rPr>
              <a:t>Write the following sentences and have children identify the prepositions.</a:t>
            </a:r>
            <a:endParaRPr lang="en-US" sz="17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332" y="5955388"/>
            <a:ext cx="89272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FF0000"/>
                </a:solidFill>
                <a:latin typeface="Century Gothic"/>
                <a:cs typeface="Century Gothic"/>
              </a:rPr>
              <a:t>Ask: How do I know which word in a sentence is a preposition? </a:t>
            </a:r>
            <a:endParaRPr lang="en-US" sz="17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070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9147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8751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j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418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2188" y="106482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Have children practice connecting the letters </a:t>
            </a:r>
            <a:r>
              <a:rPr lang="en-US" dirty="0" err="1" smtClean="0">
                <a:latin typeface="Century Gothic"/>
                <a:cs typeface="Century Gothic"/>
              </a:rPr>
              <a:t>oi</a:t>
            </a:r>
            <a:r>
              <a:rPr lang="en-US" dirty="0" smtClean="0">
                <a:latin typeface="Century Gothic"/>
                <a:cs typeface="Century Gothic"/>
              </a:rPr>
              <a:t> and </a:t>
            </a:r>
            <a:r>
              <a:rPr lang="en-US" dirty="0" err="1" smtClean="0">
                <a:latin typeface="Century Gothic"/>
                <a:cs typeface="Century Gothic"/>
              </a:rPr>
              <a:t>oy</a:t>
            </a:r>
            <a:r>
              <a:rPr lang="en-US" dirty="0" smtClean="0">
                <a:latin typeface="Century Gothic"/>
                <a:cs typeface="Century Gothic"/>
              </a:rPr>
              <a:t> to the sound /</a:t>
            </a:r>
            <a:r>
              <a:rPr lang="en-US" dirty="0" err="1" smtClean="0">
                <a:latin typeface="Century Gothic"/>
                <a:cs typeface="Century Gothic"/>
              </a:rPr>
              <a:t>oi</a:t>
            </a:r>
            <a:r>
              <a:rPr lang="en-US" dirty="0" smtClean="0">
                <a:latin typeface="Century Gothic"/>
                <a:cs typeface="Century Gothic"/>
              </a:rPr>
              <a:t>/ by writing them.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Now do it with me. Say /</a:t>
            </a:r>
            <a:r>
              <a:rPr lang="en-US" dirty="0" err="1" smtClean="0">
                <a:latin typeface="Century Gothic"/>
                <a:cs typeface="Century Gothic"/>
              </a:rPr>
              <a:t>oi</a:t>
            </a:r>
            <a:r>
              <a:rPr lang="en-US" dirty="0" smtClean="0">
                <a:latin typeface="Century Gothic"/>
                <a:cs typeface="Century Gothic"/>
              </a:rPr>
              <a:t>/ as I write the letters </a:t>
            </a:r>
            <a:r>
              <a:rPr lang="en-US" dirty="0" err="1" smtClean="0">
                <a:latin typeface="Century Gothic"/>
                <a:cs typeface="Century Gothic"/>
              </a:rPr>
              <a:t>oi</a:t>
            </a:r>
            <a:r>
              <a:rPr lang="en-US" dirty="0" smtClean="0">
                <a:latin typeface="Century Gothic"/>
                <a:cs typeface="Century Gothic"/>
              </a:rPr>
              <a:t> and </a:t>
            </a:r>
            <a:r>
              <a:rPr lang="en-US" dirty="0" err="1" smtClean="0">
                <a:latin typeface="Century Gothic"/>
                <a:cs typeface="Century Gothic"/>
              </a:rPr>
              <a:t>oy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445" y="2126719"/>
            <a:ext cx="8881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Century Gothic"/>
                <a:cs typeface="Century Gothic"/>
              </a:rPr>
              <a:t>oi</a:t>
            </a:r>
            <a:r>
              <a:rPr lang="en-US" sz="8000" dirty="0" smtClean="0">
                <a:latin typeface="Century Gothic"/>
                <a:cs typeface="Century Gothic"/>
              </a:rPr>
              <a:t>			</a:t>
            </a:r>
            <a:r>
              <a:rPr lang="en-US" sz="8000" dirty="0" err="1" smtClean="0">
                <a:latin typeface="Century Gothic"/>
                <a:cs typeface="Century Gothic"/>
              </a:rPr>
              <a:t>oi</a:t>
            </a:r>
            <a:r>
              <a:rPr lang="en-US" sz="8000" dirty="0" smtClean="0">
                <a:latin typeface="Century Gothic"/>
                <a:cs typeface="Century Gothic"/>
              </a:rPr>
              <a:t>  	</a:t>
            </a:r>
            <a:r>
              <a:rPr lang="en-US" sz="8000" dirty="0" err="1" smtClean="0">
                <a:latin typeface="Century Gothic"/>
                <a:cs typeface="Century Gothic"/>
              </a:rPr>
              <a:t>oi</a:t>
            </a:r>
            <a:r>
              <a:rPr lang="en-US" sz="8000" dirty="0" smtClean="0">
                <a:latin typeface="Century Gothic"/>
                <a:cs typeface="Century Gothic"/>
              </a:rPr>
              <a:t>  	</a:t>
            </a:r>
            <a:r>
              <a:rPr lang="en-US" sz="8000" dirty="0" err="1" smtClean="0">
                <a:latin typeface="Century Gothic"/>
                <a:cs typeface="Century Gothic"/>
              </a:rPr>
              <a:t>oi</a:t>
            </a:r>
            <a:r>
              <a:rPr lang="en-US" sz="8000" dirty="0" smtClean="0">
                <a:latin typeface="Century Gothic"/>
                <a:cs typeface="Century Gothic"/>
              </a:rPr>
              <a:t> 	 </a:t>
            </a:r>
            <a:r>
              <a:rPr lang="en-US" sz="8000" dirty="0" err="1" smtClean="0">
                <a:latin typeface="Century Gothic"/>
                <a:cs typeface="Century Gothic"/>
              </a:rPr>
              <a:t>oi</a:t>
            </a:r>
            <a:endParaRPr lang="en-US" sz="8000" dirty="0" smtClean="0">
              <a:latin typeface="Century Gothic"/>
              <a:cs typeface="Century Gothic"/>
            </a:endParaRPr>
          </a:p>
          <a:p>
            <a:endParaRPr lang="en-US" sz="8000" dirty="0">
              <a:latin typeface="Century Gothic"/>
              <a:cs typeface="Century Gothic"/>
            </a:endParaRPr>
          </a:p>
          <a:p>
            <a:r>
              <a:rPr lang="en-US" sz="8000" dirty="0" err="1" smtClean="0">
                <a:latin typeface="Century Gothic"/>
                <a:cs typeface="Century Gothic"/>
              </a:rPr>
              <a:t>oy</a:t>
            </a:r>
            <a:r>
              <a:rPr lang="en-US" sz="8000" dirty="0" smtClean="0">
                <a:latin typeface="Century Gothic"/>
                <a:cs typeface="Century Gothic"/>
              </a:rPr>
              <a:t> 	</a:t>
            </a:r>
            <a:r>
              <a:rPr lang="en-US" sz="8000" dirty="0" err="1" smtClean="0">
                <a:latin typeface="Century Gothic"/>
                <a:cs typeface="Century Gothic"/>
              </a:rPr>
              <a:t>oy</a:t>
            </a:r>
            <a:r>
              <a:rPr lang="en-US" sz="8000" dirty="0" smtClean="0">
                <a:latin typeface="Century Gothic"/>
                <a:cs typeface="Century Gothic"/>
              </a:rPr>
              <a:t> 	</a:t>
            </a:r>
            <a:r>
              <a:rPr lang="en-US" sz="8000" dirty="0" err="1" smtClean="0">
                <a:latin typeface="Century Gothic"/>
                <a:cs typeface="Century Gothic"/>
              </a:rPr>
              <a:t>oy</a:t>
            </a:r>
            <a:r>
              <a:rPr lang="en-US" sz="8000" dirty="0" smtClean="0">
                <a:latin typeface="Century Gothic"/>
                <a:cs typeface="Century Gothic"/>
              </a:rPr>
              <a:t> 	</a:t>
            </a:r>
            <a:r>
              <a:rPr lang="en-US" sz="8000" dirty="0" err="1" smtClean="0">
                <a:latin typeface="Century Gothic"/>
                <a:cs typeface="Century Gothic"/>
              </a:rPr>
              <a:t>oy</a:t>
            </a:r>
            <a:r>
              <a:rPr lang="en-US" sz="8000" dirty="0" smtClean="0">
                <a:latin typeface="Century Gothic"/>
                <a:cs typeface="Century Gothic"/>
              </a:rPr>
              <a:t> 	</a:t>
            </a:r>
            <a:r>
              <a:rPr lang="en-US" sz="8000" dirty="0" err="1" smtClean="0">
                <a:latin typeface="Century Gothic"/>
                <a:cs typeface="Century Gothic"/>
              </a:rPr>
              <a:t>oy</a:t>
            </a:r>
            <a:endParaRPr lang="en-US" sz="80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7-02-27 at 3.4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5" y="106482"/>
            <a:ext cx="1392980" cy="18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4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6410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j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6879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</a:t>
            </a:r>
            <a:r>
              <a:rPr lang="en-US" sz="6600" dirty="0" err="1" smtClean="0">
                <a:latin typeface="Century Gothic"/>
                <a:cs typeface="Century Gothic"/>
              </a:rPr>
              <a:t>j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4086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4156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37852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j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161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0915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ful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2887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ful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2749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ful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251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856" y="199257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542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ful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13377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ful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8474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ful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5759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ful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5481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ful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6065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nts 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ful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latin typeface="Century Gothic"/>
                <a:cs typeface="Century Gothic"/>
              </a:rPr>
              <a:t>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70123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68" y="122899"/>
            <a:ext cx="289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72638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68" y="122899"/>
            <a:ext cx="289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103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68" y="122899"/>
            <a:ext cx="289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59063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68" y="122899"/>
            <a:ext cx="289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425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6492" y="20437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8402" y="2043784"/>
            <a:ext cx="227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736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    	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68" y="122899"/>
            <a:ext cx="289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48356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    	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68" y="122899"/>
            <a:ext cx="289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83871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    	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68" y="122899"/>
            <a:ext cx="289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72648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    	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68" y="122899"/>
            <a:ext cx="289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57069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    	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 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68" y="122899"/>
            <a:ext cx="289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72857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    	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 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68" y="122899"/>
            <a:ext cx="289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28301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    	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 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68" y="122899"/>
            <a:ext cx="289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61335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266280"/>
            <a:ext cx="8880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l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latin typeface="Century Gothic"/>
                <a:cs typeface="Century Gothic"/>
              </a:rPr>
              <a:t>nk    	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 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latin typeface="Century Gothic"/>
                <a:cs typeface="Century Gothic"/>
              </a:rPr>
              <a:t>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68" y="122899"/>
            <a:ext cx="289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40467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28304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431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9917" y="20437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2365" y="2043784"/>
            <a:ext cx="227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687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12710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08245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86392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99799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 soil.</a:t>
            </a:r>
          </a:p>
          <a:p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23727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 soil.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The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10729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 soil.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The boy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86055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 soil.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The boy lost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25556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 soil.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The boy lost his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61654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 soil.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The boy lost his voice</a:t>
            </a:r>
          </a:p>
        </p:txBody>
      </p:sp>
    </p:spTree>
    <p:extLst>
      <p:ext uri="{BB962C8B-B14F-4D97-AF65-F5344CB8AC3E}">
        <p14:creationId xmlns:p14="http://schemas.microsoft.com/office/powerpoint/2010/main" val="417218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947" y="20437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1395" y="2043784"/>
            <a:ext cx="227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5141" y="20437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7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 soil.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The boy lost his voice</a:t>
            </a:r>
          </a:p>
          <a:p>
            <a:r>
              <a:rPr lang="en-US" sz="5800" dirty="0" smtClean="0">
                <a:latin typeface="Century Gothic"/>
                <a:cs typeface="Century Gothic"/>
              </a:rPr>
              <a:t>from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39781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 soil.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The boy lost his voice</a:t>
            </a:r>
          </a:p>
          <a:p>
            <a:r>
              <a:rPr lang="en-US" sz="5800" dirty="0" smtClean="0">
                <a:latin typeface="Century Gothic"/>
                <a:cs typeface="Century Gothic"/>
              </a:rPr>
              <a:t>from shouting.</a:t>
            </a:r>
          </a:p>
          <a:p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5859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 soil.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The boy lost his voice</a:t>
            </a:r>
          </a:p>
          <a:p>
            <a:r>
              <a:rPr lang="en-US" sz="5800" dirty="0" smtClean="0">
                <a:latin typeface="Century Gothic"/>
                <a:cs typeface="Century Gothic"/>
              </a:rPr>
              <a:t>from shouting.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That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8038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 soil.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The boy lost his voice</a:t>
            </a:r>
          </a:p>
          <a:p>
            <a:r>
              <a:rPr lang="en-US" sz="5800" dirty="0" smtClean="0">
                <a:latin typeface="Century Gothic"/>
                <a:cs typeface="Century Gothic"/>
              </a:rPr>
              <a:t>from shouting.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That toy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96055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 soil.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The boy lost his voice</a:t>
            </a:r>
          </a:p>
          <a:p>
            <a:r>
              <a:rPr lang="en-US" sz="5800" dirty="0" smtClean="0">
                <a:latin typeface="Century Gothic"/>
                <a:cs typeface="Century Gothic"/>
              </a:rPr>
              <a:t>from shouting.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That toy makes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18276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 soil.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The boy lost his voice</a:t>
            </a:r>
          </a:p>
          <a:p>
            <a:r>
              <a:rPr lang="en-US" sz="5800" dirty="0" smtClean="0">
                <a:latin typeface="Century Gothic"/>
                <a:cs typeface="Century Gothic"/>
              </a:rPr>
              <a:t>from shouting.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That toy makes so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4091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 soil.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The boy lost his voice</a:t>
            </a:r>
          </a:p>
          <a:p>
            <a:r>
              <a:rPr lang="en-US" sz="5800" dirty="0" smtClean="0">
                <a:latin typeface="Century Gothic"/>
                <a:cs typeface="Century Gothic"/>
              </a:rPr>
              <a:t>from shouting.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That toy makes so much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1239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8" y="153456"/>
            <a:ext cx="8880255" cy="643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Roy found a coin in the soil.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The boy lost his voice</a:t>
            </a:r>
          </a:p>
          <a:p>
            <a:r>
              <a:rPr lang="en-US" sz="5800" dirty="0" smtClean="0">
                <a:latin typeface="Century Gothic"/>
                <a:cs typeface="Century Gothic"/>
              </a:rPr>
              <a:t>from shouting.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That toy makes so much noise! 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3813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1304" y="5748021"/>
            <a:ext cx="79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spoil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boy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coin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toy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join</a:t>
            </a:r>
          </a:p>
          <a:p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689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731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oi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947" y="20437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1395" y="2043784"/>
            <a:ext cx="227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7286" y="20437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361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above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does rain fall from the sky </a:t>
            </a:r>
            <a:r>
              <a:rPr lang="en-US" sz="2800" b="1" dirty="0" smtClean="0">
                <a:latin typeface="Century Gothic"/>
                <a:cs typeface="Century Gothic"/>
              </a:rPr>
              <a:t>above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188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build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knew how to </a:t>
            </a:r>
            <a:r>
              <a:rPr lang="en-US" sz="2800" b="1" dirty="0" smtClean="0">
                <a:latin typeface="Century Gothic"/>
                <a:cs typeface="Century Gothic"/>
              </a:rPr>
              <a:t>build</a:t>
            </a:r>
            <a:r>
              <a:rPr lang="en-US" sz="2800" dirty="0" smtClean="0">
                <a:latin typeface="Century Gothic"/>
                <a:cs typeface="Century Gothic"/>
              </a:rPr>
              <a:t> a town out of blocks.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68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does rain </a:t>
            </a:r>
            <a:r>
              <a:rPr lang="en-US" sz="2800" b="1" dirty="0" smtClean="0">
                <a:latin typeface="Century Gothic"/>
                <a:cs typeface="Century Gothic"/>
              </a:rPr>
              <a:t>fall</a:t>
            </a:r>
            <a:r>
              <a:rPr lang="en-US" sz="2800" dirty="0" smtClean="0">
                <a:latin typeface="Century Gothic"/>
                <a:cs typeface="Century Gothic"/>
              </a:rPr>
              <a:t> from the sky above?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197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knew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</a:t>
            </a:r>
            <a:r>
              <a:rPr lang="en-US" sz="2800" b="1" dirty="0" smtClean="0">
                <a:latin typeface="Century Gothic"/>
                <a:cs typeface="Century Gothic"/>
              </a:rPr>
              <a:t> knew </a:t>
            </a:r>
            <a:r>
              <a:rPr lang="en-US" sz="2800" dirty="0" smtClean="0">
                <a:latin typeface="Century Gothic"/>
                <a:cs typeface="Century Gothic"/>
              </a:rPr>
              <a:t>how to build a town out of blocks.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422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money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much </a:t>
            </a:r>
            <a:r>
              <a:rPr lang="en-US" sz="2800" b="1" dirty="0" smtClean="0">
                <a:latin typeface="Century Gothic"/>
                <a:cs typeface="Century Gothic"/>
              </a:rPr>
              <a:t>money</a:t>
            </a:r>
            <a:r>
              <a:rPr lang="en-US" sz="2800" dirty="0" smtClean="0">
                <a:latin typeface="Century Gothic"/>
                <a:cs typeface="Century Gothic"/>
              </a:rPr>
              <a:t> does it cost?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948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toward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dog ran </a:t>
            </a:r>
            <a:r>
              <a:rPr lang="en-US" sz="2800" b="1" dirty="0" smtClean="0">
                <a:latin typeface="Century Gothic"/>
                <a:cs typeface="Century Gothic"/>
              </a:rPr>
              <a:t>toward</a:t>
            </a:r>
            <a:r>
              <a:rPr lang="en-US" sz="2800" dirty="0" smtClean="0">
                <a:latin typeface="Century Gothic"/>
                <a:cs typeface="Century Gothic"/>
              </a:rPr>
              <a:t> the yard.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164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color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</a:t>
            </a:r>
            <a:r>
              <a:rPr lang="en-US" sz="2800" b="1" dirty="0" smtClean="0">
                <a:latin typeface="Century Gothic"/>
                <a:cs typeface="Century Gothic"/>
              </a:rPr>
              <a:t>color</a:t>
            </a:r>
            <a:r>
              <a:rPr lang="en-US" sz="2800" dirty="0" smtClean="0">
                <a:latin typeface="Century Gothic"/>
                <a:cs typeface="Century Gothic"/>
              </a:rPr>
              <a:t> I like best is red.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188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How does rain </a:t>
            </a:r>
            <a:r>
              <a:rPr lang="en-US" sz="4800" b="1" dirty="0" smtClean="0">
                <a:latin typeface="Century Gothic"/>
                <a:cs typeface="Century Gothic"/>
              </a:rPr>
              <a:t>fall</a:t>
            </a:r>
            <a:r>
              <a:rPr lang="en-US" sz="4800" dirty="0" smtClean="0">
                <a:latin typeface="Century Gothic"/>
                <a:cs typeface="Century Gothic"/>
              </a:rPr>
              <a:t> from the sky </a:t>
            </a:r>
            <a:r>
              <a:rPr lang="en-US" sz="4800" b="1" dirty="0" smtClean="0">
                <a:latin typeface="Century Gothic"/>
                <a:cs typeface="Century Gothic"/>
              </a:rPr>
              <a:t>above</a:t>
            </a:r>
            <a:r>
              <a:rPr lang="en-US" sz="4800" dirty="0" smtClean="0">
                <a:latin typeface="Century Gothic"/>
                <a:cs typeface="Century Gothic"/>
              </a:rPr>
              <a:t>?</a:t>
            </a: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He </a:t>
            </a:r>
            <a:r>
              <a:rPr lang="en-US" sz="4800" b="1" dirty="0" smtClean="0">
                <a:latin typeface="Century Gothic"/>
                <a:cs typeface="Century Gothic"/>
              </a:rPr>
              <a:t>knew</a:t>
            </a:r>
            <a:r>
              <a:rPr lang="en-US" sz="4800" dirty="0" smtClean="0">
                <a:latin typeface="Century Gothic"/>
                <a:cs typeface="Century Gothic"/>
              </a:rPr>
              <a:t> how to </a:t>
            </a:r>
            <a:r>
              <a:rPr lang="en-US" sz="4800" b="1" dirty="0" smtClean="0">
                <a:latin typeface="Century Gothic"/>
                <a:cs typeface="Century Gothic"/>
              </a:rPr>
              <a:t>build</a:t>
            </a:r>
            <a:r>
              <a:rPr lang="en-US" sz="4800" dirty="0" smtClean="0">
                <a:latin typeface="Century Gothic"/>
                <a:cs typeface="Century Gothic"/>
              </a:rPr>
              <a:t> a town out of blocks.</a:t>
            </a: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How much </a:t>
            </a:r>
            <a:r>
              <a:rPr lang="en-US" sz="4800" b="1" dirty="0" smtClean="0">
                <a:latin typeface="Century Gothic"/>
                <a:cs typeface="Century Gothic"/>
              </a:rPr>
              <a:t>money</a:t>
            </a:r>
            <a:r>
              <a:rPr lang="en-US" sz="4800" dirty="0" smtClean="0">
                <a:latin typeface="Century Gothic"/>
                <a:cs typeface="Century Gothic"/>
              </a:rPr>
              <a:t> does it cost?</a:t>
            </a: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The dog ran </a:t>
            </a:r>
            <a:r>
              <a:rPr lang="en-US" sz="4800" b="1" dirty="0" smtClean="0">
                <a:latin typeface="Century Gothic"/>
                <a:cs typeface="Century Gothic"/>
              </a:rPr>
              <a:t>toward</a:t>
            </a:r>
            <a:r>
              <a:rPr lang="en-US" sz="4800" dirty="0" smtClean="0">
                <a:latin typeface="Century Gothic"/>
                <a:cs typeface="Century Gothic"/>
              </a:rPr>
              <a:t> the yard.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192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3167" y="156406"/>
            <a:ext cx="5449014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Prepositions and Prepositional Phrases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1769043"/>
            <a:ext cx="8852382" cy="3162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The brown mole is </a:t>
            </a:r>
            <a:r>
              <a:rPr lang="en-US" sz="5400" u="sng" dirty="0" smtClean="0">
                <a:latin typeface="Century Gothic"/>
                <a:cs typeface="Century Gothic"/>
              </a:rPr>
              <a:t>in</a:t>
            </a:r>
            <a:r>
              <a:rPr lang="en-US" sz="5400" dirty="0" smtClean="0">
                <a:latin typeface="Century Gothic"/>
                <a:cs typeface="Century Gothic"/>
              </a:rPr>
              <a:t> the ground.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preposition connects a noun or pronoun to another part of a sentence. A prepositional phrase begins with a </a:t>
            </a:r>
            <a:r>
              <a:rPr lang="en-US" sz="1700" dirty="0" smtClean="0">
                <a:solidFill>
                  <a:srgbClr val="FF0000"/>
                </a:solidFill>
                <a:latin typeface="Century Gothic"/>
                <a:cs typeface="Century Gothic"/>
              </a:rPr>
              <a:t>preposition </a:t>
            </a:r>
            <a:r>
              <a:rPr lang="en-US" sz="17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ends with a noun or pronoun.</a:t>
            </a:r>
            <a:endParaRPr lang="en-US" sz="17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658284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word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connects the words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brown mole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the phrase that tells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where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the mole is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ground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02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3167" y="156406"/>
            <a:ext cx="5449014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Prepositions and Prepositional Phrases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007345"/>
            <a:ext cx="8852382" cy="45165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The storm is heading toward our town.</a:t>
            </a:r>
          </a:p>
          <a:p>
            <a:pPr>
              <a:lnSpc>
                <a:spcPct val="14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The dark clouds are above our heads.</a:t>
            </a:r>
          </a:p>
          <a:p>
            <a:pPr>
              <a:lnSpc>
                <a:spcPct val="14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We should go in the house.</a:t>
            </a:r>
          </a:p>
          <a:p>
            <a:pPr>
              <a:lnSpc>
                <a:spcPct val="14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We want to be dry during the storm.</a:t>
            </a:r>
          </a:p>
          <a:p>
            <a:pPr>
              <a:lnSpc>
                <a:spcPct val="14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I see the sun beyond the clouds.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850" y="1464542"/>
            <a:ext cx="869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Work with a partner to identify the preposition in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37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5112</Words>
  <Application>Microsoft Macintosh PowerPoint</Application>
  <PresentationFormat>On-screen Show (4:3)</PresentationFormat>
  <Paragraphs>1546</Paragraphs>
  <Slides>366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366</vt:i4>
      </vt:variant>
    </vt:vector>
  </HeadingPairs>
  <TitlesOfParts>
    <vt:vector size="36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33</cp:revision>
  <dcterms:created xsi:type="dcterms:W3CDTF">2017-02-27T22:39:43Z</dcterms:created>
  <dcterms:modified xsi:type="dcterms:W3CDTF">2017-03-06T05:47:57Z</dcterms:modified>
</cp:coreProperties>
</file>