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46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2" r:id="rId156"/>
    <p:sldId id="413" r:id="rId157"/>
    <p:sldId id="414" r:id="rId158"/>
    <p:sldId id="415" r:id="rId159"/>
    <p:sldId id="416" r:id="rId160"/>
    <p:sldId id="417" r:id="rId161"/>
    <p:sldId id="418" r:id="rId162"/>
    <p:sldId id="419" r:id="rId163"/>
    <p:sldId id="420" r:id="rId164"/>
    <p:sldId id="421" r:id="rId165"/>
    <p:sldId id="422" r:id="rId166"/>
    <p:sldId id="423" r:id="rId167"/>
    <p:sldId id="424" r:id="rId168"/>
    <p:sldId id="425" r:id="rId169"/>
    <p:sldId id="426" r:id="rId170"/>
    <p:sldId id="427" r:id="rId171"/>
    <p:sldId id="428" r:id="rId172"/>
    <p:sldId id="429" r:id="rId173"/>
    <p:sldId id="430" r:id="rId174"/>
    <p:sldId id="431" r:id="rId175"/>
    <p:sldId id="432" r:id="rId176"/>
    <p:sldId id="433" r:id="rId177"/>
    <p:sldId id="434" r:id="rId178"/>
    <p:sldId id="435" r:id="rId179"/>
    <p:sldId id="436" r:id="rId180"/>
    <p:sldId id="437" r:id="rId181"/>
    <p:sldId id="438" r:id="rId182"/>
    <p:sldId id="439" r:id="rId183"/>
    <p:sldId id="440" r:id="rId184"/>
    <p:sldId id="441" r:id="rId185"/>
    <p:sldId id="442" r:id="rId186"/>
    <p:sldId id="443" r:id="rId187"/>
    <p:sldId id="444" r:id="rId188"/>
    <p:sldId id="445" r:id="rId189"/>
    <p:sldId id="446" r:id="rId190"/>
    <p:sldId id="447" r:id="rId191"/>
    <p:sldId id="448" r:id="rId192"/>
    <p:sldId id="449" r:id="rId193"/>
    <p:sldId id="450" r:id="rId194"/>
    <p:sldId id="451" r:id="rId195"/>
    <p:sldId id="452" r:id="rId196"/>
    <p:sldId id="453" r:id="rId197"/>
    <p:sldId id="454" r:id="rId198"/>
    <p:sldId id="455" r:id="rId199"/>
    <p:sldId id="456" r:id="rId200"/>
    <p:sldId id="457" r:id="rId201"/>
    <p:sldId id="458" r:id="rId202"/>
    <p:sldId id="459" r:id="rId203"/>
    <p:sldId id="460" r:id="rId204"/>
    <p:sldId id="461" r:id="rId205"/>
    <p:sldId id="462" r:id="rId206"/>
    <p:sldId id="463" r:id="rId207"/>
    <p:sldId id="464" r:id="rId208"/>
    <p:sldId id="465" r:id="rId209"/>
    <p:sldId id="466" r:id="rId210"/>
    <p:sldId id="468" r:id="rId211"/>
    <p:sldId id="469" r:id="rId212"/>
    <p:sldId id="470" r:id="rId213"/>
    <p:sldId id="471" r:id="rId214"/>
    <p:sldId id="472" r:id="rId215"/>
    <p:sldId id="473" r:id="rId216"/>
    <p:sldId id="474" r:id="rId217"/>
    <p:sldId id="475" r:id="rId218"/>
    <p:sldId id="476" r:id="rId219"/>
    <p:sldId id="477" r:id="rId220"/>
    <p:sldId id="478" r:id="rId221"/>
    <p:sldId id="479" r:id="rId222"/>
    <p:sldId id="480" r:id="rId223"/>
    <p:sldId id="481" r:id="rId224"/>
    <p:sldId id="482" r:id="rId225"/>
    <p:sldId id="483" r:id="rId226"/>
    <p:sldId id="484" r:id="rId227"/>
    <p:sldId id="485" r:id="rId228"/>
    <p:sldId id="486" r:id="rId229"/>
    <p:sldId id="487" r:id="rId230"/>
    <p:sldId id="488" r:id="rId231"/>
    <p:sldId id="489" r:id="rId232"/>
    <p:sldId id="490" r:id="rId233"/>
    <p:sldId id="491" r:id="rId234"/>
    <p:sldId id="492" r:id="rId235"/>
    <p:sldId id="493" r:id="rId236"/>
    <p:sldId id="494" r:id="rId237"/>
    <p:sldId id="495" r:id="rId238"/>
    <p:sldId id="496" r:id="rId239"/>
    <p:sldId id="497" r:id="rId240"/>
    <p:sldId id="498" r:id="rId241"/>
    <p:sldId id="499" r:id="rId242"/>
    <p:sldId id="500" r:id="rId243"/>
    <p:sldId id="501" r:id="rId244"/>
    <p:sldId id="502" r:id="rId245"/>
    <p:sldId id="503" r:id="rId246"/>
    <p:sldId id="504" r:id="rId247"/>
    <p:sldId id="505" r:id="rId248"/>
    <p:sldId id="506" r:id="rId249"/>
    <p:sldId id="507" r:id="rId250"/>
    <p:sldId id="508" r:id="rId251"/>
    <p:sldId id="509" r:id="rId252"/>
    <p:sldId id="510" r:id="rId253"/>
    <p:sldId id="511" r:id="rId254"/>
    <p:sldId id="512" r:id="rId255"/>
    <p:sldId id="513" r:id="rId256"/>
    <p:sldId id="514" r:id="rId257"/>
    <p:sldId id="515" r:id="rId258"/>
    <p:sldId id="516" r:id="rId259"/>
    <p:sldId id="517" r:id="rId260"/>
    <p:sldId id="518" r:id="rId261"/>
    <p:sldId id="519" r:id="rId262"/>
    <p:sldId id="520" r:id="rId263"/>
    <p:sldId id="521" r:id="rId264"/>
    <p:sldId id="522" r:id="rId265"/>
    <p:sldId id="523" r:id="rId266"/>
    <p:sldId id="524" r:id="rId267"/>
    <p:sldId id="525" r:id="rId268"/>
    <p:sldId id="526" r:id="rId269"/>
    <p:sldId id="527" r:id="rId270"/>
    <p:sldId id="528" r:id="rId271"/>
    <p:sldId id="529" r:id="rId272"/>
    <p:sldId id="530" r:id="rId273"/>
    <p:sldId id="531" r:id="rId274"/>
    <p:sldId id="532" r:id="rId275"/>
    <p:sldId id="533" r:id="rId276"/>
    <p:sldId id="534" r:id="rId277"/>
    <p:sldId id="535" r:id="rId278"/>
    <p:sldId id="536" r:id="rId279"/>
    <p:sldId id="537" r:id="rId280"/>
    <p:sldId id="538" r:id="rId281"/>
    <p:sldId id="539" r:id="rId282"/>
    <p:sldId id="540" r:id="rId283"/>
    <p:sldId id="541" r:id="rId284"/>
    <p:sldId id="542" r:id="rId285"/>
    <p:sldId id="543" r:id="rId286"/>
    <p:sldId id="544" r:id="rId287"/>
    <p:sldId id="545" r:id="rId288"/>
    <p:sldId id="546" r:id="rId289"/>
    <p:sldId id="547" r:id="rId290"/>
    <p:sldId id="548" r:id="rId291"/>
    <p:sldId id="549" r:id="rId292"/>
    <p:sldId id="550" r:id="rId293"/>
    <p:sldId id="551" r:id="rId294"/>
    <p:sldId id="552" r:id="rId295"/>
    <p:sldId id="556" r:id="rId296"/>
    <p:sldId id="553" r:id="rId297"/>
    <p:sldId id="554" r:id="rId298"/>
    <p:sldId id="555" r:id="rId299"/>
    <p:sldId id="557" r:id="rId300"/>
    <p:sldId id="558" r:id="rId301"/>
    <p:sldId id="559" r:id="rId302"/>
    <p:sldId id="560" r:id="rId303"/>
    <p:sldId id="561" r:id="rId304"/>
    <p:sldId id="562" r:id="rId305"/>
    <p:sldId id="563" r:id="rId306"/>
    <p:sldId id="564" r:id="rId307"/>
    <p:sldId id="565" r:id="rId308"/>
    <p:sldId id="566" r:id="rId309"/>
    <p:sldId id="567" r:id="rId310"/>
    <p:sldId id="568" r:id="rId311"/>
    <p:sldId id="569" r:id="rId312"/>
    <p:sldId id="570" r:id="rId313"/>
    <p:sldId id="571" r:id="rId314"/>
    <p:sldId id="572" r:id="rId315"/>
    <p:sldId id="573" r:id="rId316"/>
    <p:sldId id="574" r:id="rId317"/>
    <p:sldId id="575" r:id="rId318"/>
    <p:sldId id="576" r:id="rId319"/>
    <p:sldId id="577" r:id="rId320"/>
    <p:sldId id="578" r:id="rId321"/>
    <p:sldId id="579" r:id="rId322"/>
    <p:sldId id="580" r:id="rId323"/>
    <p:sldId id="581" r:id="rId324"/>
    <p:sldId id="582" r:id="rId325"/>
    <p:sldId id="583" r:id="rId326"/>
    <p:sldId id="584" r:id="rId327"/>
    <p:sldId id="585" r:id="rId328"/>
    <p:sldId id="586" r:id="rId329"/>
    <p:sldId id="589" r:id="rId330"/>
    <p:sldId id="587" r:id="rId331"/>
    <p:sldId id="588" r:id="rId332"/>
    <p:sldId id="590" r:id="rId333"/>
    <p:sldId id="593" r:id="rId334"/>
    <p:sldId id="591" r:id="rId335"/>
    <p:sldId id="592" r:id="rId336"/>
    <p:sldId id="594" r:id="rId337"/>
    <p:sldId id="595" r:id="rId338"/>
    <p:sldId id="596" r:id="rId339"/>
    <p:sldId id="597" r:id="rId340"/>
    <p:sldId id="598" r:id="rId341"/>
    <p:sldId id="599" r:id="rId342"/>
    <p:sldId id="600" r:id="rId343"/>
    <p:sldId id="601" r:id="rId344"/>
    <p:sldId id="602" r:id="rId345"/>
    <p:sldId id="603" r:id="rId346"/>
    <p:sldId id="604" r:id="rId347"/>
    <p:sldId id="605" r:id="rId348"/>
    <p:sldId id="606" r:id="rId349"/>
    <p:sldId id="607" r:id="rId350"/>
    <p:sldId id="608" r:id="rId351"/>
    <p:sldId id="609" r:id="rId352"/>
    <p:sldId id="610" r:id="rId353"/>
    <p:sldId id="611" r:id="rId354"/>
    <p:sldId id="612" r:id="rId355"/>
    <p:sldId id="613" r:id="rId356"/>
    <p:sldId id="614" r:id="rId357"/>
    <p:sldId id="615" r:id="rId358"/>
    <p:sldId id="616" r:id="rId359"/>
    <p:sldId id="617" r:id="rId360"/>
    <p:sldId id="618" r:id="rId361"/>
    <p:sldId id="619" r:id="rId362"/>
    <p:sldId id="620" r:id="rId363"/>
    <p:sldId id="621" r:id="rId364"/>
    <p:sldId id="622" r:id="rId365"/>
    <p:sldId id="623" r:id="rId366"/>
    <p:sldId id="624" r:id="rId367"/>
    <p:sldId id="625" r:id="rId368"/>
    <p:sldId id="626" r:id="rId369"/>
    <p:sldId id="627" r:id="rId370"/>
    <p:sldId id="628" r:id="rId371"/>
    <p:sldId id="629" r:id="rId372"/>
    <p:sldId id="630" r:id="rId373"/>
    <p:sldId id="631" r:id="rId374"/>
    <p:sldId id="632" r:id="rId375"/>
    <p:sldId id="633" r:id="rId376"/>
    <p:sldId id="634" r:id="rId377"/>
    <p:sldId id="635" r:id="rId378"/>
    <p:sldId id="636" r:id="rId379"/>
    <p:sldId id="637" r:id="rId380"/>
    <p:sldId id="638" r:id="rId381"/>
    <p:sldId id="639" r:id="rId382"/>
    <p:sldId id="640" r:id="rId383"/>
    <p:sldId id="641" r:id="rId384"/>
    <p:sldId id="642" r:id="rId385"/>
    <p:sldId id="643" r:id="rId386"/>
    <p:sldId id="644" r:id="rId387"/>
    <p:sldId id="645" r:id="rId388"/>
    <p:sldId id="646" r:id="rId389"/>
    <p:sldId id="647" r:id="rId390"/>
    <p:sldId id="648" r:id="rId391"/>
    <p:sldId id="649" r:id="rId392"/>
    <p:sldId id="650" r:id="rId393"/>
    <p:sldId id="651" r:id="rId394"/>
    <p:sldId id="652" r:id="rId395"/>
    <p:sldId id="653" r:id="rId396"/>
    <p:sldId id="654" r:id="rId39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04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slide" Target="slides/slide235.xml"/><Relationship Id="rId237" Type="http://schemas.openxmlformats.org/officeDocument/2006/relationships/slide" Target="slides/slide236.xml"/><Relationship Id="rId238" Type="http://schemas.openxmlformats.org/officeDocument/2006/relationships/slide" Target="slides/slide237.xml"/><Relationship Id="rId239" Type="http://schemas.openxmlformats.org/officeDocument/2006/relationships/slide" Target="slides/slide2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40" Type="http://schemas.openxmlformats.org/officeDocument/2006/relationships/slide" Target="slides/slide239.xml"/><Relationship Id="rId241" Type="http://schemas.openxmlformats.org/officeDocument/2006/relationships/slide" Target="slides/slide240.xml"/><Relationship Id="rId242" Type="http://schemas.openxmlformats.org/officeDocument/2006/relationships/slide" Target="slides/slide241.xml"/><Relationship Id="rId243" Type="http://schemas.openxmlformats.org/officeDocument/2006/relationships/slide" Target="slides/slide242.xml"/><Relationship Id="rId244" Type="http://schemas.openxmlformats.org/officeDocument/2006/relationships/slide" Target="slides/slide243.xml"/><Relationship Id="rId245" Type="http://schemas.openxmlformats.org/officeDocument/2006/relationships/slide" Target="slides/slide244.xml"/><Relationship Id="rId246" Type="http://schemas.openxmlformats.org/officeDocument/2006/relationships/slide" Target="slides/slide245.xml"/><Relationship Id="rId247" Type="http://schemas.openxmlformats.org/officeDocument/2006/relationships/slide" Target="slides/slide246.xml"/><Relationship Id="rId248" Type="http://schemas.openxmlformats.org/officeDocument/2006/relationships/slide" Target="slides/slide247.xml"/><Relationship Id="rId249" Type="http://schemas.openxmlformats.org/officeDocument/2006/relationships/slide" Target="slides/slide248.xml"/><Relationship Id="rId300" Type="http://schemas.openxmlformats.org/officeDocument/2006/relationships/slide" Target="slides/slide299.xml"/><Relationship Id="rId301" Type="http://schemas.openxmlformats.org/officeDocument/2006/relationships/slide" Target="slides/slide300.xml"/><Relationship Id="rId302" Type="http://schemas.openxmlformats.org/officeDocument/2006/relationships/slide" Target="slides/slide301.xml"/><Relationship Id="rId303" Type="http://schemas.openxmlformats.org/officeDocument/2006/relationships/slide" Target="slides/slide302.xml"/><Relationship Id="rId304" Type="http://schemas.openxmlformats.org/officeDocument/2006/relationships/slide" Target="slides/slide303.xml"/><Relationship Id="rId305" Type="http://schemas.openxmlformats.org/officeDocument/2006/relationships/slide" Target="slides/slide304.xml"/><Relationship Id="rId306" Type="http://schemas.openxmlformats.org/officeDocument/2006/relationships/slide" Target="slides/slide305.xml"/><Relationship Id="rId307" Type="http://schemas.openxmlformats.org/officeDocument/2006/relationships/slide" Target="slides/slide306.xml"/><Relationship Id="rId308" Type="http://schemas.openxmlformats.org/officeDocument/2006/relationships/slide" Target="slides/slide307.xml"/><Relationship Id="rId309" Type="http://schemas.openxmlformats.org/officeDocument/2006/relationships/slide" Target="slides/slide30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50" Type="http://schemas.openxmlformats.org/officeDocument/2006/relationships/slide" Target="slides/slide249.xml"/><Relationship Id="rId251" Type="http://schemas.openxmlformats.org/officeDocument/2006/relationships/slide" Target="slides/slide250.xml"/><Relationship Id="rId252" Type="http://schemas.openxmlformats.org/officeDocument/2006/relationships/slide" Target="slides/slide251.xml"/><Relationship Id="rId253" Type="http://schemas.openxmlformats.org/officeDocument/2006/relationships/slide" Target="slides/slide252.xml"/><Relationship Id="rId254" Type="http://schemas.openxmlformats.org/officeDocument/2006/relationships/slide" Target="slides/slide253.xml"/><Relationship Id="rId255" Type="http://schemas.openxmlformats.org/officeDocument/2006/relationships/slide" Target="slides/slide254.xml"/><Relationship Id="rId256" Type="http://schemas.openxmlformats.org/officeDocument/2006/relationships/slide" Target="slides/slide255.xml"/><Relationship Id="rId257" Type="http://schemas.openxmlformats.org/officeDocument/2006/relationships/slide" Target="slides/slide256.xml"/><Relationship Id="rId258" Type="http://schemas.openxmlformats.org/officeDocument/2006/relationships/slide" Target="slides/slide257.xml"/><Relationship Id="rId259" Type="http://schemas.openxmlformats.org/officeDocument/2006/relationships/slide" Target="slides/slide258.xml"/><Relationship Id="rId310" Type="http://schemas.openxmlformats.org/officeDocument/2006/relationships/slide" Target="slides/slide309.xml"/><Relationship Id="rId311" Type="http://schemas.openxmlformats.org/officeDocument/2006/relationships/slide" Target="slides/slide310.xml"/><Relationship Id="rId312" Type="http://schemas.openxmlformats.org/officeDocument/2006/relationships/slide" Target="slides/slide311.xml"/><Relationship Id="rId313" Type="http://schemas.openxmlformats.org/officeDocument/2006/relationships/slide" Target="slides/slide312.xml"/><Relationship Id="rId314" Type="http://schemas.openxmlformats.org/officeDocument/2006/relationships/slide" Target="slides/slide313.xml"/><Relationship Id="rId315" Type="http://schemas.openxmlformats.org/officeDocument/2006/relationships/slide" Target="slides/slide314.xml"/><Relationship Id="rId316" Type="http://schemas.openxmlformats.org/officeDocument/2006/relationships/slide" Target="slides/slide315.xml"/><Relationship Id="rId317" Type="http://schemas.openxmlformats.org/officeDocument/2006/relationships/slide" Target="slides/slide316.xml"/><Relationship Id="rId318" Type="http://schemas.openxmlformats.org/officeDocument/2006/relationships/slide" Target="slides/slide317.xml"/><Relationship Id="rId319" Type="http://schemas.openxmlformats.org/officeDocument/2006/relationships/slide" Target="slides/slide3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260" Type="http://schemas.openxmlformats.org/officeDocument/2006/relationships/slide" Target="slides/slide259.xml"/><Relationship Id="rId261" Type="http://schemas.openxmlformats.org/officeDocument/2006/relationships/slide" Target="slides/slide260.xml"/><Relationship Id="rId262" Type="http://schemas.openxmlformats.org/officeDocument/2006/relationships/slide" Target="slides/slide261.xml"/><Relationship Id="rId263" Type="http://schemas.openxmlformats.org/officeDocument/2006/relationships/slide" Target="slides/slide262.xml"/><Relationship Id="rId264" Type="http://schemas.openxmlformats.org/officeDocument/2006/relationships/slide" Target="slides/slide263.xml"/><Relationship Id="rId265" Type="http://schemas.openxmlformats.org/officeDocument/2006/relationships/slide" Target="slides/slide264.xml"/><Relationship Id="rId266" Type="http://schemas.openxmlformats.org/officeDocument/2006/relationships/slide" Target="slides/slide265.xml"/><Relationship Id="rId267" Type="http://schemas.openxmlformats.org/officeDocument/2006/relationships/slide" Target="slides/slide266.xml"/><Relationship Id="rId268" Type="http://schemas.openxmlformats.org/officeDocument/2006/relationships/slide" Target="slides/slide267.xml"/><Relationship Id="rId269" Type="http://schemas.openxmlformats.org/officeDocument/2006/relationships/slide" Target="slides/slide268.xml"/><Relationship Id="rId320" Type="http://schemas.openxmlformats.org/officeDocument/2006/relationships/slide" Target="slides/slide319.xml"/><Relationship Id="rId321" Type="http://schemas.openxmlformats.org/officeDocument/2006/relationships/slide" Target="slides/slide320.xml"/><Relationship Id="rId322" Type="http://schemas.openxmlformats.org/officeDocument/2006/relationships/slide" Target="slides/slide321.xml"/><Relationship Id="rId323" Type="http://schemas.openxmlformats.org/officeDocument/2006/relationships/slide" Target="slides/slide322.xml"/><Relationship Id="rId324" Type="http://schemas.openxmlformats.org/officeDocument/2006/relationships/slide" Target="slides/slide323.xml"/><Relationship Id="rId325" Type="http://schemas.openxmlformats.org/officeDocument/2006/relationships/slide" Target="slides/slide324.xml"/><Relationship Id="rId326" Type="http://schemas.openxmlformats.org/officeDocument/2006/relationships/slide" Target="slides/slide325.xml"/><Relationship Id="rId327" Type="http://schemas.openxmlformats.org/officeDocument/2006/relationships/slide" Target="slides/slide326.xml"/><Relationship Id="rId328" Type="http://schemas.openxmlformats.org/officeDocument/2006/relationships/slide" Target="slides/slide327.xml"/><Relationship Id="rId329" Type="http://schemas.openxmlformats.org/officeDocument/2006/relationships/slide" Target="slides/slide32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70" Type="http://schemas.openxmlformats.org/officeDocument/2006/relationships/slide" Target="slides/slide269.xml"/><Relationship Id="rId271" Type="http://schemas.openxmlformats.org/officeDocument/2006/relationships/slide" Target="slides/slide270.xml"/><Relationship Id="rId272" Type="http://schemas.openxmlformats.org/officeDocument/2006/relationships/slide" Target="slides/slide271.xml"/><Relationship Id="rId273" Type="http://schemas.openxmlformats.org/officeDocument/2006/relationships/slide" Target="slides/slide272.xml"/><Relationship Id="rId274" Type="http://schemas.openxmlformats.org/officeDocument/2006/relationships/slide" Target="slides/slide273.xml"/><Relationship Id="rId275" Type="http://schemas.openxmlformats.org/officeDocument/2006/relationships/slide" Target="slides/slide274.xml"/><Relationship Id="rId276" Type="http://schemas.openxmlformats.org/officeDocument/2006/relationships/slide" Target="slides/slide275.xml"/><Relationship Id="rId277" Type="http://schemas.openxmlformats.org/officeDocument/2006/relationships/slide" Target="slides/slide276.xml"/><Relationship Id="rId278" Type="http://schemas.openxmlformats.org/officeDocument/2006/relationships/slide" Target="slides/slide277.xml"/><Relationship Id="rId279" Type="http://schemas.openxmlformats.org/officeDocument/2006/relationships/slide" Target="slides/slide278.xml"/><Relationship Id="rId330" Type="http://schemas.openxmlformats.org/officeDocument/2006/relationships/slide" Target="slides/slide329.xml"/><Relationship Id="rId331" Type="http://schemas.openxmlformats.org/officeDocument/2006/relationships/slide" Target="slides/slide330.xml"/><Relationship Id="rId332" Type="http://schemas.openxmlformats.org/officeDocument/2006/relationships/slide" Target="slides/slide331.xml"/><Relationship Id="rId333" Type="http://schemas.openxmlformats.org/officeDocument/2006/relationships/slide" Target="slides/slide332.xml"/><Relationship Id="rId334" Type="http://schemas.openxmlformats.org/officeDocument/2006/relationships/slide" Target="slides/slide333.xml"/><Relationship Id="rId335" Type="http://schemas.openxmlformats.org/officeDocument/2006/relationships/slide" Target="slides/slide334.xml"/><Relationship Id="rId336" Type="http://schemas.openxmlformats.org/officeDocument/2006/relationships/slide" Target="slides/slide335.xml"/><Relationship Id="rId337" Type="http://schemas.openxmlformats.org/officeDocument/2006/relationships/slide" Target="slides/slide336.xml"/><Relationship Id="rId338" Type="http://schemas.openxmlformats.org/officeDocument/2006/relationships/slide" Target="slides/slide337.xml"/><Relationship Id="rId339" Type="http://schemas.openxmlformats.org/officeDocument/2006/relationships/slide" Target="slides/slide33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80" Type="http://schemas.openxmlformats.org/officeDocument/2006/relationships/slide" Target="slides/slide279.xml"/><Relationship Id="rId281" Type="http://schemas.openxmlformats.org/officeDocument/2006/relationships/slide" Target="slides/slide280.xml"/><Relationship Id="rId282" Type="http://schemas.openxmlformats.org/officeDocument/2006/relationships/slide" Target="slides/slide281.xml"/><Relationship Id="rId283" Type="http://schemas.openxmlformats.org/officeDocument/2006/relationships/slide" Target="slides/slide282.xml"/><Relationship Id="rId284" Type="http://schemas.openxmlformats.org/officeDocument/2006/relationships/slide" Target="slides/slide283.xml"/><Relationship Id="rId285" Type="http://schemas.openxmlformats.org/officeDocument/2006/relationships/slide" Target="slides/slide284.xml"/><Relationship Id="rId286" Type="http://schemas.openxmlformats.org/officeDocument/2006/relationships/slide" Target="slides/slide285.xml"/><Relationship Id="rId287" Type="http://schemas.openxmlformats.org/officeDocument/2006/relationships/slide" Target="slides/slide286.xml"/><Relationship Id="rId288" Type="http://schemas.openxmlformats.org/officeDocument/2006/relationships/slide" Target="slides/slide287.xml"/><Relationship Id="rId289" Type="http://schemas.openxmlformats.org/officeDocument/2006/relationships/slide" Target="slides/slide288.xml"/><Relationship Id="rId340" Type="http://schemas.openxmlformats.org/officeDocument/2006/relationships/slide" Target="slides/slide339.xml"/><Relationship Id="rId341" Type="http://schemas.openxmlformats.org/officeDocument/2006/relationships/slide" Target="slides/slide340.xml"/><Relationship Id="rId342" Type="http://schemas.openxmlformats.org/officeDocument/2006/relationships/slide" Target="slides/slide341.xml"/><Relationship Id="rId343" Type="http://schemas.openxmlformats.org/officeDocument/2006/relationships/slide" Target="slides/slide342.xml"/><Relationship Id="rId344" Type="http://schemas.openxmlformats.org/officeDocument/2006/relationships/slide" Target="slides/slide343.xml"/><Relationship Id="rId345" Type="http://schemas.openxmlformats.org/officeDocument/2006/relationships/slide" Target="slides/slide344.xml"/><Relationship Id="rId346" Type="http://schemas.openxmlformats.org/officeDocument/2006/relationships/slide" Target="slides/slide345.xml"/><Relationship Id="rId347" Type="http://schemas.openxmlformats.org/officeDocument/2006/relationships/slide" Target="slides/slide346.xml"/><Relationship Id="rId348" Type="http://schemas.openxmlformats.org/officeDocument/2006/relationships/slide" Target="slides/slide347.xml"/><Relationship Id="rId349" Type="http://schemas.openxmlformats.org/officeDocument/2006/relationships/slide" Target="slides/slide348.xml"/><Relationship Id="rId400" Type="http://schemas.openxmlformats.org/officeDocument/2006/relationships/viewProps" Target="viewProps.xml"/><Relationship Id="rId401" Type="http://schemas.openxmlformats.org/officeDocument/2006/relationships/theme" Target="theme/theme1.xml"/><Relationship Id="rId402" Type="http://schemas.openxmlformats.org/officeDocument/2006/relationships/tableStyles" Target="tableStyles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90" Type="http://schemas.openxmlformats.org/officeDocument/2006/relationships/slide" Target="slides/slide289.xml"/><Relationship Id="rId291" Type="http://schemas.openxmlformats.org/officeDocument/2006/relationships/slide" Target="slides/slide290.xml"/><Relationship Id="rId292" Type="http://schemas.openxmlformats.org/officeDocument/2006/relationships/slide" Target="slides/slide291.xml"/><Relationship Id="rId293" Type="http://schemas.openxmlformats.org/officeDocument/2006/relationships/slide" Target="slides/slide292.xml"/><Relationship Id="rId294" Type="http://schemas.openxmlformats.org/officeDocument/2006/relationships/slide" Target="slides/slide293.xml"/><Relationship Id="rId295" Type="http://schemas.openxmlformats.org/officeDocument/2006/relationships/slide" Target="slides/slide294.xml"/><Relationship Id="rId296" Type="http://schemas.openxmlformats.org/officeDocument/2006/relationships/slide" Target="slides/slide295.xml"/><Relationship Id="rId297" Type="http://schemas.openxmlformats.org/officeDocument/2006/relationships/slide" Target="slides/slide296.xml"/><Relationship Id="rId298" Type="http://schemas.openxmlformats.org/officeDocument/2006/relationships/slide" Target="slides/slide297.xml"/><Relationship Id="rId299" Type="http://schemas.openxmlformats.org/officeDocument/2006/relationships/slide" Target="slides/slide298.xml"/><Relationship Id="rId350" Type="http://schemas.openxmlformats.org/officeDocument/2006/relationships/slide" Target="slides/slide349.xml"/><Relationship Id="rId351" Type="http://schemas.openxmlformats.org/officeDocument/2006/relationships/slide" Target="slides/slide350.xml"/><Relationship Id="rId352" Type="http://schemas.openxmlformats.org/officeDocument/2006/relationships/slide" Target="slides/slide351.xml"/><Relationship Id="rId353" Type="http://schemas.openxmlformats.org/officeDocument/2006/relationships/slide" Target="slides/slide352.xml"/><Relationship Id="rId354" Type="http://schemas.openxmlformats.org/officeDocument/2006/relationships/slide" Target="slides/slide353.xml"/><Relationship Id="rId355" Type="http://schemas.openxmlformats.org/officeDocument/2006/relationships/slide" Target="slides/slide354.xml"/><Relationship Id="rId356" Type="http://schemas.openxmlformats.org/officeDocument/2006/relationships/slide" Target="slides/slide355.xml"/><Relationship Id="rId357" Type="http://schemas.openxmlformats.org/officeDocument/2006/relationships/slide" Target="slides/slide356.xml"/><Relationship Id="rId358" Type="http://schemas.openxmlformats.org/officeDocument/2006/relationships/slide" Target="slides/slide357.xml"/><Relationship Id="rId359" Type="http://schemas.openxmlformats.org/officeDocument/2006/relationships/slide" Target="slides/slide35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60" Type="http://schemas.openxmlformats.org/officeDocument/2006/relationships/slide" Target="slides/slide359.xml"/><Relationship Id="rId361" Type="http://schemas.openxmlformats.org/officeDocument/2006/relationships/slide" Target="slides/slide360.xml"/><Relationship Id="rId362" Type="http://schemas.openxmlformats.org/officeDocument/2006/relationships/slide" Target="slides/slide361.xml"/><Relationship Id="rId363" Type="http://schemas.openxmlformats.org/officeDocument/2006/relationships/slide" Target="slides/slide362.xml"/><Relationship Id="rId364" Type="http://schemas.openxmlformats.org/officeDocument/2006/relationships/slide" Target="slides/slide363.xml"/><Relationship Id="rId365" Type="http://schemas.openxmlformats.org/officeDocument/2006/relationships/slide" Target="slides/slide364.xml"/><Relationship Id="rId366" Type="http://schemas.openxmlformats.org/officeDocument/2006/relationships/slide" Target="slides/slide365.xml"/><Relationship Id="rId367" Type="http://schemas.openxmlformats.org/officeDocument/2006/relationships/slide" Target="slides/slide366.xml"/><Relationship Id="rId368" Type="http://schemas.openxmlformats.org/officeDocument/2006/relationships/slide" Target="slides/slide367.xml"/><Relationship Id="rId369" Type="http://schemas.openxmlformats.org/officeDocument/2006/relationships/slide" Target="slides/slide36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370" Type="http://schemas.openxmlformats.org/officeDocument/2006/relationships/slide" Target="slides/slide369.xml"/><Relationship Id="rId371" Type="http://schemas.openxmlformats.org/officeDocument/2006/relationships/slide" Target="slides/slide370.xml"/><Relationship Id="rId372" Type="http://schemas.openxmlformats.org/officeDocument/2006/relationships/slide" Target="slides/slide371.xml"/><Relationship Id="rId373" Type="http://schemas.openxmlformats.org/officeDocument/2006/relationships/slide" Target="slides/slide372.xml"/><Relationship Id="rId374" Type="http://schemas.openxmlformats.org/officeDocument/2006/relationships/slide" Target="slides/slide373.xml"/><Relationship Id="rId375" Type="http://schemas.openxmlformats.org/officeDocument/2006/relationships/slide" Target="slides/slide374.xml"/><Relationship Id="rId376" Type="http://schemas.openxmlformats.org/officeDocument/2006/relationships/slide" Target="slides/slide375.xml"/><Relationship Id="rId377" Type="http://schemas.openxmlformats.org/officeDocument/2006/relationships/slide" Target="slides/slide376.xml"/><Relationship Id="rId378" Type="http://schemas.openxmlformats.org/officeDocument/2006/relationships/slide" Target="slides/slide377.xml"/><Relationship Id="rId379" Type="http://schemas.openxmlformats.org/officeDocument/2006/relationships/slide" Target="slides/slide37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380" Type="http://schemas.openxmlformats.org/officeDocument/2006/relationships/slide" Target="slides/slide379.xml"/><Relationship Id="rId381" Type="http://schemas.openxmlformats.org/officeDocument/2006/relationships/slide" Target="slides/slide380.xml"/><Relationship Id="rId382" Type="http://schemas.openxmlformats.org/officeDocument/2006/relationships/slide" Target="slides/slide381.xml"/><Relationship Id="rId383" Type="http://schemas.openxmlformats.org/officeDocument/2006/relationships/slide" Target="slides/slide382.xml"/><Relationship Id="rId384" Type="http://schemas.openxmlformats.org/officeDocument/2006/relationships/slide" Target="slides/slide383.xml"/><Relationship Id="rId385" Type="http://schemas.openxmlformats.org/officeDocument/2006/relationships/slide" Target="slides/slide384.xml"/><Relationship Id="rId386" Type="http://schemas.openxmlformats.org/officeDocument/2006/relationships/slide" Target="slides/slide385.xml"/><Relationship Id="rId387" Type="http://schemas.openxmlformats.org/officeDocument/2006/relationships/slide" Target="slides/slide386.xml"/><Relationship Id="rId388" Type="http://schemas.openxmlformats.org/officeDocument/2006/relationships/slide" Target="slides/slide387.xml"/><Relationship Id="rId389" Type="http://schemas.openxmlformats.org/officeDocument/2006/relationships/slide" Target="slides/slide38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390" Type="http://schemas.openxmlformats.org/officeDocument/2006/relationships/slide" Target="slides/slide389.xml"/><Relationship Id="rId391" Type="http://schemas.openxmlformats.org/officeDocument/2006/relationships/slide" Target="slides/slide390.xml"/><Relationship Id="rId392" Type="http://schemas.openxmlformats.org/officeDocument/2006/relationships/slide" Target="slides/slide391.xml"/><Relationship Id="rId393" Type="http://schemas.openxmlformats.org/officeDocument/2006/relationships/slide" Target="slides/slide392.xml"/><Relationship Id="rId394" Type="http://schemas.openxmlformats.org/officeDocument/2006/relationships/slide" Target="slides/slide393.xml"/><Relationship Id="rId395" Type="http://schemas.openxmlformats.org/officeDocument/2006/relationships/slide" Target="slides/slide394.xml"/><Relationship Id="rId396" Type="http://schemas.openxmlformats.org/officeDocument/2006/relationships/slide" Target="slides/slide395.xml"/><Relationship Id="rId397" Type="http://schemas.openxmlformats.org/officeDocument/2006/relationships/slide" Target="slides/slide396.xml"/><Relationship Id="rId398" Type="http://schemas.openxmlformats.org/officeDocument/2006/relationships/printerSettings" Target="printerSettings/printerSettings1.bin"/><Relationship Id="rId39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5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2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6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6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4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B30C-ED70-8845-815C-2357EB34AC90}" type="datetimeFigureOut">
              <a:rPr lang="en-US" smtClean="0"/>
              <a:t>4/1/17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B0ED-EF24-E14E-A9FE-D0242D04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1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346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750823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moose from the zoo was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26916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moose from the zoo was on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59575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moose from the zoo was on the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857239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moose from the zoo was on the loose!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59872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3779" y="281266"/>
            <a:ext cx="5370049" cy="571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Spelling / Dictation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7830" y="1129374"/>
            <a:ext cx="4505551" cy="5523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latin typeface="Century Gothic"/>
                <a:cs typeface="Century Gothic"/>
              </a:rPr>
              <a:t>1.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2.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3.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4. _________</a:t>
            </a:r>
          </a:p>
          <a:p>
            <a:r>
              <a:rPr lang="en-US" sz="5400" dirty="0" smtClean="0">
                <a:latin typeface="Century Gothic"/>
                <a:cs typeface="Century Gothic"/>
              </a:rPr>
              <a:t>5. _________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1304" y="5748021"/>
            <a:ext cx="791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moon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tune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flew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blue</a:t>
            </a:r>
          </a:p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fruit</a:t>
            </a:r>
          </a:p>
          <a:p>
            <a:endParaRPr lang="en-US" sz="12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978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638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answer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</a:t>
            </a:r>
            <a:r>
              <a:rPr lang="en-US" sz="2800" b="1" dirty="0" smtClean="0">
                <a:latin typeface="Century Gothic"/>
                <a:cs typeface="Century Gothic"/>
              </a:rPr>
              <a:t>answer</a:t>
            </a:r>
            <a:r>
              <a:rPr lang="en-US" sz="2800" dirty="0" smtClean="0">
                <a:latin typeface="Century Gothic"/>
                <a:cs typeface="Century Gothic"/>
              </a:rPr>
              <a:t> the phone.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1753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brought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Sam </a:t>
            </a:r>
            <a:r>
              <a:rPr lang="en-US" sz="2800" b="1" dirty="0" smtClean="0">
                <a:latin typeface="Century Gothic"/>
                <a:cs typeface="Century Gothic"/>
              </a:rPr>
              <a:t>brought</a:t>
            </a:r>
            <a:r>
              <a:rPr lang="en-US" sz="2800" dirty="0" smtClean="0">
                <a:latin typeface="Century Gothic"/>
                <a:cs typeface="Century Gothic"/>
              </a:rPr>
              <a:t> his flute home from school.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315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busy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had a</a:t>
            </a:r>
            <a:r>
              <a:rPr lang="en-US" sz="2800" b="1" dirty="0" smtClean="0">
                <a:latin typeface="Century Gothic"/>
                <a:cs typeface="Century Gothic"/>
              </a:rPr>
              <a:t> busy </a:t>
            </a:r>
            <a:r>
              <a:rPr lang="en-US" sz="2800" dirty="0" smtClean="0">
                <a:latin typeface="Century Gothic"/>
                <a:cs typeface="Century Gothic"/>
              </a:rPr>
              <a:t>day at school today.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950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opened the </a:t>
            </a:r>
            <a:r>
              <a:rPr lang="en-US" sz="2800" b="1" dirty="0" smtClean="0">
                <a:latin typeface="Century Gothic"/>
                <a:cs typeface="Century Gothic"/>
              </a:rPr>
              <a:t>door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024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815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35942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enough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we have </a:t>
            </a:r>
            <a:r>
              <a:rPr lang="en-US" sz="2800" b="1" dirty="0" smtClean="0">
                <a:latin typeface="Century Gothic"/>
                <a:cs typeface="Century Gothic"/>
              </a:rPr>
              <a:t>enough</a:t>
            </a:r>
            <a:r>
              <a:rPr lang="en-US" sz="2800" dirty="0" smtClean="0">
                <a:latin typeface="Century Gothic"/>
                <a:cs typeface="Century Gothic"/>
              </a:rPr>
              <a:t> time to play this game?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372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eyes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</a:t>
            </a:r>
            <a:r>
              <a:rPr lang="en-US" sz="2800" b="1" dirty="0" smtClean="0">
                <a:latin typeface="Century Gothic"/>
                <a:cs typeface="Century Gothic"/>
              </a:rPr>
              <a:t>eyes</a:t>
            </a:r>
            <a:r>
              <a:rPr lang="en-US" sz="2800" dirty="0" smtClean="0">
                <a:latin typeface="Century Gothic"/>
                <a:cs typeface="Century Gothic"/>
              </a:rPr>
              <a:t> are brown.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93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I will </a:t>
            </a:r>
            <a:r>
              <a:rPr lang="en-US" sz="5400" b="1" dirty="0" smtClean="0">
                <a:latin typeface="Century Gothic"/>
                <a:cs typeface="Century Gothic"/>
              </a:rPr>
              <a:t>answer </a:t>
            </a:r>
            <a:r>
              <a:rPr lang="en-US" sz="5400" dirty="0" smtClean="0">
                <a:latin typeface="Century Gothic"/>
                <a:cs typeface="Century Gothic"/>
              </a:rPr>
              <a:t>the phone.</a:t>
            </a:r>
            <a:endParaRPr lang="en-US" sz="54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Sam </a:t>
            </a:r>
            <a:r>
              <a:rPr lang="en-US" sz="5400" b="1" dirty="0" smtClean="0">
                <a:latin typeface="Century Gothic"/>
                <a:cs typeface="Century Gothic"/>
              </a:rPr>
              <a:t>brought </a:t>
            </a:r>
            <a:r>
              <a:rPr lang="en-US" sz="5400" dirty="0" smtClean="0">
                <a:latin typeface="Century Gothic"/>
                <a:cs typeface="Century Gothic"/>
              </a:rPr>
              <a:t>his flute home from school.</a:t>
            </a:r>
            <a:endParaRPr lang="en-US" sz="54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We had a </a:t>
            </a:r>
            <a:r>
              <a:rPr lang="en-US" sz="5400" b="1" dirty="0" smtClean="0">
                <a:latin typeface="Century Gothic"/>
                <a:cs typeface="Century Gothic"/>
              </a:rPr>
              <a:t>busy</a:t>
            </a:r>
            <a:r>
              <a:rPr lang="en-US" sz="5400" dirty="0" smtClean="0">
                <a:latin typeface="Century Gothic"/>
                <a:cs typeface="Century Gothic"/>
              </a:rPr>
              <a:t> day at school today.</a:t>
            </a:r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355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6" y="448536"/>
            <a:ext cx="8813699" cy="6319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371600" indent="-1371600">
              <a:buAutoNum type="arabicPeriod"/>
            </a:pPr>
            <a:endParaRPr lang="en-US" sz="40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Who opened the </a:t>
            </a:r>
            <a:r>
              <a:rPr lang="en-US" sz="5400" b="1" dirty="0" smtClean="0">
                <a:latin typeface="Century Gothic"/>
                <a:cs typeface="Century Gothic"/>
              </a:rPr>
              <a:t>door</a:t>
            </a:r>
            <a:r>
              <a:rPr lang="en-US" sz="5400" dirty="0" smtClean="0">
                <a:latin typeface="Century Gothic"/>
                <a:cs typeface="Century Gothic"/>
              </a:rPr>
              <a:t>?</a:t>
            </a:r>
            <a:endParaRPr lang="en-US" sz="54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Do we have </a:t>
            </a:r>
            <a:r>
              <a:rPr lang="en-US" sz="5400" b="1" dirty="0" smtClean="0">
                <a:latin typeface="Century Gothic"/>
                <a:cs typeface="Century Gothic"/>
              </a:rPr>
              <a:t>enough</a:t>
            </a:r>
            <a:r>
              <a:rPr lang="en-US" sz="5400" dirty="0" smtClean="0">
                <a:latin typeface="Century Gothic"/>
                <a:cs typeface="Century Gothic"/>
              </a:rPr>
              <a:t> time to play this game?</a:t>
            </a:r>
            <a:endParaRPr lang="en-US" sz="5400" dirty="0" smtClean="0">
              <a:latin typeface="Century Gothic"/>
              <a:cs typeface="Century Gothic"/>
            </a:endParaRPr>
          </a:p>
          <a:p>
            <a:pPr marL="1371600" indent="-1371600">
              <a:buAutoNum type="arabicPeriod"/>
            </a:pPr>
            <a:r>
              <a:rPr lang="en-US" sz="5400" dirty="0" smtClean="0">
                <a:latin typeface="Century Gothic"/>
                <a:cs typeface="Century Gothic"/>
              </a:rPr>
              <a:t>My </a:t>
            </a:r>
            <a:r>
              <a:rPr lang="en-US" sz="5400" b="1" dirty="0" smtClean="0">
                <a:latin typeface="Century Gothic"/>
                <a:cs typeface="Century Gothic"/>
              </a:rPr>
              <a:t>eyes</a:t>
            </a:r>
            <a:r>
              <a:rPr lang="en-US" sz="5400" dirty="0" smtClean="0">
                <a:latin typeface="Century Gothic"/>
                <a:cs typeface="Century Gothic"/>
              </a:rPr>
              <a:t> are brown.</a:t>
            </a:r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5341" y="168417"/>
            <a:ext cx="7560688" cy="6989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Have children read the sentences. Prompt them to identify the high-frequency words in connected text and to blend the decodable words.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045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Pronouns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1836271"/>
            <a:ext cx="8852382" cy="4199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My name is _________. I am your teacher. Your name is __________. You are one student in this class. John is a boy. He is in our class. Myra is a girl. She is in our class.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You and I are in this room. We are in this room. The kids are sitting in the corner. They are sitting in the corner.</a:t>
            </a:r>
            <a:endParaRPr 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noun is a person, place, thing, or idea.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Pronouns are words that take the place of nouns.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Circle the pronouns and explain that a pronoun can stand for a certain person, or group of people.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428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Pronouns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1836271"/>
            <a:ext cx="8852382" cy="4199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000" dirty="0" smtClean="0">
                <a:latin typeface="Century Gothic"/>
                <a:cs typeface="Century Gothic"/>
              </a:rPr>
              <a:t>We got fruit at the farm stand. They will make fruit pie. You can help, too. She cuts up a plum. He makes the crust. I know it will taste good!</a:t>
            </a:r>
            <a:endParaRPr lang="en-US" sz="4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noun is a person, place, thing, or idea.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Pronouns are words that take the place of nouns.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235342"/>
            <a:ext cx="868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pronouns.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971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2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8982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</a:t>
            </a:r>
            <a:r>
              <a:rPr lang="en-US" sz="2000" dirty="0" smtClean="0">
                <a:latin typeface="Century Gothic"/>
                <a:cs typeface="Century Gothic"/>
              </a:rPr>
              <a:t>Segmentation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1" y="3300631"/>
            <a:ext cx="88375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Have children segment the words and say the number of sounds.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school				flew			broom			group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		tooth				prune			grew			bruise</a:t>
            </a:r>
            <a:endParaRPr lang="en-US" sz="2000" dirty="0" smtClean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endParaRPr lang="en-US" sz="2000" dirty="0" smtClean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71" y="1260420"/>
            <a:ext cx="8837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as I say a word: moose.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How many sounds do you hear in moose?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Listen: /m/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oo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/s/.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three sounds in moose.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915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9725" y="102919"/>
            <a:ext cx="551444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2" name="Picture 1" descr="Screen Shot 2017-04-02 at 4.0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10" y="727657"/>
            <a:ext cx="4614149" cy="6064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2161" y="727657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spoon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2161" y="1573970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truth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2161" y="2417557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tube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2161" y="3265116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grew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2161" y="4124455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true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2161" y="5041454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juice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2161" y="5893631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group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343" y="4283733"/>
            <a:ext cx="1933533" cy="1272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What are the letters?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What sound do they stand for?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500626" y="3793414"/>
            <a:ext cx="1434499" cy="325445"/>
          </a:xfrm>
          <a:prstGeom prst="rightArrow">
            <a:avLst>
              <a:gd name="adj1" fmla="val 14566"/>
              <a:gd name="adj2" fmla="val 4190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58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438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71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815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01780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21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6133699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6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21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664700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542786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2117" y="2002958"/>
            <a:ext cx="24401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2810604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9718" y="2002958"/>
            <a:ext cx="24401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509089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1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0551" y="2002958"/>
            <a:ext cx="24401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519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827412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81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0551" y="2002958"/>
            <a:ext cx="244011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066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980680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054589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21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505566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97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1200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71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815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860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33890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97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050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5119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9718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52166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498617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296017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2118" y="2002958"/>
            <a:ext cx="25928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554057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27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9718" y="2002958"/>
            <a:ext cx="25928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44020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649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8940" y="2002958"/>
            <a:ext cx="25928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050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081294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649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8940" y="2002958"/>
            <a:ext cx="259289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183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969351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7726205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78116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1681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571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815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30607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408545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</a:t>
            </a:r>
            <a:r>
              <a:rPr lang="en-US" sz="6600" dirty="0" err="1" smtClean="0">
                <a:latin typeface="Century Gothic"/>
                <a:cs typeface="Century Gothic"/>
              </a:rPr>
              <a:t>fl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48053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51745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09432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710148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960576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665530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t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3216946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375063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969761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err="1" smtClean="0">
                <a:latin typeface="Century Gothic"/>
                <a:cs typeface="Century Gothic"/>
              </a:rPr>
              <a:t>h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689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836901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057601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dr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648860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981754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sc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604480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sc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65830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037348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766766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612514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996970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864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7707" y="2002958"/>
            <a:ext cx="33854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569437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920210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774022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tr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1309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828403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err="1" smtClean="0">
                <a:latin typeface="Century Gothic"/>
                <a:cs typeface="Century Gothic"/>
              </a:rPr>
              <a:t>pr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189109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err="1" smtClean="0">
                <a:latin typeface="Century Gothic"/>
                <a:cs typeface="Century Gothic"/>
              </a:rPr>
              <a:t>pr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162333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517955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745375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29" y="238705"/>
            <a:ext cx="87656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 fl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latin typeface="Century Gothic"/>
                <a:cs typeface="Century Gothic"/>
              </a:rPr>
              <a:t> 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 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sc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smtClean="0">
                <a:latin typeface="Century Gothic"/>
                <a:cs typeface="Century Gothic"/>
              </a:rPr>
              <a:t>pr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219588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742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n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n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677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5308" y="2002958"/>
            <a:ext cx="338542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054224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742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m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129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742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d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628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f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742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274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479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116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7428" y="2008308"/>
            <a:ext cx="2132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l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812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1376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0013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z.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787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1376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0013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the letter m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612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638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z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275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z to 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058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759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638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275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058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m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19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638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275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r to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058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270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638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fr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275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058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405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95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8398" y="2002958"/>
            <a:ext cx="20004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0772" y="2002958"/>
            <a:ext cx="23107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205395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638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275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0587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t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041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3112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s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1749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18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3112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d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1749" y="2008308"/>
            <a:ext cx="226731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dr.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9043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3112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latin typeface="Century Gothic"/>
                <a:cs typeface="Century Gothic"/>
              </a:rPr>
              <a:t>dr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1749" y="2008308"/>
            <a:ext cx="253829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644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3112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1749" y="2008308"/>
            <a:ext cx="253829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the letter p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199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2970" y="353225"/>
            <a:ext cx="752763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632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gr</a:t>
            </a:r>
            <a:endParaRPr lang="en-US" sz="12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3269" y="2008308"/>
            <a:ext cx="2328224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en-US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1493" y="2008308"/>
            <a:ext cx="196863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/>
                <a:cs typeface="Century Gothic"/>
              </a:rPr>
              <a:t>p</a:t>
            </a:r>
            <a:endParaRPr lang="en-US" sz="1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71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Suffixes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ful</a:t>
            </a:r>
            <a:r>
              <a:rPr lang="en-US" sz="2000" dirty="0" smtClean="0">
                <a:latin typeface="Century Gothic" panose="020B0502020202020204" pitchFamily="34" charset="0"/>
              </a:rPr>
              <a:t> and -less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58" y="2010081"/>
            <a:ext cx="6496583" cy="4216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help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help</a:t>
            </a:r>
            <a:r>
              <a:rPr lang="en-US" sz="6600" u="sng" dirty="0" smtClean="0">
                <a:latin typeface="Century Gothic"/>
                <a:cs typeface="Century Gothic"/>
              </a:rPr>
              <a:t>ful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help</a:t>
            </a:r>
            <a:r>
              <a:rPr lang="en-US" sz="6600" u="sng" dirty="0" smtClean="0">
                <a:latin typeface="Century Gothic"/>
                <a:cs typeface="Century Gothic"/>
              </a:rPr>
              <a:t>less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88144"/>
            <a:ext cx="851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Some word parts added to the end of words are called suffixes.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1569" y="3800187"/>
            <a:ext cx="2835941" cy="935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lang="en-US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ful</a:t>
            </a:r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means “full” or “full of”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Helpful means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“full of help”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1569" y="4888311"/>
            <a:ext cx="2835941" cy="935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-less 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means “without”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Helpless means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“without help”</a:t>
            </a:r>
            <a:endParaRPr lang="en-US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453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Suffixes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ful</a:t>
            </a:r>
            <a:r>
              <a:rPr lang="en-US" sz="2000" dirty="0" smtClean="0">
                <a:latin typeface="Century Gothic" panose="020B0502020202020204" pitchFamily="34" charset="0"/>
              </a:rPr>
              <a:t> and -less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4194" y="2010081"/>
            <a:ext cx="6496583" cy="4216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fearful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joyful</a:t>
            </a:r>
            <a:endParaRPr lang="en-US" sz="6600" u="sng" dirty="0" smtClean="0">
              <a:latin typeface="Century Gothic"/>
              <a:cs typeface="Century Gothic"/>
            </a:endParaRP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toothless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useless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88144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Help children identify the root word and suffix, blend the word, tell what it means, and use it in a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583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5"/>
            <a:ext cx="535300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960343"/>
            <a:ext cx="8984177" cy="8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45175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6569" y="1156183"/>
            <a:ext cx="1286627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food</a:t>
            </a:r>
            <a:endParaRPr lang="en-US" sz="3200" dirty="0">
              <a:latin typeface="Century Gothic"/>
              <a:cs typeface="Century Gothic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03610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13367" y="1156662"/>
            <a:ext cx="1286627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rule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1634" y="1157620"/>
            <a:ext cx="1286627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grew</a:t>
            </a:r>
            <a:endParaRPr lang="en-US" sz="3200" dirty="0">
              <a:latin typeface="Century Gothic"/>
              <a:cs typeface="Century Gothi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31011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49488" y="1159536"/>
            <a:ext cx="1286627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glue</a:t>
            </a:r>
            <a:endParaRPr lang="en-US" sz="3200" dirty="0">
              <a:latin typeface="Century Gothic"/>
              <a:cs typeface="Century Goth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48864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67341" y="1159536"/>
            <a:ext cx="1286627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suit</a:t>
            </a:r>
            <a:endParaRPr lang="en-US" sz="3200" dirty="0">
              <a:latin typeface="Century Gothic"/>
              <a:cs typeface="Century Gothic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42169" y="1129108"/>
            <a:ext cx="34096" cy="542077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48555" y="1150838"/>
            <a:ext cx="1409507" cy="6648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group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459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8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moon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485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blue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6005" y="157471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soup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4270" y="1594179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fruit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6005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flew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4270" y="51560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tune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85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moon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85" y="521331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blue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270" y="4060180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tune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4270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fruit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6005" y="4080941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flew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6005" y="5223723"/>
            <a:ext cx="2444448" cy="830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soup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494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595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8398" y="2002958"/>
            <a:ext cx="2000497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88895" y="2002958"/>
            <a:ext cx="231076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7187273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969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answer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</a:t>
            </a:r>
            <a:r>
              <a:rPr lang="en-US" sz="2800" b="1" dirty="0" smtClean="0">
                <a:latin typeface="Century Gothic"/>
                <a:cs typeface="Century Gothic"/>
              </a:rPr>
              <a:t>answer</a:t>
            </a:r>
            <a:r>
              <a:rPr lang="en-US" sz="2800" dirty="0" smtClean="0">
                <a:latin typeface="Century Gothic"/>
                <a:cs typeface="Century Gothic"/>
              </a:rPr>
              <a:t> the phone.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549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brought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Sam </a:t>
            </a:r>
            <a:r>
              <a:rPr lang="en-US" sz="2800" b="1" dirty="0" smtClean="0">
                <a:latin typeface="Century Gothic"/>
                <a:cs typeface="Century Gothic"/>
              </a:rPr>
              <a:t>brought</a:t>
            </a:r>
            <a:r>
              <a:rPr lang="en-US" sz="2800" dirty="0" smtClean="0">
                <a:latin typeface="Century Gothic"/>
                <a:cs typeface="Century Gothic"/>
              </a:rPr>
              <a:t> his flute home from school.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25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busy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had a</a:t>
            </a:r>
            <a:r>
              <a:rPr lang="en-US" sz="2800" b="1" dirty="0" smtClean="0">
                <a:latin typeface="Century Gothic"/>
                <a:cs typeface="Century Gothic"/>
              </a:rPr>
              <a:t> busy </a:t>
            </a:r>
            <a:r>
              <a:rPr lang="en-US" sz="2800" dirty="0" smtClean="0">
                <a:latin typeface="Century Gothic"/>
                <a:cs typeface="Century Gothic"/>
              </a:rPr>
              <a:t>day at school today.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417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opened the </a:t>
            </a:r>
            <a:r>
              <a:rPr lang="en-US" sz="2800" b="1" dirty="0" smtClean="0">
                <a:latin typeface="Century Gothic"/>
                <a:cs typeface="Century Gothic"/>
              </a:rPr>
              <a:t>door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639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enough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we have </a:t>
            </a:r>
            <a:r>
              <a:rPr lang="en-US" sz="2800" b="1" dirty="0" smtClean="0">
                <a:latin typeface="Century Gothic"/>
                <a:cs typeface="Century Gothic"/>
              </a:rPr>
              <a:t>enough</a:t>
            </a:r>
            <a:r>
              <a:rPr lang="en-US" sz="2800" dirty="0" smtClean="0">
                <a:latin typeface="Century Gothic"/>
                <a:cs typeface="Century Gothic"/>
              </a:rPr>
              <a:t> time to play this game?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4673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eyes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</a:t>
            </a:r>
            <a:r>
              <a:rPr lang="en-US" sz="2800" b="1" dirty="0" smtClean="0">
                <a:latin typeface="Century Gothic"/>
                <a:cs typeface="Century Gothic"/>
              </a:rPr>
              <a:t>eyes</a:t>
            </a:r>
            <a:r>
              <a:rPr lang="en-US" sz="2800" dirty="0" smtClean="0">
                <a:latin typeface="Century Gothic"/>
                <a:cs typeface="Century Gothic"/>
              </a:rPr>
              <a:t> are brown.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696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Pronouns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1836271"/>
            <a:ext cx="8852382" cy="4199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800" u="sng" dirty="0" smtClean="0">
                <a:latin typeface="Century Gothic"/>
                <a:cs typeface="Century Gothic"/>
              </a:rPr>
              <a:t>Bruce and Ruth </a:t>
            </a:r>
            <a:r>
              <a:rPr lang="en-US" sz="3800" dirty="0" smtClean="0">
                <a:latin typeface="Century Gothic"/>
                <a:cs typeface="Century Gothic"/>
              </a:rPr>
              <a:t>were born on the same day. (They, She). </a:t>
            </a:r>
            <a:r>
              <a:rPr lang="en-US" sz="3800" u="sng" dirty="0" smtClean="0">
                <a:latin typeface="Century Gothic"/>
                <a:cs typeface="Century Gothic"/>
              </a:rPr>
              <a:t>Bruce</a:t>
            </a:r>
            <a:r>
              <a:rPr lang="en-US" sz="3800" dirty="0" smtClean="0">
                <a:latin typeface="Century Gothic"/>
                <a:cs typeface="Century Gothic"/>
              </a:rPr>
              <a:t> wants to have a party. (I, He) </a:t>
            </a:r>
            <a:r>
              <a:rPr lang="en-US" sz="3800" u="sng" dirty="0" smtClean="0">
                <a:latin typeface="Century Gothic"/>
                <a:cs typeface="Century Gothic"/>
              </a:rPr>
              <a:t>Ruth</a:t>
            </a:r>
            <a:r>
              <a:rPr lang="en-US" sz="3800" dirty="0" smtClean="0">
                <a:latin typeface="Century Gothic"/>
                <a:cs typeface="Century Gothic"/>
              </a:rPr>
              <a:t> wants to go skating. (They, She) </a:t>
            </a:r>
            <a:r>
              <a:rPr lang="en-US" sz="3800" u="sng" dirty="0" smtClean="0">
                <a:latin typeface="Century Gothic"/>
                <a:cs typeface="Century Gothic"/>
              </a:rPr>
              <a:t>Luke and I </a:t>
            </a:r>
            <a:r>
              <a:rPr lang="en-US" sz="3800" dirty="0" smtClean="0">
                <a:latin typeface="Century Gothic"/>
                <a:cs typeface="Century Gothic"/>
              </a:rPr>
              <a:t>think they should have a skating party. (It, We)</a:t>
            </a:r>
            <a:endParaRPr lang="en-US" sz="38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pronouns I, he, she, and it stand for one noun; we and they stand for more than one; and you can stand for one or more.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choose which pronoun could replace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underlined subject of each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135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3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708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74395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</a:t>
            </a:r>
            <a:endParaRPr lang="en-US" sz="3200" dirty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Identify and Generate Rhyme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247" y="1143927"/>
            <a:ext cx="8284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carefully as I say three words: pool, stool, bill.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Pool and stool rhyme because they both end with the same sounds: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is another word that rhymes with pool and stool?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Rule ends with 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/ too, so rule rhymes with pool and stool.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pPr algn="ctr"/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365" y="3959962"/>
            <a:ext cx="889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 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practice identifying and generating rhyming words,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	soon, could, noon					loose, tube, goose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boy, too, you						school, coop, group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950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Awareness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Phoneme Identity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972" y="3810707"/>
            <a:ext cx="869091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rgbClr val="D9D9D9"/>
                </a:solidFill>
                <a:latin typeface="Century Gothic"/>
                <a:cs typeface="Century Gothic"/>
              </a:rPr>
              <a:t>Listen as I say three words. Which sound is the same?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moose, hoop, juice	house, cow, town		glued, zoom, mood</a:t>
            </a:r>
          </a:p>
          <a:p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D9D9D9"/>
                </a:solidFill>
                <a:latin typeface="Century Gothic"/>
                <a:cs typeface="Century Gothic"/>
              </a:rPr>
              <a:t>flew, too, shoo			stork, corn, board		boot, goose, drew</a:t>
            </a:r>
            <a:endParaRPr lang="en-US" sz="2000" dirty="0">
              <a:solidFill>
                <a:srgbClr val="D9D9D9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as I say three words: fruit, noon, chew.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These words have one sound that is the same.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hear /u/ in fruit, noon, and chew.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251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8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9032142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9259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125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0048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999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621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3181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965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5776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29392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1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29392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152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726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947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926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86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fl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172657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56777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434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8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8932" y="2002958"/>
            <a:ext cx="254382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6198881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0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0205" y="1989310"/>
            <a:ext cx="2375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468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2375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593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2375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5481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172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200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805" y="1989310"/>
            <a:ext cx="237587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3684" y="1989310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945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763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3185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763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1768" y="1992593"/>
            <a:ext cx="270053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348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763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9368" y="1992593"/>
            <a:ext cx="2700532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48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763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567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763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1768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338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648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8932" y="2002958"/>
            <a:ext cx="254382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0188692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763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9368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6373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763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9368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0966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36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9881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1486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3091" y="1992593"/>
            <a:ext cx="190160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01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83" y="248253"/>
            <a:ext cx="887067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latin typeface="Century Gothic"/>
                <a:cs typeface="Century Gothic"/>
              </a:rPr>
              <a:t>th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gr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</a:t>
            </a:r>
            <a:r>
              <a:rPr lang="en-US" sz="6600" dirty="0" smtClean="0">
                <a:latin typeface="Century Gothic"/>
                <a:cs typeface="Century Gothic"/>
              </a:rPr>
              <a:t>y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r>
              <a:rPr lang="en-US" sz="6600" dirty="0" err="1" smtClean="0">
                <a:latin typeface="Century Gothic"/>
                <a:cs typeface="Century Gothic"/>
              </a:rPr>
              <a:t>ful</a:t>
            </a:r>
            <a:r>
              <a:rPr lang="en-US" sz="6600" dirty="0" smtClean="0"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       less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647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3181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578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661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956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576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091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8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021759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8775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206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8011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894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07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363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216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707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56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289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8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89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7016873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50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598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79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158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948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429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887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99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063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870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8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6532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38210152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    j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649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2529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7720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ce     z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3858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ce     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2731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334187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d 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      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gr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</a:p>
          <a:p>
            <a:endParaRPr lang="en-US" sz="4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    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ce     z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138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195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393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347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008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4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9578948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021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733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447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238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65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885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703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961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715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894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4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52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815168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5019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768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545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014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068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567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89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latin typeface="Century Gothic"/>
                <a:cs typeface="Century Gothic"/>
              </a:rPr>
              <a:t>   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      tr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th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ai</a:t>
            </a:r>
            <a:r>
              <a:rPr lang="en-US" sz="6600" dirty="0" smtClean="0"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ndl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ss 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lpl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</a:t>
            </a: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sp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nf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l   cl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dl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202" y="66837"/>
            <a:ext cx="2129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079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5373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85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005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4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28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403601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472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803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949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4321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Ruby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077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Ruby used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5662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Ruby used a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343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Ruby used a spoon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8346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Ruby used a spoon to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509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Ruby used a spoon to stir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815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4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28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050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62359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Ruby used a spoon to stir the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740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132" y="28644"/>
            <a:ext cx="88515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 smtClean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Luke and June found glue at school.</a:t>
            </a:r>
          </a:p>
          <a:p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Ruby used a spoon to stir the stew.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378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Suffixes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ful</a:t>
            </a:r>
            <a:r>
              <a:rPr lang="en-US" sz="2000" dirty="0" smtClean="0">
                <a:latin typeface="Century Gothic" panose="020B0502020202020204" pitchFamily="34" charset="0"/>
              </a:rPr>
              <a:t> and -less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0654" y="1986026"/>
            <a:ext cx="6496583" cy="2921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spoon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spoonful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88144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the suffix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ful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means “full’ or ‘full of”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so spoonful means “a spoon that is full.”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803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Suffixes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ful</a:t>
            </a:r>
            <a:r>
              <a:rPr lang="en-US" sz="2000" dirty="0" smtClean="0">
                <a:latin typeface="Century Gothic" panose="020B0502020202020204" pitchFamily="34" charset="0"/>
              </a:rPr>
              <a:t> and -less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0654" y="1986026"/>
            <a:ext cx="6496583" cy="29217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cloud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cloudless</a:t>
            </a:r>
            <a:endParaRPr lang="en-US" sz="6600" u="sng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88144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the suffix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less means “without”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so cloudless means “without clouds.”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020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Suffixes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ful</a:t>
            </a:r>
            <a:r>
              <a:rPr lang="en-US" sz="2000" dirty="0" smtClean="0">
                <a:latin typeface="Century Gothic" panose="020B0502020202020204" pitchFamily="34" charset="0"/>
              </a:rPr>
              <a:t> and -less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6322" y="1966929"/>
            <a:ext cx="3934033" cy="44494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pain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hope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use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harm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653" y="1107592"/>
            <a:ext cx="871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Read the words with children. Ask children to add </a:t>
            </a:r>
            <a:r>
              <a:rPr lang="mr-IN" dirty="0" smtClean="0">
                <a:latin typeface="Century Gothic"/>
                <a:cs typeface="Century Gothic"/>
              </a:rPr>
              <a:t>–</a:t>
            </a:r>
            <a:r>
              <a:rPr lang="en-US" dirty="0" err="1" smtClean="0">
                <a:latin typeface="Century Gothic"/>
                <a:cs typeface="Century Gothic"/>
              </a:rPr>
              <a:t>ful</a:t>
            </a:r>
            <a:r>
              <a:rPr lang="en-US" dirty="0" smtClean="0">
                <a:latin typeface="Century Gothic"/>
                <a:cs typeface="Century Gothic"/>
              </a:rPr>
              <a:t>, blend the new word, tell what it means, and use it in a sentence. Repeat with </a:t>
            </a:r>
            <a:r>
              <a:rPr lang="mr-IN" dirty="0" smtClean="0">
                <a:latin typeface="Century Gothic"/>
                <a:cs typeface="Century Gothic"/>
              </a:rPr>
              <a:t>–</a:t>
            </a:r>
            <a:r>
              <a:rPr lang="en-US" dirty="0" smtClean="0">
                <a:latin typeface="Century Gothic"/>
                <a:cs typeface="Century Gothic"/>
              </a:rPr>
              <a:t>less.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732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24" y="0"/>
            <a:ext cx="534357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3712111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0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82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36819950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13" y="0"/>
            <a:ext cx="53121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17648879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0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71" y="0"/>
            <a:ext cx="533126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3783712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14583" y="935724"/>
            <a:ext cx="8842025" cy="190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81433" y="12890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01909" y="146463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8715" y="146463"/>
            <a:ext cx="1132490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oo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4311" y="149332"/>
            <a:ext cx="1132490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u_e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3517" y="149332"/>
            <a:ext cx="1132490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ew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19" y="12890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63628" y="149332"/>
            <a:ext cx="1132490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ue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061227" y="128904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33737" y="149332"/>
            <a:ext cx="1132490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ui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12239" y="146463"/>
            <a:ext cx="0" cy="660735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65653" y="149332"/>
            <a:ext cx="1132490" cy="72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ou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412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9725" y="102919"/>
            <a:ext cx="5514440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Introduce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028" y="2522957"/>
            <a:ext cx="2135014" cy="22701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</a:t>
            </a:r>
            <a:r>
              <a:rPr lang="en-US" sz="1000" dirty="0" smtClean="0">
                <a:latin typeface="Century Gothic"/>
                <a:cs typeface="Century Gothic"/>
              </a:rPr>
              <a:t>Spoon 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Sound-Spelling Card.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 The </a:t>
            </a:r>
            <a:r>
              <a:rPr lang="en-US" sz="1000" dirty="0" smtClean="0">
                <a:latin typeface="Century Gothic"/>
                <a:cs typeface="Century Gothic"/>
              </a:rPr>
              <a:t>sound is /u/.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This is the sound in the middle of the word spoon.</a:t>
            </a:r>
            <a:endParaRPr lang="en-US" sz="1000" dirty="0" smtClean="0">
              <a:latin typeface="Century Gothic"/>
              <a:cs typeface="Century Gothic"/>
            </a:endParaRP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Listen: /</a:t>
            </a:r>
            <a:r>
              <a:rPr lang="en-US" sz="1000" dirty="0" err="1" smtClean="0">
                <a:latin typeface="Century Gothic"/>
                <a:cs typeface="Century Gothic"/>
              </a:rPr>
              <a:t>spuuun</a:t>
            </a:r>
            <a:r>
              <a:rPr lang="en-US" sz="1000" dirty="0" smtClean="0">
                <a:latin typeface="Century Gothic"/>
                <a:cs typeface="Century Gothic"/>
              </a:rPr>
              <a:t>/</a:t>
            </a:r>
            <a:r>
              <a:rPr lang="en-US" sz="10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The /u/ sound can be spelled: </a:t>
            </a:r>
            <a:r>
              <a:rPr lang="en-US" sz="1000" dirty="0" err="1" smtClean="0">
                <a:latin typeface="Century Gothic"/>
                <a:cs typeface="Century Gothic"/>
              </a:rPr>
              <a:t>oo</a:t>
            </a:r>
            <a:r>
              <a:rPr lang="en-US" sz="1000" dirty="0" smtClean="0">
                <a:latin typeface="Century Gothic"/>
                <a:cs typeface="Century Gothic"/>
              </a:rPr>
              <a:t>, u, </a:t>
            </a:r>
            <a:r>
              <a:rPr lang="en-US" sz="1000" dirty="0" err="1" smtClean="0">
                <a:latin typeface="Century Gothic"/>
                <a:cs typeface="Century Gothic"/>
              </a:rPr>
              <a:t>u_e</a:t>
            </a:r>
            <a:r>
              <a:rPr lang="en-US" sz="1000" dirty="0" smtClean="0">
                <a:latin typeface="Century Gothic"/>
                <a:cs typeface="Century Gothic"/>
              </a:rPr>
              <a:t>, </a:t>
            </a:r>
            <a:r>
              <a:rPr lang="en-US" sz="1000" dirty="0" err="1" smtClean="0">
                <a:latin typeface="Century Gothic"/>
                <a:cs typeface="Century Gothic"/>
              </a:rPr>
              <a:t>ew</a:t>
            </a:r>
            <a:r>
              <a:rPr lang="en-US" sz="1000" dirty="0" smtClean="0">
                <a:latin typeface="Century Gothic"/>
                <a:cs typeface="Century Gothic"/>
              </a:rPr>
              <a:t>, </a:t>
            </a:r>
            <a:r>
              <a:rPr lang="en-US" sz="1000" dirty="0" err="1" smtClean="0">
                <a:latin typeface="Century Gothic"/>
                <a:cs typeface="Century Gothic"/>
              </a:rPr>
              <a:t>ue</a:t>
            </a:r>
            <a:r>
              <a:rPr lang="en-US" sz="1000" dirty="0" smtClean="0">
                <a:latin typeface="Century Gothic"/>
                <a:cs typeface="Century Gothic"/>
              </a:rPr>
              <a:t>, </a:t>
            </a:r>
            <a:r>
              <a:rPr lang="en-US" sz="1000" dirty="0" err="1" smtClean="0">
                <a:latin typeface="Century Gothic"/>
                <a:cs typeface="Century Gothic"/>
              </a:rPr>
              <a:t>ui</a:t>
            </a:r>
            <a:r>
              <a:rPr lang="en-US" sz="1000" dirty="0" smtClean="0">
                <a:latin typeface="Century Gothic"/>
                <a:cs typeface="Century Gothic"/>
              </a:rPr>
              <a:t>, and </a:t>
            </a:r>
            <a:r>
              <a:rPr lang="en-US" sz="1000" dirty="0" err="1" smtClean="0">
                <a:latin typeface="Century Gothic"/>
                <a:cs typeface="Century Gothic"/>
              </a:rPr>
              <a:t>ou</a:t>
            </a:r>
            <a:r>
              <a:rPr lang="en-US" sz="1000" dirty="0" smtClean="0">
                <a:latin typeface="Century Gothic"/>
                <a:cs typeface="Century Gothic"/>
              </a:rPr>
              <a:t>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Say it with me: /u/.</a:t>
            </a:r>
          </a:p>
          <a:p>
            <a:pPr algn="ctr"/>
            <a:r>
              <a:rPr lang="en-US" sz="1000" dirty="0" smtClean="0">
                <a:latin typeface="Century Gothic"/>
                <a:cs typeface="Century Gothic"/>
              </a:rPr>
              <a:t>I’ll say /u/ as I write the different spellings.</a:t>
            </a:r>
            <a:endParaRPr lang="en-US" sz="1000" dirty="0" smtClean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7-04-02 at 4.0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10" y="727657"/>
            <a:ext cx="4614149" cy="6064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2161" y="727657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spoon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2161" y="1573970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truth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12161" y="2417557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rule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2161" y="3265116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chew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2161" y="4124455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glue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2161" y="5041454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fruit</a:t>
            </a:r>
            <a:endParaRPr lang="en-US" sz="48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2161" y="5893631"/>
            <a:ext cx="2520836" cy="744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you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6724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4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28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299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2072588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9907" y="124127"/>
            <a:ext cx="1742599" cy="5843132"/>
            <a:chOff x="319907" y="124127"/>
            <a:chExt cx="1742599" cy="5843132"/>
          </a:xfrm>
        </p:grpSpPr>
        <p:sp>
          <p:nvSpPr>
            <p:cNvPr id="2" name="Rectangle 1"/>
            <p:cNvSpPr/>
            <p:nvPr/>
          </p:nvSpPr>
          <p:spPr>
            <a:xfrm>
              <a:off x="319908" y="124127"/>
              <a:ext cx="1742596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moon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9907" y="1116769"/>
              <a:ext cx="1742597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tune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9909" y="2109783"/>
              <a:ext cx="1742596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flew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9908" y="3112344"/>
              <a:ext cx="1742598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blue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9907" y="4124455"/>
              <a:ext cx="1742599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fruit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9907" y="5127017"/>
              <a:ext cx="1742599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soup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08168" y="124127"/>
            <a:ext cx="1814194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moon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8168" y="1116769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tune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8168" y="2109783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flew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8168" y="3112344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blew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8168" y="4114165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fruit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8168" y="5153575"/>
            <a:ext cx="1814192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soup</a:t>
            </a:r>
            <a:endParaRPr lang="en-US" sz="4000" dirty="0">
              <a:latin typeface="Century Gothic"/>
              <a:cs typeface="Century Gothic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652001" y="1096930"/>
            <a:ext cx="1742599" cy="4850490"/>
            <a:chOff x="319907" y="1116769"/>
            <a:chExt cx="1742599" cy="4850490"/>
          </a:xfrm>
        </p:grpSpPr>
        <p:sp>
          <p:nvSpPr>
            <p:cNvPr id="23" name="Rectangle 22"/>
            <p:cNvSpPr/>
            <p:nvPr/>
          </p:nvSpPr>
          <p:spPr>
            <a:xfrm>
              <a:off x="319907" y="1116769"/>
              <a:ext cx="1742597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tune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9909" y="2109783"/>
              <a:ext cx="1742596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flew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9908" y="3112344"/>
              <a:ext cx="1742598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blue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9907" y="4124455"/>
              <a:ext cx="1742599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fruit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9907" y="5127017"/>
              <a:ext cx="1742599" cy="8402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Century Gothic"/>
                  <a:cs typeface="Century Gothic"/>
                </a:rPr>
                <a:t>soup</a:t>
              </a:r>
              <a:endParaRPr lang="en-US" sz="4000" dirty="0">
                <a:latin typeface="Century Gothic"/>
                <a:cs typeface="Century Gothic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646870" y="123756"/>
            <a:ext cx="1747730" cy="84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moon</a:t>
            </a:r>
            <a:endParaRPr lang="en-US" sz="4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05690660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398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answer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</a:t>
            </a:r>
            <a:r>
              <a:rPr lang="en-US" sz="2800" b="1" dirty="0" smtClean="0">
                <a:latin typeface="Century Gothic"/>
                <a:cs typeface="Century Gothic"/>
              </a:rPr>
              <a:t>answer</a:t>
            </a:r>
            <a:r>
              <a:rPr lang="en-US" sz="2800" dirty="0" smtClean="0">
                <a:latin typeface="Century Gothic"/>
                <a:cs typeface="Century Gothic"/>
              </a:rPr>
              <a:t> the phone.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772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brought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Sam </a:t>
            </a:r>
            <a:r>
              <a:rPr lang="en-US" sz="2800" b="1" dirty="0" smtClean="0">
                <a:latin typeface="Century Gothic"/>
                <a:cs typeface="Century Gothic"/>
              </a:rPr>
              <a:t>brought</a:t>
            </a:r>
            <a:r>
              <a:rPr lang="en-US" sz="2800" dirty="0" smtClean="0">
                <a:latin typeface="Century Gothic"/>
                <a:cs typeface="Century Gothic"/>
              </a:rPr>
              <a:t> his flute home from school.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6727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busy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had a</a:t>
            </a:r>
            <a:r>
              <a:rPr lang="en-US" sz="2800" b="1" dirty="0" smtClean="0">
                <a:latin typeface="Century Gothic"/>
                <a:cs typeface="Century Gothic"/>
              </a:rPr>
              <a:t> busy </a:t>
            </a:r>
            <a:r>
              <a:rPr lang="en-US" sz="2800" dirty="0" smtClean="0">
                <a:latin typeface="Century Gothic"/>
                <a:cs typeface="Century Gothic"/>
              </a:rPr>
              <a:t>day at school today.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092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opened the </a:t>
            </a:r>
            <a:r>
              <a:rPr lang="en-US" sz="2800" b="1" dirty="0" smtClean="0">
                <a:latin typeface="Century Gothic"/>
                <a:cs typeface="Century Gothic"/>
              </a:rPr>
              <a:t>door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656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enough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we have </a:t>
            </a:r>
            <a:r>
              <a:rPr lang="en-US" sz="2800" b="1" dirty="0" smtClean="0">
                <a:latin typeface="Century Gothic"/>
                <a:cs typeface="Century Gothic"/>
              </a:rPr>
              <a:t>enough</a:t>
            </a:r>
            <a:r>
              <a:rPr lang="en-US" sz="2800" dirty="0" smtClean="0">
                <a:latin typeface="Century Gothic"/>
                <a:cs typeface="Century Gothic"/>
              </a:rPr>
              <a:t> time to play this game?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564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eyes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</a:t>
            </a:r>
            <a:r>
              <a:rPr lang="en-US" sz="2800" b="1" dirty="0" smtClean="0">
                <a:latin typeface="Century Gothic"/>
                <a:cs typeface="Century Gothic"/>
              </a:rPr>
              <a:t>eyes</a:t>
            </a:r>
            <a:r>
              <a:rPr lang="en-US" sz="2800" dirty="0" smtClean="0">
                <a:latin typeface="Century Gothic"/>
                <a:cs typeface="Century Gothic"/>
              </a:rPr>
              <a:t> are brown.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004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5" y="735296"/>
            <a:ext cx="8647175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>The bell rings. I open my eyes. “Who is there?” I ask.</a:t>
            </a:r>
            <a:endParaRPr lang="en-US" sz="3600" dirty="0" smtClean="0">
              <a:latin typeface="Century Gothic"/>
              <a:cs typeface="Century Gothic"/>
            </a:endParaRP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“We are,” Gram and Gramps answer.</a:t>
            </a:r>
            <a:endParaRPr lang="en-US" sz="3600" dirty="0" smtClean="0">
              <a:latin typeface="Century Gothic"/>
              <a:cs typeface="Century Gothic"/>
            </a:endParaRP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I open the door.</a:t>
            </a:r>
          </a:p>
          <a:p>
            <a:endParaRPr lang="en-US" sz="3600" dirty="0">
              <a:latin typeface="Century Gothic"/>
              <a:cs typeface="Century Gothic"/>
            </a:endParaRPr>
          </a:p>
          <a:p>
            <a:r>
              <a:rPr lang="en-US" sz="3600" dirty="0" smtClean="0">
                <a:latin typeface="Century Gothic"/>
                <a:cs typeface="Century Gothic"/>
              </a:rPr>
              <a:t>“Are you and Dad busy?” they ask. “We brought lunch. We have enough food for all of us.”</a:t>
            </a:r>
            <a:endParaRPr lang="en-US" sz="3600" dirty="0" smtClean="0">
              <a:latin typeface="Century Gothic"/>
              <a:cs typeface="Century Gothic"/>
            </a:endParaRPr>
          </a:p>
          <a:p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226" y="106645"/>
            <a:ext cx="7416019" cy="562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Build Fluency: Word Automaticity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5500940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1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77" y="0"/>
            <a:ext cx="520462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00521" y="248253"/>
            <a:ext cx="2501739" cy="13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pronouns take the place of nouns.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756" y="2196088"/>
            <a:ext cx="1929198" cy="13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pronouns in the model sentence.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205731" y="2196088"/>
            <a:ext cx="3217886" cy="1432231"/>
          </a:xfrm>
          <a:prstGeom prst="frame">
            <a:avLst>
              <a:gd name="adj1" fmla="val 316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0644" y="2196088"/>
            <a:ext cx="1929198" cy="13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Which pronoun is in this sentence?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1003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4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1542972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4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3858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Phonological </a:t>
            </a:r>
            <a:r>
              <a:rPr lang="en-US" sz="3200" dirty="0" smtClean="0">
                <a:latin typeface="Century Gothic"/>
                <a:cs typeface="Century Gothic"/>
              </a:rPr>
              <a:t>Awareness  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Syllable Deletion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118" y="1260420"/>
            <a:ext cx="805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Listen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carefully as I say a word: harmless.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will delete the last syllable, or part, of the word: less.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What word do I have if I take less away from harmless?</a:t>
            </a:r>
          </a:p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Harmless without less is harm.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83" y="3383555"/>
            <a:ext cx="89591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Guided Practice: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Have children practice syllable deletion.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cheerful without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ful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helpless without less	cowboy without cow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roomy without y		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undo without un		sandwich without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wich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371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63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870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f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771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63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870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3649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63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870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857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63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870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sh.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589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631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3870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Remove the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5239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073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654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6787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sh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0018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654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6787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b.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0358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654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6787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b to bl.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020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04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52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3605879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654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6787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gr.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07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654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gr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6787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gr to dr.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459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654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dr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6787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dr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233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6548" y="2007580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6787" y="2007580"/>
            <a:ext cx="246136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the letter n to the end of the word.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770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5887" y="2000488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6126" y="1990940"/>
            <a:ext cx="18988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4971" y="2000488"/>
            <a:ext cx="23740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7441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049" y="483237"/>
            <a:ext cx="7524646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</a:t>
            </a:r>
            <a:r>
              <a:rPr lang="en-US" sz="2800" dirty="0" smtClean="0">
                <a:latin typeface="Century Gothic" panose="020B0502020202020204" pitchFamily="34" charset="0"/>
              </a:rPr>
              <a:t>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5887" y="2000488"/>
            <a:ext cx="1920239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6126" y="1990940"/>
            <a:ext cx="1898845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t.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4971" y="2000488"/>
            <a:ext cx="2374063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u="sng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r>
              <a:rPr lang="en-US" sz="1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862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Suffixes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ful</a:t>
            </a:r>
            <a:r>
              <a:rPr lang="en-US" sz="2000" dirty="0" smtClean="0">
                <a:latin typeface="Century Gothic" panose="020B0502020202020204" pitchFamily="34" charset="0"/>
              </a:rPr>
              <a:t> and -less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106" y="1771377"/>
            <a:ext cx="5461436" cy="3766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use</a:t>
            </a:r>
            <a:r>
              <a:rPr lang="en-US" sz="6600" u="sng" dirty="0" smtClean="0">
                <a:latin typeface="Century Gothic"/>
                <a:cs typeface="Century Gothic"/>
              </a:rPr>
              <a:t>ful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use</a:t>
            </a:r>
            <a:r>
              <a:rPr lang="en-US" sz="6600" u="sng" dirty="0" smtClean="0">
                <a:latin typeface="Century Gothic"/>
                <a:cs typeface="Century Gothic"/>
              </a:rPr>
              <a:t>less</a:t>
            </a:r>
            <a:endParaRPr lang="en-US" sz="6600" u="sng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988144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Remember that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ful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means “full” or “full of”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less means “without”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951" y="5847811"/>
            <a:ext cx="851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blend the words and use them in sentences.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392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Suffixes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ful</a:t>
            </a:r>
            <a:r>
              <a:rPr lang="en-US" sz="2000" dirty="0" smtClean="0">
                <a:latin typeface="Century Gothic" panose="020B0502020202020204" pitchFamily="34" charset="0"/>
              </a:rPr>
              <a:t> and -less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105" y="2180388"/>
            <a:ext cx="5461436" cy="447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hopeless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graceful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playful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harmless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thankful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clueless</a:t>
            </a:r>
            <a:endParaRPr lang="en-US" sz="54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951" y="977154"/>
            <a:ext cx="851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sort them by suffix. Identify the root word and suffix in each word, blend the word, tell its meaning, and use it in a sentence.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6235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2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54" y="0"/>
            <a:ext cx="5313405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61267242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3" y="0"/>
            <a:ext cx="530663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8266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2280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y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5251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3178300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2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20" y="0"/>
            <a:ext cx="529432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50454618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62" y="0"/>
            <a:ext cx="530941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7615071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2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89" y="0"/>
            <a:ext cx="529712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89000211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54" y="0"/>
            <a:ext cx="534357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5951414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14" y="0"/>
            <a:ext cx="534629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64556071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4-02 at 11.0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36" y="0"/>
            <a:ext cx="5318952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80334890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856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answer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</a:t>
            </a:r>
            <a:r>
              <a:rPr lang="en-US" sz="2800" b="1" dirty="0" smtClean="0">
                <a:latin typeface="Century Gothic"/>
                <a:cs typeface="Century Gothic"/>
              </a:rPr>
              <a:t>answer</a:t>
            </a:r>
            <a:r>
              <a:rPr lang="en-US" sz="2800" dirty="0" smtClean="0">
                <a:latin typeface="Century Gothic"/>
                <a:cs typeface="Century Gothic"/>
              </a:rPr>
              <a:t> the phone.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845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brought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Sam </a:t>
            </a:r>
            <a:r>
              <a:rPr lang="en-US" sz="2800" b="1" dirty="0" smtClean="0">
                <a:latin typeface="Century Gothic"/>
                <a:cs typeface="Century Gothic"/>
              </a:rPr>
              <a:t>brought</a:t>
            </a:r>
            <a:r>
              <a:rPr lang="en-US" sz="2800" dirty="0" smtClean="0">
                <a:latin typeface="Century Gothic"/>
                <a:cs typeface="Century Gothic"/>
              </a:rPr>
              <a:t> his flute home from school.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226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busy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had a</a:t>
            </a:r>
            <a:r>
              <a:rPr lang="en-US" sz="2800" b="1" dirty="0" smtClean="0">
                <a:latin typeface="Century Gothic"/>
                <a:cs typeface="Century Gothic"/>
              </a:rPr>
              <a:t> busy </a:t>
            </a:r>
            <a:r>
              <a:rPr lang="en-US" sz="2800" dirty="0" smtClean="0">
                <a:latin typeface="Century Gothic"/>
                <a:cs typeface="Century Gothic"/>
              </a:rPr>
              <a:t>day at school today.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5471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35" y="257802"/>
            <a:ext cx="89279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u_e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o</a:t>
            </a:r>
            <a:r>
              <a:rPr lang="en-US" sz="6600" dirty="0" smtClean="0">
                <a:latin typeface="Century Gothic"/>
                <a:cs typeface="Century Gothic"/>
              </a:rPr>
              <a:t>r</a:t>
            </a: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u      </a:t>
            </a:r>
            <a:r>
              <a:rPr lang="en-US" sz="6600" dirty="0" err="1" smtClean="0"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latin typeface="Century Gothic"/>
                <a:cs typeface="Century Gothic"/>
              </a:rPr>
              <a:t>  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0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ay     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9655779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opened the </a:t>
            </a:r>
            <a:r>
              <a:rPr lang="en-US" sz="2800" b="1" dirty="0" smtClean="0">
                <a:latin typeface="Century Gothic"/>
                <a:cs typeface="Century Gothic"/>
              </a:rPr>
              <a:t>door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4895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enough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we have </a:t>
            </a:r>
            <a:r>
              <a:rPr lang="en-US" sz="2800" b="1" dirty="0" smtClean="0">
                <a:latin typeface="Century Gothic"/>
                <a:cs typeface="Century Gothic"/>
              </a:rPr>
              <a:t>enough</a:t>
            </a:r>
            <a:r>
              <a:rPr lang="en-US" sz="2800" dirty="0" smtClean="0">
                <a:latin typeface="Century Gothic"/>
                <a:cs typeface="Century Gothic"/>
              </a:rPr>
              <a:t> time to play this game?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659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eyes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</a:t>
            </a:r>
            <a:r>
              <a:rPr lang="en-US" sz="2800" b="1" dirty="0" smtClean="0">
                <a:latin typeface="Century Gothic"/>
                <a:cs typeface="Century Gothic"/>
              </a:rPr>
              <a:t>eyes</a:t>
            </a:r>
            <a:r>
              <a:rPr lang="en-US" sz="2800" dirty="0" smtClean="0">
                <a:latin typeface="Century Gothic"/>
                <a:cs typeface="Century Gothic"/>
              </a:rPr>
              <a:t> are brown.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413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Pronouns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1836271"/>
            <a:ext cx="8852382" cy="4199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800" u="sng" dirty="0" smtClean="0">
                <a:latin typeface="Century Gothic"/>
                <a:cs typeface="Century Gothic"/>
              </a:rPr>
              <a:t>The tube </a:t>
            </a:r>
            <a:r>
              <a:rPr lang="en-US" sz="2800" dirty="0" smtClean="0">
                <a:latin typeface="Century Gothic"/>
                <a:cs typeface="Century Gothic"/>
              </a:rPr>
              <a:t>is fun to play in the marching band. 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(It, He)</a:t>
            </a:r>
          </a:p>
          <a:p>
            <a:pPr>
              <a:lnSpc>
                <a:spcPct val="120000"/>
              </a:lnSpc>
            </a:pPr>
            <a:r>
              <a:rPr lang="en-US" sz="2800" u="sng" dirty="0" smtClean="0">
                <a:latin typeface="Century Gothic"/>
                <a:cs typeface="Century Gothic"/>
              </a:rPr>
              <a:t>Mom</a:t>
            </a:r>
            <a:r>
              <a:rPr lang="en-US" sz="2800" dirty="0" smtClean="0">
                <a:latin typeface="Century Gothic"/>
                <a:cs typeface="Century Gothic"/>
              </a:rPr>
              <a:t> answered the door. (They, She)</a:t>
            </a:r>
          </a:p>
          <a:p>
            <a:pPr>
              <a:lnSpc>
                <a:spcPct val="120000"/>
              </a:lnSpc>
            </a:pPr>
            <a:r>
              <a:rPr lang="en-US" sz="2800" u="sng" dirty="0" smtClean="0">
                <a:latin typeface="Century Gothic"/>
                <a:cs typeface="Century Gothic"/>
              </a:rPr>
              <a:t>The kids </a:t>
            </a:r>
            <a:r>
              <a:rPr lang="en-US" sz="2800" dirty="0" smtClean="0">
                <a:latin typeface="Century Gothic"/>
                <a:cs typeface="Century Gothic"/>
              </a:rPr>
              <a:t>are shooting hoops at the park. (He, They)</a:t>
            </a:r>
          </a:p>
          <a:p>
            <a:pPr>
              <a:lnSpc>
                <a:spcPct val="120000"/>
              </a:lnSpc>
            </a:pPr>
            <a:r>
              <a:rPr lang="en-US" sz="2800" u="sng" dirty="0" smtClean="0">
                <a:latin typeface="Century Gothic"/>
                <a:cs typeface="Century Gothic"/>
              </a:rPr>
              <a:t>Bruce</a:t>
            </a:r>
            <a:r>
              <a:rPr lang="en-US" sz="2800" dirty="0" smtClean="0">
                <a:latin typeface="Century Gothic"/>
                <a:cs typeface="Century Gothic"/>
              </a:rPr>
              <a:t> is making soup. (He, It)</a:t>
            </a:r>
          </a:p>
          <a:p>
            <a:pPr>
              <a:lnSpc>
                <a:spcPct val="120000"/>
              </a:lnSpc>
            </a:pPr>
            <a:r>
              <a:rPr lang="en-US" sz="2800" u="sng" dirty="0" smtClean="0">
                <a:latin typeface="Century Gothic"/>
                <a:cs typeface="Century Gothic"/>
              </a:rPr>
              <a:t>Miss Dowd and I</a:t>
            </a:r>
            <a:r>
              <a:rPr lang="en-US" sz="2800" dirty="0" smtClean="0">
                <a:latin typeface="Century Gothic"/>
                <a:cs typeface="Century Gothic"/>
              </a:rPr>
              <a:t> live next door to each other. (She, We)</a:t>
            </a:r>
            <a:endParaRPr lang="en-US" sz="28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 pronouns I, he, she, and it stand for one noun; we and they stand for more than one; and you can stand for one or more.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178" y="6035287"/>
            <a:ext cx="868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Circle the pronouns and explain that a pronoun can stand for a certain person, or group of people.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166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8105" y="2793478"/>
            <a:ext cx="696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entury Gothic"/>
                <a:cs typeface="Century Gothic"/>
              </a:rPr>
              <a:t>Week 1 – Day 5</a:t>
            </a:r>
            <a:endParaRPr lang="en-US" sz="4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689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6527" y="289790"/>
            <a:ext cx="8515363" cy="792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Phonemic Awareness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3" y="1260420"/>
            <a:ext cx="8996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Segmentation: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I am going to say a word. I want you to say each sound in the word.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zoo	soup		chew		fruit		moon		blue		spoon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71" y="3383555"/>
            <a:ext cx="88604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Phoneme </a:t>
            </a:r>
            <a:r>
              <a:rPr lang="en-US" dirty="0" smtClean="0">
                <a:latin typeface="Century Gothic"/>
                <a:cs typeface="Century Gothic"/>
              </a:rPr>
              <a:t>Substitution: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Now I am going to say a word. Then I’ll tell you a sound to change to make a new word.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Let’s do one together: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suit/boot</a:t>
            </a:r>
          </a:p>
          <a:p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Continue with:</a:t>
            </a:r>
          </a:p>
          <a:p>
            <a:endParaRPr lang="en-US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Century Gothic"/>
                <a:cs typeface="Century Gothic"/>
              </a:rPr>
              <a:t>	fool/pool				room/root			tooth/tool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638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57" y="99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Words with Long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: </a:t>
            </a:r>
            <a:r>
              <a:rPr lang="en-US" sz="2800" dirty="0" err="1" smtClean="0">
                <a:latin typeface="Century Gothic" panose="020B0502020202020204" pitchFamily="34" charset="0"/>
              </a:rPr>
              <a:t>i</a:t>
            </a:r>
            <a:r>
              <a:rPr lang="en-US" sz="2800" dirty="0" smtClean="0">
                <a:latin typeface="Century Gothic" panose="020B0502020202020204" pitchFamily="34" charset="0"/>
              </a:rPr>
              <a:t>, y, </a:t>
            </a:r>
            <a:r>
              <a:rPr lang="en-US" sz="2800" dirty="0" err="1" smtClean="0">
                <a:latin typeface="Century Gothic" panose="020B0502020202020204" pitchFamily="34" charset="0"/>
              </a:rPr>
              <a:t>igh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ie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1039091"/>
            <a:ext cx="8364593" cy="564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soon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news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rule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truth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blue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you</a:t>
            </a:r>
          </a:p>
          <a:p>
            <a:pPr algn="ctr">
              <a:lnSpc>
                <a:spcPct val="9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fruit</a:t>
            </a:r>
            <a:endParaRPr lang="en-US" sz="5400" dirty="0" smtClean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0766" y="775355"/>
            <a:ext cx="4440109" cy="343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 and say these words: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189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79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9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cl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gl.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7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79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gl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9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gl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bl.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0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79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bl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9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</a:t>
            </a:r>
            <a:r>
              <a:rPr lang="en-US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bl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s.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8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1848737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179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949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Add the letter t to the end of the word..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3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t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t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6722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25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s to m.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350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n to d.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556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m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m to f.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740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d to l.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d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4750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f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f to c.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2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c to 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672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p to sp.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879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524455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l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0237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632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sp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2332" y="1961931"/>
            <a:ext cx="223536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632" y="5488957"/>
            <a:ext cx="6375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Let’s blend all the sounds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 the l to n.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57" y="353225"/>
            <a:ext cx="8799871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and Build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7700" y="1961931"/>
            <a:ext cx="2117700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343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food</a:t>
            </a:r>
            <a:endParaRPr lang="en-US" sz="8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273" y="181416"/>
            <a:ext cx="5060770" cy="6874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Word Automaticity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79410960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room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0458303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juice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8378641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painful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8288000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helpless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4008556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too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3317808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rule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6984280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zoom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7661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68904066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endless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5252328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harmful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5784464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new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4203519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grew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1982807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blue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4843073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hopeful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0357952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useless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0090474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moo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41303702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group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0245283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tool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9724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4364304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useful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77970942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spoonful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672641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snoop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8868150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youth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8472998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truth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41037236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clueless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0488131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6113" y="2377503"/>
            <a:ext cx="4831604" cy="18428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/>
                <a:cs typeface="Century Gothic"/>
              </a:rPr>
              <a:t>cloudless</a:t>
            </a:r>
            <a:endParaRPr lang="en-US" sz="8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58207062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541" y="99224"/>
            <a:ext cx="5353000" cy="709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</a:p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Suffixes </a:t>
            </a:r>
            <a:r>
              <a:rPr lang="mr-IN" sz="2000" dirty="0" smtClean="0">
                <a:latin typeface="Century Gothic" panose="020B0502020202020204" pitchFamily="34" charset="0"/>
              </a:rPr>
              <a:t>–</a:t>
            </a:r>
            <a:r>
              <a:rPr lang="en-US" sz="2000" dirty="0" err="1" smtClean="0">
                <a:latin typeface="Century Gothic" panose="020B0502020202020204" pitchFamily="34" charset="0"/>
              </a:rPr>
              <a:t>ful</a:t>
            </a:r>
            <a:r>
              <a:rPr lang="en-US" sz="2000" dirty="0" smtClean="0">
                <a:latin typeface="Century Gothic" panose="020B0502020202020204" pitchFamily="34" charset="0"/>
              </a:rPr>
              <a:t> and -less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105" y="2180388"/>
            <a:ext cx="5461436" cy="447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useful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helpful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painless</a:t>
            </a:r>
          </a:p>
          <a:p>
            <a:pPr algn="ctr"/>
            <a:r>
              <a:rPr lang="en-US" sz="6600" dirty="0" smtClean="0">
                <a:latin typeface="Century Gothic"/>
                <a:cs typeface="Century Gothic"/>
              </a:rPr>
              <a:t>clueless</a:t>
            </a:r>
            <a:endParaRPr lang="en-US" sz="6600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951" y="977154"/>
            <a:ext cx="85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explain what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ful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 and </a:t>
            </a:r>
            <a:r>
              <a:rPr lang="mr-IN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less mean.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Then have them read words such as: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8761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870" y="2565491"/>
            <a:ext cx="6512250" cy="1892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High Frequency</a:t>
            </a:r>
          </a:p>
          <a:p>
            <a:pPr algn="ctr"/>
            <a:r>
              <a:rPr lang="en-US" sz="5400" dirty="0" smtClean="0">
                <a:latin typeface="Century Gothic"/>
                <a:cs typeface="Century Gothic"/>
              </a:rPr>
              <a:t>Words</a:t>
            </a:r>
            <a:endParaRPr lang="en-US" sz="5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573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answer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I will </a:t>
            </a:r>
            <a:r>
              <a:rPr lang="en-US" sz="2800" b="1" dirty="0" smtClean="0">
                <a:latin typeface="Century Gothic"/>
                <a:cs typeface="Century Gothic"/>
              </a:rPr>
              <a:t>answer</a:t>
            </a:r>
            <a:r>
              <a:rPr lang="en-US" sz="2800" dirty="0" smtClean="0">
                <a:latin typeface="Century Gothic"/>
                <a:cs typeface="Century Gothic"/>
              </a:rPr>
              <a:t> the phone.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34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</a:t>
            </a:r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2610069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brought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Sam </a:t>
            </a:r>
            <a:r>
              <a:rPr lang="en-US" sz="2800" b="1" dirty="0" smtClean="0">
                <a:latin typeface="Century Gothic"/>
                <a:cs typeface="Century Gothic"/>
              </a:rPr>
              <a:t>brought</a:t>
            </a:r>
            <a:r>
              <a:rPr lang="en-US" sz="2800" dirty="0" smtClean="0">
                <a:latin typeface="Century Gothic"/>
                <a:cs typeface="Century Gothic"/>
              </a:rPr>
              <a:t> his flute home from school.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286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busy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We had a</a:t>
            </a:r>
            <a:r>
              <a:rPr lang="en-US" sz="2800" b="1" dirty="0" smtClean="0">
                <a:latin typeface="Century Gothic"/>
                <a:cs typeface="Century Gothic"/>
              </a:rPr>
              <a:t> busy </a:t>
            </a:r>
            <a:r>
              <a:rPr lang="en-US" sz="2800" dirty="0" smtClean="0">
                <a:latin typeface="Century Gothic"/>
                <a:cs typeface="Century Gothic"/>
              </a:rPr>
              <a:t>day at school today.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074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door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Who opened the </a:t>
            </a:r>
            <a:r>
              <a:rPr lang="en-US" sz="2800" b="1" dirty="0" smtClean="0">
                <a:latin typeface="Century Gothic"/>
                <a:cs typeface="Century Gothic"/>
              </a:rPr>
              <a:t>door</a:t>
            </a:r>
            <a:r>
              <a:rPr lang="en-US" sz="2800" dirty="0" smtClean="0">
                <a:latin typeface="Century Gothic"/>
                <a:cs typeface="Century Gothic"/>
              </a:rPr>
              <a:t>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015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enough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Do we have </a:t>
            </a:r>
            <a:r>
              <a:rPr lang="en-US" sz="2800" b="1" dirty="0" smtClean="0">
                <a:latin typeface="Century Gothic"/>
                <a:cs typeface="Century Gothic"/>
              </a:rPr>
              <a:t>enough</a:t>
            </a:r>
            <a:r>
              <a:rPr lang="en-US" sz="2800" dirty="0" smtClean="0">
                <a:latin typeface="Century Gothic"/>
                <a:cs typeface="Century Gothic"/>
              </a:rPr>
              <a:t> time to play this game?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894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26" y="2420596"/>
            <a:ext cx="6196866" cy="21904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/>
                <a:cs typeface="Century Gothic"/>
              </a:rPr>
              <a:t>eyes</a:t>
            </a:r>
            <a:endParaRPr lang="en-US" sz="9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7166" y="988695"/>
            <a:ext cx="3938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Read, Spell, Write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662" y="5736130"/>
            <a:ext cx="875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My </a:t>
            </a:r>
            <a:r>
              <a:rPr lang="en-US" sz="2800" b="1" dirty="0" smtClean="0">
                <a:latin typeface="Century Gothic"/>
                <a:cs typeface="Century Gothic"/>
              </a:rPr>
              <a:t>eyes</a:t>
            </a:r>
            <a:r>
              <a:rPr lang="en-US" sz="2800" dirty="0" smtClean="0">
                <a:latin typeface="Century Gothic"/>
                <a:cs typeface="Century Gothic"/>
              </a:rPr>
              <a:t> are brown.</a:t>
            </a:r>
            <a:endParaRPr lang="en-US" sz="28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482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Pronouns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78" y="2304132"/>
            <a:ext cx="8852382" cy="3787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Century Gothic"/>
                <a:cs typeface="Century Gothic"/>
              </a:rPr>
              <a:t>Jan and I are going to the zoo. It is a fun place. We like the snake house. Would you like to go too?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describe when the pronouns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I, you, he, she, it, we, and they are used.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identify the pronouns: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178" y="6221217"/>
            <a:ext cx="877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What pronoun takes the place of Jan and I? What takes the place of zoo?</a:t>
            </a:r>
          </a:p>
          <a:p>
            <a:r>
              <a:rPr lang="en-US" dirty="0" smtClean="0">
                <a:solidFill>
                  <a:srgbClr val="FF0000"/>
                </a:solidFill>
                <a:latin typeface="Century Gothic"/>
                <a:cs typeface="Century Gothic"/>
              </a:rPr>
              <a:t>How many nouns does I stand for?</a:t>
            </a:r>
            <a:endParaRPr lang="en-US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1979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861" y="156406"/>
            <a:ext cx="4621025" cy="798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</a:p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 </a:t>
            </a:r>
            <a:r>
              <a:rPr lang="en-US" sz="2000" dirty="0" smtClean="0">
                <a:latin typeface="Century Gothic"/>
                <a:cs typeface="Century Gothic"/>
              </a:rPr>
              <a:t>Pronouns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2191" y="1893559"/>
            <a:ext cx="4122466" cy="4199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he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she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it</a:t>
            </a:r>
          </a:p>
          <a:p>
            <a:pPr algn="ctr">
              <a:lnSpc>
                <a:spcPct val="120000"/>
              </a:lnSpc>
            </a:pPr>
            <a:r>
              <a:rPr lang="en-US" sz="6000" dirty="0" smtClean="0">
                <a:latin typeface="Century Gothic"/>
                <a:cs typeface="Century Gothic"/>
              </a:rPr>
              <a:t>they</a:t>
            </a:r>
            <a:endParaRPr lang="en-US" sz="6000" dirty="0" smtClean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32" y="1128385"/>
            <a:ext cx="892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in pairs to write sentences using:</a:t>
            </a:r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9338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188" y="106482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Have children practice connecting the letters </a:t>
            </a:r>
            <a:r>
              <a:rPr lang="en-US" dirty="0" err="1" smtClean="0">
                <a:latin typeface="Century Gothic"/>
                <a:cs typeface="Century Gothic"/>
              </a:rPr>
              <a:t>oo</a:t>
            </a:r>
            <a:r>
              <a:rPr lang="en-US" dirty="0" smtClean="0">
                <a:latin typeface="Century Gothic"/>
                <a:cs typeface="Century Gothic"/>
              </a:rPr>
              <a:t>, u, </a:t>
            </a:r>
            <a:r>
              <a:rPr lang="en-US" dirty="0" err="1" smtClean="0">
                <a:latin typeface="Century Gothic"/>
                <a:cs typeface="Century Gothic"/>
              </a:rPr>
              <a:t>u_e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ew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ue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ui</a:t>
            </a:r>
            <a:r>
              <a:rPr lang="en-US" dirty="0" smtClean="0">
                <a:latin typeface="Century Gothic"/>
                <a:cs typeface="Century Gothic"/>
              </a:rPr>
              <a:t>, and </a:t>
            </a:r>
            <a:r>
              <a:rPr lang="en-US" dirty="0" err="1" smtClean="0">
                <a:latin typeface="Century Gothic"/>
                <a:cs typeface="Century Gothic"/>
              </a:rPr>
              <a:t>ou</a:t>
            </a:r>
            <a:r>
              <a:rPr lang="en-US" dirty="0" smtClean="0">
                <a:latin typeface="Century Gothic"/>
                <a:cs typeface="Century Gothic"/>
              </a:rPr>
              <a:t> </a:t>
            </a:r>
            <a:r>
              <a:rPr lang="en-US" dirty="0" smtClean="0">
                <a:latin typeface="Century Gothic"/>
                <a:cs typeface="Century Gothic"/>
              </a:rPr>
              <a:t>to the </a:t>
            </a:r>
            <a:r>
              <a:rPr lang="en-US" dirty="0" smtClean="0">
                <a:latin typeface="Century Gothic"/>
                <a:cs typeface="Century Gothic"/>
              </a:rPr>
              <a:t>sound /u/ </a:t>
            </a:r>
            <a:r>
              <a:rPr lang="en-US" dirty="0" smtClean="0">
                <a:latin typeface="Century Gothic"/>
                <a:cs typeface="Century Gothic"/>
              </a:rPr>
              <a:t>by writing them.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Now do it with me. Say </a:t>
            </a:r>
            <a:r>
              <a:rPr lang="en-US" dirty="0" smtClean="0">
                <a:latin typeface="Century Gothic"/>
                <a:cs typeface="Century Gothic"/>
              </a:rPr>
              <a:t>/u/ </a:t>
            </a:r>
            <a:r>
              <a:rPr lang="en-US" dirty="0" smtClean="0">
                <a:latin typeface="Century Gothic"/>
                <a:cs typeface="Century Gothic"/>
              </a:rPr>
              <a:t>as I write the letters </a:t>
            </a:r>
            <a:r>
              <a:rPr lang="en-US" dirty="0" err="1" smtClean="0">
                <a:latin typeface="Century Gothic"/>
                <a:cs typeface="Century Gothic"/>
              </a:rPr>
              <a:t>oo</a:t>
            </a:r>
            <a:r>
              <a:rPr lang="en-US" dirty="0" smtClean="0">
                <a:latin typeface="Century Gothic"/>
                <a:cs typeface="Century Gothic"/>
              </a:rPr>
              <a:t>, u, </a:t>
            </a:r>
            <a:r>
              <a:rPr lang="en-US" dirty="0" err="1" smtClean="0">
                <a:latin typeface="Century Gothic"/>
                <a:cs typeface="Century Gothic"/>
              </a:rPr>
              <a:t>u_e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ew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ue</a:t>
            </a:r>
            <a:r>
              <a:rPr lang="en-US" dirty="0" smtClean="0">
                <a:latin typeface="Century Gothic"/>
                <a:cs typeface="Century Gothic"/>
              </a:rPr>
              <a:t>, </a:t>
            </a:r>
            <a:r>
              <a:rPr lang="en-US" dirty="0" err="1" smtClean="0">
                <a:latin typeface="Century Gothic"/>
                <a:cs typeface="Century Gothic"/>
              </a:rPr>
              <a:t>ui</a:t>
            </a:r>
            <a:r>
              <a:rPr lang="en-US" dirty="0" smtClean="0">
                <a:latin typeface="Century Gothic"/>
                <a:cs typeface="Century Gothic"/>
              </a:rPr>
              <a:t>, and </a:t>
            </a:r>
            <a:r>
              <a:rPr lang="en-US" dirty="0" err="1" smtClean="0">
                <a:latin typeface="Century Gothic"/>
                <a:cs typeface="Century Gothic"/>
              </a:rPr>
              <a:t>ou</a:t>
            </a:r>
            <a:r>
              <a:rPr lang="en-US" dirty="0" smtClean="0">
                <a:latin typeface="Century Gothic"/>
                <a:cs typeface="Century Gothic"/>
              </a:rPr>
              <a:t>.</a:t>
            </a:r>
            <a:endParaRPr lang="en-US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This time, write the </a:t>
            </a:r>
            <a:r>
              <a:rPr lang="en-US" dirty="0" smtClean="0">
                <a:latin typeface="Century Gothic"/>
                <a:cs typeface="Century Gothic"/>
              </a:rPr>
              <a:t>different spelling five times as you say /u/.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445" y="1711344"/>
            <a:ext cx="8881907" cy="609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 </a:t>
            </a:r>
            <a:r>
              <a:rPr lang="en-US" sz="5400" dirty="0" err="1" smtClean="0">
                <a:latin typeface="Century Gothic"/>
                <a:cs typeface="Century Gothic"/>
              </a:rPr>
              <a:t>oo</a:t>
            </a:r>
            <a:r>
              <a:rPr lang="en-US" sz="5400" dirty="0">
                <a:latin typeface="Century Gothic"/>
                <a:cs typeface="Century Gothic"/>
              </a:rPr>
              <a:t>	</a:t>
            </a:r>
            <a:r>
              <a:rPr lang="en-US" sz="5400" dirty="0" smtClean="0">
                <a:latin typeface="Century Gothic"/>
                <a:cs typeface="Century Gothic"/>
              </a:rPr>
              <a:t>	</a:t>
            </a:r>
            <a:r>
              <a:rPr lang="en-US" sz="5400" dirty="0" err="1" smtClean="0">
                <a:latin typeface="Century Gothic"/>
                <a:cs typeface="Century Gothic"/>
              </a:rPr>
              <a:t>oo</a:t>
            </a:r>
            <a:r>
              <a:rPr lang="en-US" sz="5400" dirty="0" smtClean="0">
                <a:latin typeface="Century Gothic"/>
                <a:cs typeface="Century Gothic"/>
              </a:rPr>
              <a:t>			</a:t>
            </a:r>
            <a:r>
              <a:rPr lang="en-US" sz="5400" dirty="0" err="1" smtClean="0">
                <a:latin typeface="Century Gothic"/>
                <a:cs typeface="Century Gothic"/>
              </a:rPr>
              <a:t>oo</a:t>
            </a:r>
            <a:r>
              <a:rPr lang="en-US" sz="5400" dirty="0" smtClean="0">
                <a:latin typeface="Century Gothic"/>
                <a:cs typeface="Century Gothic"/>
              </a:rPr>
              <a:t>			</a:t>
            </a:r>
            <a:r>
              <a:rPr lang="en-US" sz="5400" dirty="0" err="1" smtClean="0">
                <a:latin typeface="Century Gothic"/>
                <a:cs typeface="Century Gothic"/>
              </a:rPr>
              <a:t>oo</a:t>
            </a:r>
            <a:r>
              <a:rPr lang="en-US" sz="5400" dirty="0" smtClean="0">
                <a:latin typeface="Century Gothic"/>
                <a:cs typeface="Century Gothic"/>
              </a:rPr>
              <a:t>			</a:t>
            </a:r>
            <a:r>
              <a:rPr lang="en-US" sz="5400" dirty="0" err="1" smtClean="0">
                <a:latin typeface="Century Gothic"/>
                <a:cs typeface="Century Gothic"/>
              </a:rPr>
              <a:t>oo</a:t>
            </a: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5400" dirty="0" smtClean="0">
                <a:latin typeface="Century Gothic"/>
                <a:cs typeface="Century Gothic"/>
              </a:rPr>
              <a:t>   u		 u        u       u        u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latin typeface="Century Gothic"/>
                <a:cs typeface="Century Gothic"/>
              </a:rPr>
              <a:t> </a:t>
            </a:r>
            <a:r>
              <a:rPr lang="en-US" sz="5400" dirty="0" err="1" smtClean="0">
                <a:latin typeface="Century Gothic"/>
                <a:cs typeface="Century Gothic"/>
              </a:rPr>
              <a:t>u_e</a:t>
            </a:r>
            <a:r>
              <a:rPr lang="en-US" sz="5400" dirty="0" smtClean="0">
                <a:latin typeface="Century Gothic"/>
                <a:cs typeface="Century Gothic"/>
              </a:rPr>
              <a:t>  </a:t>
            </a:r>
            <a:r>
              <a:rPr lang="en-US" sz="5400" dirty="0" err="1" smtClean="0">
                <a:latin typeface="Century Gothic"/>
                <a:cs typeface="Century Gothic"/>
              </a:rPr>
              <a:t>u_e</a:t>
            </a:r>
            <a:r>
              <a:rPr lang="en-US" sz="5400" dirty="0" smtClean="0">
                <a:latin typeface="Century Gothic"/>
                <a:cs typeface="Century Gothic"/>
              </a:rPr>
              <a:t>   </a:t>
            </a:r>
            <a:r>
              <a:rPr lang="en-US" sz="5400" dirty="0" err="1" smtClean="0">
                <a:latin typeface="Century Gothic"/>
                <a:cs typeface="Century Gothic"/>
              </a:rPr>
              <a:t>u_e</a:t>
            </a:r>
            <a:r>
              <a:rPr lang="en-US" sz="5400" dirty="0" smtClean="0">
                <a:latin typeface="Century Gothic"/>
                <a:cs typeface="Century Gothic"/>
              </a:rPr>
              <a:t>   </a:t>
            </a:r>
            <a:r>
              <a:rPr lang="en-US" sz="5400" dirty="0" err="1" smtClean="0">
                <a:latin typeface="Century Gothic"/>
                <a:cs typeface="Century Gothic"/>
              </a:rPr>
              <a:t>u_e</a:t>
            </a:r>
            <a:r>
              <a:rPr lang="en-US" sz="5400" dirty="0" smtClean="0">
                <a:latin typeface="Century Gothic"/>
                <a:cs typeface="Century Gothic"/>
              </a:rPr>
              <a:t>   </a:t>
            </a:r>
            <a:r>
              <a:rPr lang="en-US" sz="5400" dirty="0" err="1" smtClean="0">
                <a:latin typeface="Century Gothic"/>
                <a:cs typeface="Century Gothic"/>
              </a:rPr>
              <a:t>u_e</a:t>
            </a: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5400" dirty="0">
                <a:latin typeface="Century Gothic"/>
                <a:cs typeface="Century Gothic"/>
              </a:rPr>
              <a:t> </a:t>
            </a:r>
            <a:r>
              <a:rPr lang="en-US" sz="5400" dirty="0" err="1" smtClean="0">
                <a:latin typeface="Century Gothic"/>
                <a:cs typeface="Century Gothic"/>
              </a:rPr>
              <a:t>ew</a:t>
            </a:r>
            <a:r>
              <a:rPr lang="en-US" sz="5400" dirty="0" smtClean="0">
                <a:latin typeface="Century Gothic"/>
                <a:cs typeface="Century Gothic"/>
              </a:rPr>
              <a:t>    </a:t>
            </a:r>
            <a:r>
              <a:rPr lang="en-US" sz="5400" dirty="0" err="1" smtClean="0">
                <a:latin typeface="Century Gothic"/>
                <a:cs typeface="Century Gothic"/>
              </a:rPr>
              <a:t>ew</a:t>
            </a:r>
            <a:r>
              <a:rPr lang="en-US" sz="5400" dirty="0" smtClean="0">
                <a:latin typeface="Century Gothic"/>
                <a:cs typeface="Century Gothic"/>
              </a:rPr>
              <a:t>    </a:t>
            </a:r>
            <a:r>
              <a:rPr lang="en-US" sz="5400" dirty="0" err="1" smtClean="0">
                <a:latin typeface="Century Gothic"/>
                <a:cs typeface="Century Gothic"/>
              </a:rPr>
              <a:t>ew</a:t>
            </a:r>
            <a:r>
              <a:rPr lang="en-US" sz="5400" dirty="0" smtClean="0">
                <a:latin typeface="Century Gothic"/>
                <a:cs typeface="Century Gothic"/>
              </a:rPr>
              <a:t>    </a:t>
            </a:r>
            <a:r>
              <a:rPr lang="en-US" sz="5400" dirty="0" err="1" smtClean="0">
                <a:latin typeface="Century Gothic"/>
                <a:cs typeface="Century Gothic"/>
              </a:rPr>
              <a:t>ew</a:t>
            </a:r>
            <a:r>
              <a:rPr lang="en-US" sz="5400" dirty="0" smtClean="0">
                <a:latin typeface="Century Gothic"/>
                <a:cs typeface="Century Gothic"/>
              </a:rPr>
              <a:t>    </a:t>
            </a:r>
            <a:r>
              <a:rPr lang="en-US" sz="5400" dirty="0" err="1" smtClean="0">
                <a:latin typeface="Century Gothic"/>
                <a:cs typeface="Century Gothic"/>
              </a:rPr>
              <a:t>ew</a:t>
            </a: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5400" dirty="0">
                <a:latin typeface="Century Gothic"/>
                <a:cs typeface="Century Gothic"/>
              </a:rPr>
              <a:t> </a:t>
            </a:r>
            <a:r>
              <a:rPr lang="en-US" sz="5400" dirty="0" err="1" smtClean="0">
                <a:latin typeface="Century Gothic"/>
                <a:cs typeface="Century Gothic"/>
              </a:rPr>
              <a:t>ue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ue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ue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ue</a:t>
            </a:r>
            <a:r>
              <a:rPr lang="en-US" sz="5400" dirty="0" smtClean="0">
                <a:latin typeface="Century Gothic"/>
                <a:cs typeface="Century Gothic"/>
              </a:rPr>
              <a:t>     </a:t>
            </a:r>
            <a:r>
              <a:rPr lang="en-US" sz="5400" dirty="0" err="1" smtClean="0">
                <a:latin typeface="Century Gothic"/>
                <a:cs typeface="Century Gothic"/>
              </a:rPr>
              <a:t>ue</a:t>
            </a: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5400" dirty="0">
                <a:latin typeface="Century Gothic"/>
                <a:cs typeface="Century Gothic"/>
              </a:rPr>
              <a:t> </a:t>
            </a:r>
            <a:r>
              <a:rPr lang="en-US" sz="5400" dirty="0" smtClean="0">
                <a:latin typeface="Century Gothic"/>
                <a:cs typeface="Century Gothic"/>
              </a:rPr>
              <a:t> </a:t>
            </a:r>
            <a:r>
              <a:rPr lang="en-US" sz="5400" dirty="0" err="1" smtClean="0">
                <a:latin typeface="Century Gothic"/>
                <a:cs typeface="Century Gothic"/>
              </a:rPr>
              <a:t>ui</a:t>
            </a:r>
            <a:r>
              <a:rPr lang="en-US" sz="5400" dirty="0" smtClean="0">
                <a:latin typeface="Century Gothic"/>
                <a:cs typeface="Century Gothic"/>
              </a:rPr>
              <a:t>      </a:t>
            </a:r>
            <a:r>
              <a:rPr lang="en-US" sz="5400" dirty="0" err="1" smtClean="0">
                <a:latin typeface="Century Gothic"/>
                <a:cs typeface="Century Gothic"/>
              </a:rPr>
              <a:t>ui</a:t>
            </a:r>
            <a:r>
              <a:rPr lang="en-US" sz="5400" dirty="0" smtClean="0">
                <a:latin typeface="Century Gothic"/>
                <a:cs typeface="Century Gothic"/>
              </a:rPr>
              <a:t>       </a:t>
            </a:r>
            <a:r>
              <a:rPr lang="en-US" sz="5400" dirty="0" err="1" smtClean="0">
                <a:latin typeface="Century Gothic"/>
                <a:cs typeface="Century Gothic"/>
              </a:rPr>
              <a:t>ui</a:t>
            </a:r>
            <a:r>
              <a:rPr lang="en-US" sz="5400" dirty="0" smtClean="0">
                <a:latin typeface="Century Gothic"/>
                <a:cs typeface="Century Gothic"/>
              </a:rPr>
              <a:t>      </a:t>
            </a:r>
            <a:r>
              <a:rPr lang="en-US" sz="5400" dirty="0" err="1" smtClean="0">
                <a:latin typeface="Century Gothic"/>
                <a:cs typeface="Century Gothic"/>
              </a:rPr>
              <a:t>ui</a:t>
            </a:r>
            <a:r>
              <a:rPr lang="en-US" sz="5400" dirty="0" smtClean="0">
                <a:latin typeface="Century Gothic"/>
                <a:cs typeface="Century Gothic"/>
              </a:rPr>
              <a:t>       </a:t>
            </a:r>
            <a:r>
              <a:rPr lang="en-US" sz="5400" dirty="0" err="1" smtClean="0">
                <a:latin typeface="Century Gothic"/>
                <a:cs typeface="Century Gothic"/>
              </a:rPr>
              <a:t>ui</a:t>
            </a: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5400" dirty="0">
                <a:latin typeface="Century Gothic"/>
                <a:cs typeface="Century Gothic"/>
              </a:rPr>
              <a:t> </a:t>
            </a:r>
            <a:r>
              <a:rPr lang="en-US" sz="5400" dirty="0" err="1" smtClean="0">
                <a:latin typeface="Century Gothic"/>
                <a:cs typeface="Century Gothic"/>
              </a:rPr>
              <a:t>ou</a:t>
            </a:r>
            <a:r>
              <a:rPr lang="en-US" sz="5400" dirty="0" smtClean="0">
                <a:latin typeface="Century Gothic"/>
                <a:cs typeface="Century Gothic"/>
              </a:rPr>
              <a:t>    </a:t>
            </a:r>
            <a:r>
              <a:rPr lang="en-US" sz="5400" dirty="0" err="1" smtClean="0">
                <a:latin typeface="Century Gothic"/>
                <a:cs typeface="Century Gothic"/>
              </a:rPr>
              <a:t>ou</a:t>
            </a:r>
            <a:r>
              <a:rPr lang="en-US" sz="5400" dirty="0" smtClean="0">
                <a:latin typeface="Century Gothic"/>
                <a:cs typeface="Century Gothic"/>
              </a:rPr>
              <a:t>      </a:t>
            </a:r>
            <a:r>
              <a:rPr lang="en-US" sz="5400" dirty="0" err="1" smtClean="0">
                <a:latin typeface="Century Gothic"/>
                <a:cs typeface="Century Gothic"/>
              </a:rPr>
              <a:t>ou</a:t>
            </a:r>
            <a:r>
              <a:rPr lang="en-US" sz="5400" dirty="0" smtClean="0">
                <a:latin typeface="Century Gothic"/>
                <a:cs typeface="Century Gothic"/>
              </a:rPr>
              <a:t>    </a:t>
            </a:r>
            <a:r>
              <a:rPr lang="en-US" sz="5400" dirty="0" err="1" smtClean="0">
                <a:latin typeface="Century Gothic"/>
                <a:cs typeface="Century Gothic"/>
              </a:rPr>
              <a:t>ou</a:t>
            </a:r>
            <a:r>
              <a:rPr lang="en-US" sz="5400" dirty="0" smtClean="0">
                <a:latin typeface="Century Gothic"/>
                <a:cs typeface="Century Gothic"/>
              </a:rPr>
              <a:t>      </a:t>
            </a:r>
            <a:r>
              <a:rPr lang="en-US" sz="5400" dirty="0" err="1" smtClean="0">
                <a:latin typeface="Century Gothic"/>
                <a:cs typeface="Century Gothic"/>
              </a:rPr>
              <a:t>ou</a:t>
            </a:r>
            <a:endParaRPr lang="en-US" sz="5400" dirty="0" smtClean="0">
              <a:latin typeface="Century Gothic"/>
              <a:cs typeface="Century Gothic"/>
            </a:endParaRPr>
          </a:p>
          <a:p>
            <a:pPr>
              <a:lnSpc>
                <a:spcPct val="80000"/>
              </a:lnSpc>
            </a:pPr>
            <a:r>
              <a:rPr lang="en-US" sz="8000" dirty="0" smtClean="0">
                <a:latin typeface="Century Gothic"/>
                <a:cs typeface="Century Gothic"/>
              </a:rPr>
              <a:t> </a:t>
            </a:r>
            <a:endParaRPr lang="en-US" sz="8000" dirty="0">
              <a:latin typeface="Century Gothic"/>
              <a:cs typeface="Century Gothic"/>
            </a:endParaRPr>
          </a:p>
        </p:txBody>
      </p:sp>
      <p:pic>
        <p:nvPicPr>
          <p:cNvPr id="6" name="Picture 5" descr="Screen Shot 2017-04-02 at 4.0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" y="106482"/>
            <a:ext cx="1441845" cy="189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67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4657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4535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04783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4027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6078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9500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9966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1064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50740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</a:t>
            </a:r>
            <a:r>
              <a:rPr lang="en-US" sz="6600" dirty="0" err="1" smtClean="0">
                <a:latin typeface="Century Gothic"/>
                <a:cs typeface="Century Gothic"/>
              </a:rPr>
              <a:t>s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0125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995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96458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14250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05332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6600" dirty="0" smtClean="0">
              <a:latin typeface="Century Gothic"/>
              <a:cs typeface="Century Gothic"/>
            </a:endParaRP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350260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5008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09276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r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err="1" smtClean="0">
                <a:latin typeface="Century Gothic"/>
                <a:cs typeface="Century Gothic"/>
              </a:rPr>
              <a:t>_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232448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082967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err="1" smtClean="0">
                <a:latin typeface="Century Gothic"/>
                <a:cs typeface="Century Gothic"/>
              </a:rPr>
              <a:t>dr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8803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5729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7708" y="2002958"/>
            <a:ext cx="2545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14285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97000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67630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err="1" smtClean="0">
                <a:latin typeface="Century Gothic"/>
                <a:cs typeface="Century Gothic"/>
              </a:rPr>
              <a:t>bl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58968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8220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56681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92938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ce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64175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28313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m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n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ls     s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er</a:t>
            </a:r>
            <a:r>
              <a:rPr lang="en-US" sz="6600" dirty="0" smtClean="0">
                <a:latin typeface="Century Gothic"/>
                <a:cs typeface="Century Gothic"/>
              </a:rPr>
              <a:t>    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l</a:t>
            </a:r>
          </a:p>
          <a:p>
            <a:endParaRPr lang="en-US" sz="4400" dirty="0"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</a:t>
            </a:r>
            <a:r>
              <a:rPr lang="en-US" sz="6600" dirty="0" smtClean="0">
                <a:latin typeface="Century Gothic"/>
                <a:cs typeface="Century Gothic"/>
              </a:rPr>
              <a:t>dr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4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bl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j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ce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endParaRPr lang="en-US" sz="6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85110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9444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5308" y="2002958"/>
            <a:ext cx="2545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8440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083239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414142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6279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94780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2153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91691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98019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84362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59069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559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5308" y="2002958"/>
            <a:ext cx="2545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6793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246038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315091"/>
            <a:ext cx="88420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Century Gothic"/>
                <a:cs typeface="Century Gothic"/>
              </a:rPr>
              <a:t>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k     l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r>
              <a:rPr lang="en-US" sz="6600" dirty="0" smtClean="0">
                <a:latin typeface="Century Gothic"/>
                <a:cs typeface="Century Gothic"/>
              </a:rPr>
              <a:t>p    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</a:t>
            </a:r>
            <a:r>
              <a:rPr lang="en-US" sz="6600" u="sng" dirty="0" smtClean="0"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latin typeface="Century Gothic"/>
                <a:cs typeface="Century Gothic"/>
              </a:rPr>
              <a:t> r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</a:t>
            </a:r>
            <a:r>
              <a:rPr lang="en-US" sz="6600" u="sng" dirty="0" smtClean="0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ay 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ew</a:t>
            </a:r>
          </a:p>
          <a:p>
            <a:endParaRPr lang="en-US" sz="4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oi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m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ou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se  t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ow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</a:t>
            </a:r>
          </a:p>
          <a:p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 c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n      h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ur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     b</a:t>
            </a:r>
            <a:r>
              <a:rPr lang="en-US" sz="6600" dirty="0" smtClean="0">
                <a:solidFill>
                  <a:srgbClr val="FF0000"/>
                </a:solidFill>
                <a:latin typeface="Century Gothic"/>
                <a:cs typeface="Century Gothic"/>
              </a:rPr>
              <a:t>oy</a:t>
            </a:r>
            <a:r>
              <a:rPr lang="en-US" sz="6600" dirty="0" smtClean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66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07" y="143223"/>
            <a:ext cx="238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Internal Sounding Out</a:t>
            </a:r>
            <a:endParaRPr lang="en-US" sz="1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92533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789284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900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51523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371159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52163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590970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70519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071854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7568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92" y="353225"/>
            <a:ext cx="6986457" cy="50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Blend </a:t>
            </a:r>
            <a:r>
              <a:rPr lang="en-US" sz="2800" dirty="0" smtClean="0">
                <a:latin typeface="Century Gothic" panose="020B0502020202020204" pitchFamily="34" charset="0"/>
              </a:rPr>
              <a:t>with Variant Vowel /u/</a:t>
            </a:r>
            <a:endParaRPr lang="en-US" sz="2800" dirty="0" smtClean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2860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65308" y="2002958"/>
            <a:ext cx="2545146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oo</a:t>
            </a:r>
            <a:endParaRPr lang="en-US" sz="1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0454" y="2002958"/>
            <a:ext cx="2122448" cy="281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Century Gothic"/>
                <a:cs typeface="Century Gothic"/>
              </a:rPr>
              <a:t>n</a:t>
            </a:r>
            <a:endParaRPr lang="en-US" sz="120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434188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026594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70939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00091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194951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227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770155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moose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099024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moose from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6256566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moose from the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5842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27" y="95482"/>
            <a:ext cx="8842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entury Gothic"/>
                <a:cs typeface="Century Gothic"/>
              </a:rPr>
              <a:t>Duke wore a blue suit and brown boots.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Lucy jumped into her new pool.</a:t>
            </a:r>
          </a:p>
          <a:p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moose from the zoo</a:t>
            </a:r>
            <a:endParaRPr lang="en-US" sz="6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35286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5961</Words>
  <Application>Microsoft Macintosh PowerPoint</Application>
  <PresentationFormat>On-screen Show (4:3)</PresentationFormat>
  <Paragraphs>1684</Paragraphs>
  <Slides>396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396</vt:i4>
      </vt:variant>
    </vt:vector>
  </HeadingPairs>
  <TitlesOfParts>
    <vt:vector size="39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Datus Thorup</dc:creator>
  <cp:lastModifiedBy>Datus Thorup</cp:lastModifiedBy>
  <cp:revision>25</cp:revision>
  <dcterms:created xsi:type="dcterms:W3CDTF">2017-04-02T04:52:03Z</dcterms:created>
  <dcterms:modified xsi:type="dcterms:W3CDTF">2017-04-02T18:10:42Z</dcterms:modified>
</cp:coreProperties>
</file>