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438" r:id="rId182"/>
    <p:sldId id="439" r:id="rId183"/>
    <p:sldId id="440" r:id="rId184"/>
    <p:sldId id="441" r:id="rId185"/>
    <p:sldId id="442" r:id="rId186"/>
    <p:sldId id="443" r:id="rId187"/>
    <p:sldId id="444" r:id="rId188"/>
    <p:sldId id="445" r:id="rId189"/>
    <p:sldId id="446" r:id="rId190"/>
    <p:sldId id="448" r:id="rId191"/>
    <p:sldId id="449" r:id="rId192"/>
    <p:sldId id="450" r:id="rId193"/>
    <p:sldId id="451" r:id="rId194"/>
    <p:sldId id="452" r:id="rId195"/>
    <p:sldId id="453" r:id="rId196"/>
    <p:sldId id="454" r:id="rId197"/>
    <p:sldId id="455" r:id="rId198"/>
    <p:sldId id="456" r:id="rId199"/>
    <p:sldId id="457" r:id="rId200"/>
    <p:sldId id="458" r:id="rId201"/>
    <p:sldId id="552" r:id="rId202"/>
    <p:sldId id="553" r:id="rId203"/>
    <p:sldId id="554" r:id="rId204"/>
    <p:sldId id="555" r:id="rId205"/>
    <p:sldId id="556" r:id="rId206"/>
    <p:sldId id="557" r:id="rId207"/>
    <p:sldId id="558" r:id="rId208"/>
    <p:sldId id="559" r:id="rId209"/>
    <p:sldId id="560" r:id="rId210"/>
    <p:sldId id="561" r:id="rId211"/>
    <p:sldId id="562" r:id="rId212"/>
    <p:sldId id="563" r:id="rId213"/>
    <p:sldId id="564" r:id="rId214"/>
    <p:sldId id="565" r:id="rId215"/>
    <p:sldId id="566" r:id="rId216"/>
    <p:sldId id="567" r:id="rId217"/>
    <p:sldId id="568" r:id="rId218"/>
    <p:sldId id="569" r:id="rId219"/>
    <p:sldId id="570" r:id="rId220"/>
    <p:sldId id="571" r:id="rId221"/>
    <p:sldId id="572" r:id="rId222"/>
    <p:sldId id="573" r:id="rId223"/>
    <p:sldId id="574" r:id="rId224"/>
    <p:sldId id="575" r:id="rId225"/>
    <p:sldId id="576" r:id="rId226"/>
    <p:sldId id="577" r:id="rId227"/>
    <p:sldId id="578" r:id="rId228"/>
    <p:sldId id="579" r:id="rId229"/>
    <p:sldId id="580" r:id="rId230"/>
    <p:sldId id="581" r:id="rId231"/>
    <p:sldId id="582" r:id="rId232"/>
    <p:sldId id="583" r:id="rId233"/>
    <p:sldId id="584" r:id="rId234"/>
    <p:sldId id="585" r:id="rId235"/>
    <p:sldId id="586" r:id="rId236"/>
    <p:sldId id="587" r:id="rId237"/>
    <p:sldId id="588" r:id="rId238"/>
    <p:sldId id="589" r:id="rId239"/>
    <p:sldId id="590" r:id="rId240"/>
    <p:sldId id="591" r:id="rId241"/>
    <p:sldId id="592" r:id="rId242"/>
    <p:sldId id="593" r:id="rId243"/>
    <p:sldId id="594" r:id="rId244"/>
    <p:sldId id="595" r:id="rId245"/>
    <p:sldId id="596" r:id="rId246"/>
    <p:sldId id="597" r:id="rId247"/>
    <p:sldId id="598" r:id="rId248"/>
    <p:sldId id="599" r:id="rId249"/>
    <p:sldId id="600" r:id="rId250"/>
    <p:sldId id="601" r:id="rId251"/>
    <p:sldId id="602" r:id="rId252"/>
    <p:sldId id="603" r:id="rId253"/>
    <p:sldId id="604" r:id="rId254"/>
    <p:sldId id="605" r:id="rId255"/>
    <p:sldId id="606" r:id="rId256"/>
    <p:sldId id="607" r:id="rId257"/>
    <p:sldId id="608" r:id="rId258"/>
    <p:sldId id="609" r:id="rId259"/>
    <p:sldId id="610" r:id="rId260"/>
    <p:sldId id="611" r:id="rId261"/>
    <p:sldId id="612" r:id="rId262"/>
    <p:sldId id="613" r:id="rId263"/>
    <p:sldId id="614" r:id="rId264"/>
    <p:sldId id="615" r:id="rId265"/>
    <p:sldId id="616" r:id="rId266"/>
    <p:sldId id="617" r:id="rId267"/>
    <p:sldId id="618" r:id="rId268"/>
    <p:sldId id="619" r:id="rId269"/>
    <p:sldId id="620" r:id="rId270"/>
    <p:sldId id="624" r:id="rId271"/>
    <p:sldId id="625" r:id="rId272"/>
    <p:sldId id="626" r:id="rId273"/>
    <p:sldId id="627" r:id="rId274"/>
    <p:sldId id="628" r:id="rId275"/>
    <p:sldId id="629" r:id="rId276"/>
    <p:sldId id="630" r:id="rId277"/>
    <p:sldId id="631" r:id="rId278"/>
    <p:sldId id="632" r:id="rId279"/>
    <p:sldId id="633" r:id="rId280"/>
    <p:sldId id="634" r:id="rId281"/>
    <p:sldId id="635" r:id="rId282"/>
    <p:sldId id="636" r:id="rId283"/>
    <p:sldId id="637" r:id="rId284"/>
    <p:sldId id="638" r:id="rId285"/>
    <p:sldId id="639" r:id="rId286"/>
    <p:sldId id="641" r:id="rId287"/>
    <p:sldId id="642" r:id="rId288"/>
    <p:sldId id="643" r:id="rId289"/>
    <p:sldId id="644" r:id="rId290"/>
    <p:sldId id="645" r:id="rId291"/>
    <p:sldId id="646" r:id="rId292"/>
    <p:sldId id="647" r:id="rId293"/>
    <p:sldId id="648" r:id="rId294"/>
    <p:sldId id="649" r:id="rId295"/>
    <p:sldId id="650" r:id="rId296"/>
    <p:sldId id="651" r:id="rId297"/>
    <p:sldId id="652" r:id="rId298"/>
    <p:sldId id="653" r:id="rId299"/>
    <p:sldId id="654" r:id="rId300"/>
    <p:sldId id="655" r:id="rId301"/>
    <p:sldId id="656" r:id="rId302"/>
    <p:sldId id="657" r:id="rId303"/>
    <p:sldId id="658" r:id="rId304"/>
    <p:sldId id="659" r:id="rId305"/>
    <p:sldId id="660" r:id="rId306"/>
    <p:sldId id="661" r:id="rId307"/>
    <p:sldId id="662" r:id="rId308"/>
    <p:sldId id="663" r:id="rId309"/>
    <p:sldId id="664" r:id="rId310"/>
    <p:sldId id="665" r:id="rId311"/>
    <p:sldId id="666" r:id="rId312"/>
    <p:sldId id="667" r:id="rId313"/>
    <p:sldId id="668" r:id="rId314"/>
    <p:sldId id="669" r:id="rId315"/>
    <p:sldId id="670" r:id="rId316"/>
    <p:sldId id="671" r:id="rId317"/>
    <p:sldId id="672" r:id="rId318"/>
    <p:sldId id="673" r:id="rId319"/>
    <p:sldId id="674" r:id="rId320"/>
    <p:sldId id="675" r:id="rId321"/>
    <p:sldId id="676" r:id="rId322"/>
    <p:sldId id="677" r:id="rId323"/>
    <p:sldId id="678" r:id="rId324"/>
    <p:sldId id="679" r:id="rId325"/>
    <p:sldId id="680" r:id="rId326"/>
    <p:sldId id="681" r:id="rId327"/>
    <p:sldId id="682" r:id="rId328"/>
    <p:sldId id="691" r:id="rId329"/>
    <p:sldId id="694" r:id="rId330"/>
    <p:sldId id="692" r:id="rId331"/>
    <p:sldId id="693" r:id="rId332"/>
    <p:sldId id="698" r:id="rId333"/>
    <p:sldId id="695" r:id="rId334"/>
    <p:sldId id="696" r:id="rId335"/>
    <p:sldId id="697" r:id="rId336"/>
    <p:sldId id="702" r:id="rId337"/>
    <p:sldId id="699" r:id="rId338"/>
    <p:sldId id="700" r:id="rId339"/>
    <p:sldId id="701" r:id="rId340"/>
    <p:sldId id="704" r:id="rId341"/>
    <p:sldId id="705" r:id="rId342"/>
    <p:sldId id="706" r:id="rId343"/>
    <p:sldId id="707" r:id="rId344"/>
    <p:sldId id="708" r:id="rId345"/>
    <p:sldId id="709" r:id="rId346"/>
    <p:sldId id="710" r:id="rId347"/>
    <p:sldId id="711" r:id="rId348"/>
    <p:sldId id="712" r:id="rId349"/>
    <p:sldId id="713" r:id="rId350"/>
    <p:sldId id="714" r:id="rId351"/>
    <p:sldId id="715" r:id="rId352"/>
    <p:sldId id="716" r:id="rId353"/>
    <p:sldId id="717" r:id="rId354"/>
    <p:sldId id="718" r:id="rId355"/>
    <p:sldId id="719" r:id="rId356"/>
    <p:sldId id="720" r:id="rId357"/>
    <p:sldId id="721" r:id="rId358"/>
    <p:sldId id="722" r:id="rId359"/>
    <p:sldId id="723" r:id="rId360"/>
    <p:sldId id="724" r:id="rId361"/>
    <p:sldId id="725" r:id="rId362"/>
    <p:sldId id="726" r:id="rId363"/>
    <p:sldId id="727" r:id="rId364"/>
    <p:sldId id="728" r:id="rId365"/>
    <p:sldId id="729" r:id="rId366"/>
    <p:sldId id="730" r:id="rId367"/>
    <p:sldId id="731" r:id="rId368"/>
    <p:sldId id="732" r:id="rId369"/>
    <p:sldId id="733" r:id="rId370"/>
    <p:sldId id="734" r:id="rId371"/>
    <p:sldId id="735" r:id="rId372"/>
    <p:sldId id="736" r:id="rId373"/>
    <p:sldId id="737" r:id="rId374"/>
    <p:sldId id="738" r:id="rId375"/>
    <p:sldId id="739" r:id="rId376"/>
    <p:sldId id="740" r:id="rId377"/>
    <p:sldId id="741" r:id="rId378"/>
    <p:sldId id="742" r:id="rId379"/>
    <p:sldId id="743" r:id="rId380"/>
    <p:sldId id="744" r:id="rId381"/>
    <p:sldId id="745" r:id="rId382"/>
    <p:sldId id="746" r:id="rId383"/>
    <p:sldId id="747" r:id="rId384"/>
    <p:sldId id="748" r:id="rId385"/>
    <p:sldId id="749" r:id="rId386"/>
    <p:sldId id="750" r:id="rId387"/>
    <p:sldId id="751" r:id="rId388"/>
    <p:sldId id="752" r:id="rId389"/>
    <p:sldId id="753" r:id="rId390"/>
    <p:sldId id="754" r:id="rId391"/>
    <p:sldId id="755" r:id="rId392"/>
    <p:sldId id="756" r:id="rId393"/>
    <p:sldId id="757" r:id="rId394"/>
    <p:sldId id="758" r:id="rId395"/>
    <p:sldId id="759" r:id="rId396"/>
    <p:sldId id="760" r:id="rId397"/>
    <p:sldId id="761" r:id="rId3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113" d="100"/>
          <a:sy n="113" d="100"/>
        </p:scale>
        <p:origin x="-112" y="-1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theme" Target="theme/theme1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notesMaster" Target="notesMasters/notesMaster1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presProps" Target="pres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viewProps" Target="viewProps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tableStyles" Target="tableStyles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5B363-D821-774F-A47B-6B3A9A014A6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44D1A-960F-5341-A487-E9A8F98F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7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9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6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DB70-A24C-0549-A07C-DA97E44B628B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D68E-4952-6C4F-85AF-87956E9A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2 – Day 1</a:t>
            </a:r>
          </a:p>
        </p:txBody>
      </p:sp>
    </p:spTree>
    <p:extLst>
      <p:ext uri="{BB962C8B-B14F-4D97-AF65-F5344CB8AC3E}">
        <p14:creationId xmlns:p14="http://schemas.microsoft.com/office/powerpoint/2010/main" val="188002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904" y="2002958"/>
            <a:ext cx="24682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sm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4163" y="2002958"/>
            <a:ext cx="2153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6419097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brother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This is a picture of Tom’s </a:t>
            </a:r>
            <a:r>
              <a:rPr lang="en-US" sz="2800" b="1" dirty="0">
                <a:latin typeface="Century Gothic"/>
                <a:cs typeface="Century Gothic"/>
              </a:rPr>
              <a:t>brother</a:t>
            </a:r>
            <a:r>
              <a:rPr lang="en-US" sz="2800" dirty="0">
                <a:latin typeface="Century Gothic"/>
                <a:cs typeface="Century Gothic"/>
              </a:rPr>
              <a:t> Tim.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54699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father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Jake’s </a:t>
            </a:r>
            <a:r>
              <a:rPr lang="en-US" sz="2800" b="1" dirty="0">
                <a:latin typeface="Century Gothic"/>
                <a:cs typeface="Century Gothic"/>
              </a:rPr>
              <a:t>father</a:t>
            </a:r>
            <a:r>
              <a:rPr lang="en-US" sz="2800" dirty="0">
                <a:latin typeface="Century Gothic"/>
                <a:cs typeface="Century Gothic"/>
              </a:rPr>
              <a:t> and mother coach </a:t>
            </a:r>
          </a:p>
          <a:p>
            <a:pPr algn="ctr"/>
            <a:r>
              <a:rPr lang="en-US" sz="2800" dirty="0">
                <a:latin typeface="Century Gothic"/>
                <a:cs typeface="Century Gothic"/>
              </a:rPr>
              <a:t>his baseball team.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14531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My </a:t>
            </a:r>
            <a:r>
              <a:rPr lang="en-US" sz="2800" b="1" dirty="0">
                <a:latin typeface="Century Gothic"/>
                <a:cs typeface="Century Gothic"/>
              </a:rPr>
              <a:t>friend</a:t>
            </a:r>
            <a:r>
              <a:rPr lang="en-US" sz="2800" dirty="0">
                <a:latin typeface="Century Gothic"/>
                <a:cs typeface="Century Gothic"/>
              </a:rPr>
              <a:t> and I love to play baseball.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82821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love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My friend and I </a:t>
            </a:r>
            <a:r>
              <a:rPr lang="en-US" sz="2800" b="1" dirty="0">
                <a:latin typeface="Century Gothic"/>
                <a:cs typeface="Century Gothic"/>
              </a:rPr>
              <a:t>love</a:t>
            </a:r>
            <a:r>
              <a:rPr lang="en-US" sz="2800" dirty="0">
                <a:latin typeface="Century Gothic"/>
                <a:cs typeface="Century Gothic"/>
              </a:rPr>
              <a:t> to play baseball.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94031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mother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Jake’s father and </a:t>
            </a:r>
            <a:r>
              <a:rPr lang="en-US" sz="2800" b="1" dirty="0">
                <a:latin typeface="Century Gothic"/>
                <a:cs typeface="Century Gothic"/>
              </a:rPr>
              <a:t>mother</a:t>
            </a:r>
            <a:r>
              <a:rPr lang="en-US" sz="2800" dirty="0">
                <a:latin typeface="Century Gothic"/>
                <a:cs typeface="Century Gothic"/>
              </a:rPr>
              <a:t> coach </a:t>
            </a:r>
          </a:p>
          <a:p>
            <a:pPr algn="ctr"/>
            <a:r>
              <a:rPr lang="en-US" sz="2800" dirty="0">
                <a:latin typeface="Century Gothic"/>
                <a:cs typeface="Century Gothic"/>
              </a:rPr>
              <a:t>his baseball team.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95716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This is a </a:t>
            </a:r>
            <a:r>
              <a:rPr lang="en-US" sz="2800" b="1" dirty="0">
                <a:latin typeface="Century Gothic"/>
                <a:cs typeface="Century Gothic"/>
              </a:rPr>
              <a:t>picture</a:t>
            </a:r>
            <a:r>
              <a:rPr lang="en-US" sz="2800" dirty="0">
                <a:latin typeface="Century Gothic"/>
                <a:cs typeface="Century Gothic"/>
              </a:rPr>
              <a:t> of Tom’s brother Tim.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5645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>
                <a:latin typeface="Century Gothic"/>
                <a:cs typeface="Century Gothic"/>
              </a:rPr>
              <a:t>This is a </a:t>
            </a:r>
            <a:r>
              <a:rPr lang="en-US" sz="5400" b="1" dirty="0">
                <a:latin typeface="Century Gothic"/>
                <a:cs typeface="Century Gothic"/>
              </a:rPr>
              <a:t>picture</a:t>
            </a:r>
            <a:r>
              <a:rPr lang="en-US" sz="5400" dirty="0">
                <a:latin typeface="Century Gothic"/>
                <a:cs typeface="Century Gothic"/>
              </a:rPr>
              <a:t> of Tom’s </a:t>
            </a:r>
            <a:r>
              <a:rPr lang="en-US" sz="5400" b="1" dirty="0">
                <a:latin typeface="Century Gothic"/>
                <a:cs typeface="Century Gothic"/>
              </a:rPr>
              <a:t>brother</a:t>
            </a:r>
            <a:r>
              <a:rPr lang="en-US" sz="5400" dirty="0">
                <a:latin typeface="Century Gothic"/>
                <a:cs typeface="Century Gothic"/>
              </a:rPr>
              <a:t> Tim.</a:t>
            </a:r>
          </a:p>
          <a:p>
            <a:pPr marL="1371600" indent="-1371600">
              <a:buAutoNum type="arabicPeriod"/>
            </a:pPr>
            <a:r>
              <a:rPr lang="en-US" sz="5400" dirty="0">
                <a:latin typeface="Century Gothic"/>
                <a:cs typeface="Century Gothic"/>
              </a:rPr>
              <a:t>Jake’s </a:t>
            </a:r>
            <a:r>
              <a:rPr lang="en-US" sz="5400" b="1" dirty="0">
                <a:latin typeface="Century Gothic"/>
                <a:cs typeface="Century Gothic"/>
              </a:rPr>
              <a:t>father</a:t>
            </a:r>
            <a:r>
              <a:rPr lang="en-US" sz="5400" dirty="0">
                <a:latin typeface="Century Gothic"/>
                <a:cs typeface="Century Gothic"/>
              </a:rPr>
              <a:t> and </a:t>
            </a:r>
            <a:r>
              <a:rPr lang="en-US" sz="5400" b="1" dirty="0">
                <a:latin typeface="Century Gothic"/>
                <a:cs typeface="Century Gothic"/>
              </a:rPr>
              <a:t>mother</a:t>
            </a:r>
            <a:r>
              <a:rPr lang="en-US" sz="5400" dirty="0">
                <a:latin typeface="Century Gothic"/>
                <a:cs typeface="Century Gothic"/>
              </a:rPr>
              <a:t> coach his baseball team.</a:t>
            </a:r>
          </a:p>
          <a:p>
            <a:pPr marL="1371600" indent="-1371600">
              <a:buAutoNum type="arabicPeriod"/>
            </a:pPr>
            <a:r>
              <a:rPr lang="en-US" sz="5400" dirty="0">
                <a:latin typeface="Century Gothic"/>
                <a:cs typeface="Century Gothic"/>
              </a:rPr>
              <a:t>My </a:t>
            </a:r>
            <a:r>
              <a:rPr lang="en-US" sz="5400" b="1" dirty="0">
                <a:latin typeface="Century Gothic"/>
                <a:cs typeface="Century Gothic"/>
              </a:rPr>
              <a:t>friend</a:t>
            </a:r>
            <a:r>
              <a:rPr lang="en-US" sz="5400" dirty="0">
                <a:latin typeface="Century Gothic"/>
                <a:cs typeface="Century Gothic"/>
              </a:rPr>
              <a:t> and I </a:t>
            </a:r>
            <a:r>
              <a:rPr lang="en-US" sz="5400" b="1" dirty="0">
                <a:latin typeface="Century Gothic"/>
                <a:cs typeface="Century Gothic"/>
              </a:rPr>
              <a:t>love</a:t>
            </a:r>
            <a:r>
              <a:rPr lang="en-US" sz="5400" dirty="0">
                <a:latin typeface="Century Gothic"/>
                <a:cs typeface="Century Gothic"/>
              </a:rPr>
              <a:t> to play baseball.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</a:p>
        </p:txBody>
      </p:sp>
    </p:spTree>
    <p:extLst>
      <p:ext uri="{BB962C8B-B14F-4D97-AF65-F5344CB8AC3E}">
        <p14:creationId xmlns:p14="http://schemas.microsoft.com/office/powerpoint/2010/main" val="28127760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Possessive Pronouns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78" y="2135277"/>
            <a:ext cx="8852382" cy="4513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400" u="sng" dirty="0">
                <a:latin typeface="Century Gothic"/>
                <a:cs typeface="Century Gothic"/>
              </a:rPr>
              <a:t>My</a:t>
            </a:r>
            <a:r>
              <a:rPr lang="en-US" sz="3400" dirty="0">
                <a:latin typeface="Century Gothic"/>
                <a:cs typeface="Century Gothic"/>
              </a:rPr>
              <a:t> house is white.</a:t>
            </a:r>
          </a:p>
          <a:p>
            <a:pPr>
              <a:lnSpc>
                <a:spcPct val="120000"/>
              </a:lnSpc>
            </a:pPr>
            <a:r>
              <a:rPr lang="en-US" sz="3400" u="sng" dirty="0">
                <a:latin typeface="Century Gothic"/>
                <a:cs typeface="Century Gothic"/>
              </a:rPr>
              <a:t>His</a:t>
            </a:r>
            <a:r>
              <a:rPr lang="en-US" sz="3400" dirty="0">
                <a:latin typeface="Century Gothic"/>
                <a:cs typeface="Century Gothic"/>
              </a:rPr>
              <a:t> coat is too small.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latin typeface="Century Gothic"/>
                <a:cs typeface="Century Gothic"/>
              </a:rPr>
              <a:t>The dog sleeps in </a:t>
            </a:r>
            <a:r>
              <a:rPr lang="en-US" sz="3400" u="sng" dirty="0">
                <a:latin typeface="Century Gothic"/>
                <a:cs typeface="Century Gothic"/>
              </a:rPr>
              <a:t>its</a:t>
            </a:r>
            <a:r>
              <a:rPr lang="en-US" sz="3400" dirty="0">
                <a:latin typeface="Century Gothic"/>
                <a:cs typeface="Century Gothic"/>
              </a:rPr>
              <a:t> bed.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latin typeface="Century Gothic"/>
                <a:cs typeface="Century Gothic"/>
              </a:rPr>
              <a:t>They put </a:t>
            </a:r>
            <a:r>
              <a:rPr lang="en-US" sz="3400" u="sng" dirty="0">
                <a:latin typeface="Century Gothic"/>
                <a:cs typeface="Century Gothic"/>
              </a:rPr>
              <a:t>their</a:t>
            </a:r>
            <a:r>
              <a:rPr lang="en-US" sz="3400" dirty="0">
                <a:latin typeface="Century Gothic"/>
                <a:cs typeface="Century Gothic"/>
              </a:rPr>
              <a:t> spelling tests in the basket.</a:t>
            </a:r>
          </a:p>
          <a:p>
            <a:pPr>
              <a:lnSpc>
                <a:spcPct val="120000"/>
              </a:lnSpc>
            </a:pPr>
            <a:r>
              <a:rPr lang="en-US" sz="3400" u="sng" dirty="0">
                <a:latin typeface="Century Gothic"/>
                <a:cs typeface="Century Gothic"/>
              </a:rPr>
              <a:t>Your</a:t>
            </a:r>
            <a:r>
              <a:rPr lang="en-US" sz="3400" dirty="0">
                <a:latin typeface="Century Gothic"/>
                <a:cs typeface="Century Gothic"/>
              </a:rPr>
              <a:t> mother just called.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latin typeface="Century Gothic"/>
                <a:cs typeface="Century Gothic"/>
              </a:rPr>
              <a:t>Julie lost </a:t>
            </a:r>
            <a:r>
              <a:rPr lang="en-US" sz="3400" u="sng" dirty="0">
                <a:latin typeface="Century Gothic"/>
                <a:cs typeface="Century Gothic"/>
              </a:rPr>
              <a:t>her</a:t>
            </a:r>
            <a:r>
              <a:rPr lang="en-US" sz="3400" dirty="0">
                <a:latin typeface="Century Gothic"/>
                <a:cs typeface="Century Gothic"/>
              </a:rPr>
              <a:t> tooth.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latin typeface="Century Gothic"/>
                <a:cs typeface="Century Gothic"/>
              </a:rPr>
              <a:t>Gran stayed at </a:t>
            </a:r>
            <a:r>
              <a:rPr lang="en-US" sz="3400" u="sng" dirty="0">
                <a:latin typeface="Century Gothic"/>
                <a:cs typeface="Century Gothic"/>
              </a:rPr>
              <a:t>our</a:t>
            </a:r>
            <a:r>
              <a:rPr lang="en-US" sz="3400" dirty="0">
                <a:latin typeface="Century Gothic"/>
                <a:cs typeface="Century Gothic"/>
              </a:rPr>
              <a:t> house.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051999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Pronouns are words that take the place of nouns.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A possessive pronoun shows who or what has or owns something.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Some possessive pronouns are used before nouns.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6535" y="2339311"/>
            <a:ext cx="2855038" cy="1183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/>
                <a:cs typeface="Century Gothic"/>
              </a:rPr>
              <a:t>My, your, his, her, its, our, 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Century Gothic"/>
                <a:cs typeface="Century Gothic"/>
              </a:rPr>
              <a:t>their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are possessive pronouns.</a:t>
            </a:r>
          </a:p>
        </p:txBody>
      </p:sp>
    </p:spTree>
    <p:extLst>
      <p:ext uri="{BB962C8B-B14F-4D97-AF65-F5344CB8AC3E}">
        <p14:creationId xmlns:p14="http://schemas.microsoft.com/office/powerpoint/2010/main" val="27176492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Possessive Pronouns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78" y="2135277"/>
            <a:ext cx="8852382" cy="4513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Century Gothic"/>
                <a:cs typeface="Century Gothic"/>
              </a:rPr>
              <a:t>The school has its own pool.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Century Gothic"/>
                <a:cs typeface="Century Gothic"/>
              </a:rPr>
              <a:t>Miss Dawson helped me with my math.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Century Gothic"/>
                <a:cs typeface="Century Gothic"/>
              </a:rPr>
              <a:t>Susie likes her new skirt.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Century Gothic"/>
                <a:cs typeface="Century Gothic"/>
              </a:rPr>
              <a:t>Jack left his flute on the lawn.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051999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Identify the possessive pronouns.</a:t>
            </a:r>
          </a:p>
        </p:txBody>
      </p:sp>
    </p:spTree>
    <p:extLst>
      <p:ext uri="{BB962C8B-B14F-4D97-AF65-F5344CB8AC3E}">
        <p14:creationId xmlns:p14="http://schemas.microsoft.com/office/powerpoint/2010/main" val="14872700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2 – Day 2</a:t>
            </a:r>
          </a:p>
        </p:txBody>
      </p:sp>
    </p:spTree>
    <p:extLst>
      <p:ext uri="{BB962C8B-B14F-4D97-AF65-F5344CB8AC3E}">
        <p14:creationId xmlns:p14="http://schemas.microsoft.com/office/powerpoint/2010/main" val="32269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904" y="2002958"/>
            <a:ext cx="24682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sm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4163" y="2002958"/>
            <a:ext cx="2153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956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1858422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Phoneme Reversal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Now I am going to say more sounds. Blend the sounds to say a word. Then say the sounds backward and blend them to make another word.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/p/ /o/ /t/		/b/ /a/ /k/		/</a:t>
            </a:r>
            <a:r>
              <a:rPr lang="en-US" sz="2000" dirty="0" err="1">
                <a:solidFill>
                  <a:srgbClr val="D9D9D9"/>
                </a:solidFill>
                <a:latin typeface="Century Gothic"/>
                <a:cs typeface="Century Gothic"/>
              </a:rPr>
              <a:t>ch</a:t>
            </a:r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/ /p/		/z/ /u/		/t/ /o/ /t/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361" y="1260420"/>
            <a:ext cx="86145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blend these sounds: /n/ /e/ /t/, /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nnneeet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net.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say the sounds backward and blend them to make a new word.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/t/ /e/ /n/, /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teeennn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ten. 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blend these sounds: /t/ /e/ /l/, /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ttteeel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tell.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say the sounds backward and blend them to make a new word.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/l/ /e/ /t/, /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llleeet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let.</a:t>
            </a:r>
          </a:p>
        </p:txBody>
      </p:sp>
    </p:spTree>
    <p:extLst>
      <p:ext uri="{BB962C8B-B14F-4D97-AF65-F5344CB8AC3E}">
        <p14:creationId xmlns:p14="http://schemas.microsoft.com/office/powerpoint/2010/main" val="302237370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9725" y="102919"/>
            <a:ext cx="551444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Introduce Variant Vowel /o/</a:t>
            </a:r>
          </a:p>
        </p:txBody>
      </p:sp>
      <p:pic>
        <p:nvPicPr>
          <p:cNvPr id="5" name="Picture 4" descr="Screen Shot 2017-04-02 at 9.2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42" y="727657"/>
            <a:ext cx="4297996" cy="56549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45321" y="767843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wall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5321" y="1778197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paw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5321" y="2801346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cause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45321" y="3914394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caught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45321" y="4983793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talk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795" y="3247755"/>
            <a:ext cx="1933533" cy="1272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What are the letters?</a:t>
            </a:r>
          </a:p>
          <a:p>
            <a:pPr algn="ctr"/>
            <a:r>
              <a:rPr lang="en-US" dirty="0">
                <a:latin typeface="Century Gothic"/>
                <a:cs typeface="Century Gothic"/>
              </a:rPr>
              <a:t>What sound do they stand for?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350078" y="4700973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341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05767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1527" y="2043921"/>
            <a:ext cx="28502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33433249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95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1527" y="2043921"/>
            <a:ext cx="28502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28022627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8509077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1527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42400059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9127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29478210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9127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834495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3518550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9127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1095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4264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904" y="2002958"/>
            <a:ext cx="24682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sm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4163" y="2002958"/>
            <a:ext cx="2153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81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96832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6065718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1527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484297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9127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68184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9127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7654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65919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15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9127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1095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433885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9173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1306320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9173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3541" y="2043921"/>
            <a:ext cx="2592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161157958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9173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1141" y="2043921"/>
            <a:ext cx="2592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9389299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1012" y="2025429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759771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554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2081" y="2043921"/>
            <a:ext cx="42729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585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71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11164554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554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6522" y="2043921"/>
            <a:ext cx="42729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687088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554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6522" y="2043921"/>
            <a:ext cx="42729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4913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253082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554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6522" y="2043921"/>
            <a:ext cx="42729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9519" y="2043921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0750746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804" y="2025429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74455797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804" y="2025429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0171" y="2025429"/>
            <a:ext cx="23537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91261889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804" y="2025429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7772" y="2025429"/>
            <a:ext cx="23537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22583271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804" y="2025429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7772" y="2025429"/>
            <a:ext cx="23537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6438" y="2025429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6284086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804" y="2025429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7772" y="2025429"/>
            <a:ext cx="23537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1497" y="2025429"/>
            <a:ext cx="19619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01673566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Century Gothic"/>
                <a:cs typeface="Century Gothic"/>
              </a:rPr>
              <a:t>ch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69107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Century Gothic"/>
                <a:cs typeface="Century Gothic"/>
              </a:rPr>
              <a:t>ch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741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71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6563" y="2002958"/>
            <a:ext cx="244966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277409587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0107611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</a:t>
            </a:r>
            <a:r>
              <a:rPr lang="en-US" sz="6600" dirty="0" err="1">
                <a:latin typeface="Century Gothic"/>
                <a:cs typeface="Century Gothic"/>
              </a:rPr>
              <a:t>cr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850672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63295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33773054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391329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084369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755586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7557863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>
                <a:latin typeface="Century Gothic"/>
                <a:cs typeface="Century Gothic"/>
              </a:rPr>
              <a:t>s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332694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23296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71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4163" y="2002958"/>
            <a:ext cx="244966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391286129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</a:p>
        </p:txBody>
      </p:sp>
    </p:spTree>
    <p:extLst>
      <p:ext uri="{BB962C8B-B14F-4D97-AF65-F5344CB8AC3E}">
        <p14:creationId xmlns:p14="http://schemas.microsoft.com/office/powerpoint/2010/main" val="229663233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</a:t>
            </a:r>
            <a:r>
              <a:rPr lang="en-US" sz="6600" dirty="0" err="1">
                <a:latin typeface="Century Gothic"/>
                <a:cs typeface="Century Gothic"/>
              </a:rPr>
              <a:t>w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620734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414707600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182708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</a:t>
            </a:r>
            <a:r>
              <a:rPr lang="en-US" sz="6600" dirty="0" err="1">
                <a:latin typeface="Century Gothic"/>
                <a:cs typeface="Century Gothic"/>
              </a:rPr>
              <a:t>t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958846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71044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>
                <a:latin typeface="Century Gothic"/>
                <a:cs typeface="Century Gothic"/>
              </a:rPr>
              <a:t>sm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279010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>
                <a:latin typeface="Century Gothic"/>
                <a:cs typeface="Century Gothic"/>
              </a:rPr>
              <a:t>sm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22576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81221641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t</a:t>
            </a:r>
          </a:p>
        </p:txBody>
      </p:sp>
    </p:spTree>
    <p:extLst>
      <p:ext uri="{BB962C8B-B14F-4D97-AF65-F5344CB8AC3E}">
        <p14:creationId xmlns:p14="http://schemas.microsoft.com/office/powerpoint/2010/main" val="190035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71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4163" y="2002958"/>
            <a:ext cx="244966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050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8232652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</a:t>
            </a:r>
            <a:r>
              <a:rPr lang="en-US" sz="6600" dirty="0" err="1">
                <a:latin typeface="Century Gothic"/>
                <a:cs typeface="Century Gothic"/>
              </a:rPr>
              <a:t>t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325028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68035967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s</a:t>
            </a:r>
          </a:p>
        </p:txBody>
      </p:sp>
    </p:spTree>
    <p:extLst>
      <p:ext uri="{BB962C8B-B14F-4D97-AF65-F5344CB8AC3E}">
        <p14:creationId xmlns:p14="http://schemas.microsoft.com/office/powerpoint/2010/main" val="124943869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</a:t>
            </a:r>
            <a:r>
              <a:rPr lang="en-US" sz="6600" dirty="0" err="1">
                <a:latin typeface="Century Gothic"/>
                <a:cs typeface="Century Gothic"/>
              </a:rPr>
              <a:t>s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81580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</p:txBody>
      </p:sp>
    </p:spTree>
    <p:extLst>
      <p:ext uri="{BB962C8B-B14F-4D97-AF65-F5344CB8AC3E}">
        <p14:creationId xmlns:p14="http://schemas.microsoft.com/office/powerpoint/2010/main" val="296958934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lt  y</a:t>
            </a:r>
          </a:p>
        </p:txBody>
      </p:sp>
    </p:spTree>
    <p:extLst>
      <p:ext uri="{BB962C8B-B14F-4D97-AF65-F5344CB8AC3E}">
        <p14:creationId xmlns:p14="http://schemas.microsoft.com/office/powerpoint/2010/main" val="147446005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lt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914700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90" y="668374"/>
            <a:ext cx="8880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l  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sm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ll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lt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8862981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6271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4908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s to l.</a:t>
            </a:r>
          </a:p>
        </p:txBody>
      </p:sp>
    </p:spTree>
    <p:extLst>
      <p:ext uri="{BB962C8B-B14F-4D97-AF65-F5344CB8AC3E}">
        <p14:creationId xmlns:p14="http://schemas.microsoft.com/office/powerpoint/2010/main" val="288563216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6271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4908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 an n to the end of the word.</a:t>
            </a:r>
          </a:p>
        </p:txBody>
      </p:sp>
    </p:spTree>
    <p:extLst>
      <p:ext uri="{BB962C8B-B14F-4D97-AF65-F5344CB8AC3E}">
        <p14:creationId xmlns:p14="http://schemas.microsoft.com/office/powerpoint/2010/main" val="388964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71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4163" y="2002958"/>
            <a:ext cx="244966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382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287303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9673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310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l to 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2091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1280250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9673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310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d to dr.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2091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4972220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9673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dr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8310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Remove the n.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2091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7709681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9673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dr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8310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dr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r.</a:t>
            </a:r>
          </a:p>
        </p:txBody>
      </p:sp>
    </p:spTree>
    <p:extLst>
      <p:ext uri="{BB962C8B-B14F-4D97-AF65-F5344CB8AC3E}">
        <p14:creationId xmlns:p14="http://schemas.microsoft.com/office/powerpoint/2010/main" val="348202077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5750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r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4387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r to j.</a:t>
            </a:r>
          </a:p>
        </p:txBody>
      </p:sp>
    </p:spTree>
    <p:extLst>
      <p:ext uri="{BB962C8B-B14F-4D97-AF65-F5344CB8AC3E}">
        <p14:creationId xmlns:p14="http://schemas.microsoft.com/office/powerpoint/2010/main" val="54630503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5750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j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4387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j to p.</a:t>
            </a:r>
          </a:p>
        </p:txBody>
      </p:sp>
    </p:spTree>
    <p:extLst>
      <p:ext uri="{BB962C8B-B14F-4D97-AF65-F5344CB8AC3E}">
        <p14:creationId xmlns:p14="http://schemas.microsoft.com/office/powerpoint/2010/main" val="13829304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5750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4387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 se to the end of the word.</a:t>
            </a:r>
          </a:p>
        </p:txBody>
      </p:sp>
    </p:spTree>
    <p:extLst>
      <p:ext uri="{BB962C8B-B14F-4D97-AF65-F5344CB8AC3E}">
        <p14:creationId xmlns:p14="http://schemas.microsoft.com/office/powerpoint/2010/main" val="32355998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5020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3657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p to c.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7438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42737264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5020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3657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c to cl.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7438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382128076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5020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cl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3657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Remove the 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7438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1659965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65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1648773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7104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cl</a:t>
            </a:r>
          </a:p>
        </p:txBody>
      </p:sp>
      <p:sp>
        <p:nvSpPr>
          <p:cNvPr id="4" name="Rectangle 3"/>
          <p:cNvSpPr/>
          <p:nvPr/>
        </p:nvSpPr>
        <p:spPr>
          <a:xfrm>
            <a:off x="4145741" y="2008308"/>
            <a:ext cx="2633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to cl to c and add an l to the end of the word..</a:t>
            </a:r>
          </a:p>
        </p:txBody>
      </p:sp>
    </p:spTree>
    <p:extLst>
      <p:ext uri="{BB962C8B-B14F-4D97-AF65-F5344CB8AC3E}">
        <p14:creationId xmlns:p14="http://schemas.microsoft.com/office/powerpoint/2010/main" val="273698842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102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9664" y="2008308"/>
            <a:ext cx="21754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to cl to c and add an l to the end of the word.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15111" y="2008308"/>
            <a:ext cx="20353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517920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102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9664" y="2008308"/>
            <a:ext cx="21754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c to w.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15111" y="2008308"/>
            <a:ext cx="20353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141895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102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9664" y="2008308"/>
            <a:ext cx="21754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w to 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15111" y="2008308"/>
            <a:ext cx="20353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60119204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102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9664" y="2008308"/>
            <a:ext cx="21754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w to 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6707" y="2008308"/>
            <a:ext cx="20353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91248586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Vowel Team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9" y="2310264"/>
            <a:ext cx="6496583" cy="17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94" y="1136237"/>
            <a:ext cx="8546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The letters </a:t>
            </a:r>
            <a:r>
              <a:rPr lang="en-US" b="1" dirty="0" err="1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stand for the vowel team sound /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When you see the letters for a vowel spelling in a word, the letters act as a team and must stay together in the same syllable.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0019" y="4362757"/>
            <a:ext cx="6496583" cy="2215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>
                <a:latin typeface="Century Gothic"/>
                <a:cs typeface="Century Gothic"/>
              </a:rPr>
              <a:t>nt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>
                <a:latin typeface="Century Gothic"/>
                <a:cs typeface="Century Gothic"/>
              </a:rPr>
              <a:t>n/t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5420262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Vowel Team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875" y="2062011"/>
            <a:ext cx="3532991" cy="3571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94" y="1136237"/>
            <a:ext cx="854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The vowel team stays together in the same syllable.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7266" y="2062011"/>
            <a:ext cx="5080245" cy="3571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>
                <a:latin typeface="Century Gothic"/>
                <a:cs typeface="Century Gothic"/>
              </a:rPr>
              <a:t>nb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chemeClr val="tx1"/>
                </a:solidFill>
                <a:latin typeface="Century Gothic"/>
                <a:cs typeface="Century Gothic"/>
              </a:rPr>
              <a:t>ing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875" y="6091386"/>
            <a:ext cx="854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Work with children to divide the words into syllables,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then blend the syllables to read the words. </a:t>
            </a:r>
          </a:p>
        </p:txBody>
      </p:sp>
    </p:spTree>
    <p:extLst>
      <p:ext uri="{BB962C8B-B14F-4D97-AF65-F5344CB8AC3E}">
        <p14:creationId xmlns:p14="http://schemas.microsoft.com/office/powerpoint/2010/main" val="76113651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Vowel Team Syllables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94" y="1136237"/>
            <a:ext cx="854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Work with children to find the vowel teams.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7090" y="1775564"/>
            <a:ext cx="5080245" cy="4220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joyful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repeat</a:t>
            </a:r>
            <a:endParaRPr lang="en-US" sz="6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tx1"/>
                </a:solidFill>
                <a:latin typeface="Century Gothic"/>
                <a:cs typeface="Century Gothic"/>
              </a:rPr>
              <a:t>Hauling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tx1"/>
                </a:solidFill>
                <a:latin typeface="Century Gothic"/>
                <a:cs typeface="Century Gothic"/>
              </a:rPr>
              <a:t>railroad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875" y="6091386"/>
            <a:ext cx="854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Have children identify each syllable,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then blend the syllables to read the words.</a:t>
            </a:r>
          </a:p>
        </p:txBody>
      </p:sp>
    </p:spTree>
    <p:extLst>
      <p:ext uri="{BB962C8B-B14F-4D97-AF65-F5344CB8AC3E}">
        <p14:creationId xmlns:p14="http://schemas.microsoft.com/office/powerpoint/2010/main" val="343304849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80308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5042" y="1159453"/>
            <a:ext cx="2709373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sauce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6287" y="1159453"/>
            <a:ext cx="1646805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jaw</a:t>
            </a:r>
          </a:p>
        </p:txBody>
      </p:sp>
    </p:spTree>
    <p:extLst>
      <p:ext uri="{BB962C8B-B14F-4D97-AF65-F5344CB8AC3E}">
        <p14:creationId xmlns:p14="http://schemas.microsoft.com/office/powerpoint/2010/main" val="213874435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haul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claw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paw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dawn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saw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cause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485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haul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485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claw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04270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cause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4270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dawn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26005" y="408094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saw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26005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paw</a:t>
            </a:r>
          </a:p>
        </p:txBody>
      </p:sp>
    </p:spTree>
    <p:extLst>
      <p:ext uri="{BB962C8B-B14F-4D97-AF65-F5344CB8AC3E}">
        <p14:creationId xmlns:p14="http://schemas.microsoft.com/office/powerpoint/2010/main" val="397733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97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9825" y="2002958"/>
            <a:ext cx="41684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044680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125164221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brother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This is a picture of Tom’s </a:t>
            </a:r>
            <a:r>
              <a:rPr lang="en-US" sz="2800" b="1" dirty="0">
                <a:latin typeface="Century Gothic"/>
                <a:cs typeface="Century Gothic"/>
              </a:rPr>
              <a:t>brother</a:t>
            </a:r>
            <a:r>
              <a:rPr lang="en-US" sz="2800" dirty="0">
                <a:latin typeface="Century Gothic"/>
                <a:cs typeface="Century Gothic"/>
              </a:rPr>
              <a:t> Tim.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140439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father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Jake’s </a:t>
            </a:r>
            <a:r>
              <a:rPr lang="en-US" sz="2800" b="1" dirty="0">
                <a:latin typeface="Century Gothic"/>
                <a:cs typeface="Century Gothic"/>
              </a:rPr>
              <a:t>father</a:t>
            </a:r>
            <a:r>
              <a:rPr lang="en-US" sz="2800" dirty="0">
                <a:latin typeface="Century Gothic"/>
                <a:cs typeface="Century Gothic"/>
              </a:rPr>
              <a:t> and mother coach </a:t>
            </a:r>
          </a:p>
          <a:p>
            <a:pPr algn="ctr"/>
            <a:r>
              <a:rPr lang="en-US" sz="2800" dirty="0">
                <a:latin typeface="Century Gothic"/>
                <a:cs typeface="Century Gothic"/>
              </a:rPr>
              <a:t>his baseball team.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959066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My </a:t>
            </a:r>
            <a:r>
              <a:rPr lang="en-US" sz="2800" b="1" dirty="0">
                <a:latin typeface="Century Gothic"/>
                <a:cs typeface="Century Gothic"/>
              </a:rPr>
              <a:t>friend</a:t>
            </a:r>
            <a:r>
              <a:rPr lang="en-US" sz="2800" dirty="0">
                <a:latin typeface="Century Gothic"/>
                <a:cs typeface="Century Gothic"/>
              </a:rPr>
              <a:t> and I love to play baseball.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232962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love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My friend and I </a:t>
            </a:r>
            <a:r>
              <a:rPr lang="en-US" sz="2800" b="1" dirty="0">
                <a:latin typeface="Century Gothic"/>
                <a:cs typeface="Century Gothic"/>
              </a:rPr>
              <a:t>love</a:t>
            </a:r>
            <a:r>
              <a:rPr lang="en-US" sz="2800" dirty="0">
                <a:latin typeface="Century Gothic"/>
                <a:cs typeface="Century Gothic"/>
              </a:rPr>
              <a:t> to play baseball.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200240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mother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Jake’s father and </a:t>
            </a:r>
            <a:r>
              <a:rPr lang="en-US" sz="2800" b="1" dirty="0">
                <a:latin typeface="Century Gothic"/>
                <a:cs typeface="Century Gothic"/>
              </a:rPr>
              <a:t>mother</a:t>
            </a:r>
            <a:r>
              <a:rPr lang="en-US" sz="2800" dirty="0">
                <a:latin typeface="Century Gothic"/>
                <a:cs typeface="Century Gothic"/>
              </a:rPr>
              <a:t> coach </a:t>
            </a:r>
          </a:p>
          <a:p>
            <a:pPr algn="ctr"/>
            <a:r>
              <a:rPr lang="en-US" sz="2800" dirty="0">
                <a:latin typeface="Century Gothic"/>
                <a:cs typeface="Century Gothic"/>
              </a:rPr>
              <a:t>his baseball team.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535216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This is a </a:t>
            </a:r>
            <a:r>
              <a:rPr lang="en-US" sz="2800" b="1" dirty="0">
                <a:latin typeface="Century Gothic"/>
                <a:cs typeface="Century Gothic"/>
              </a:rPr>
              <a:t>picture</a:t>
            </a:r>
            <a:r>
              <a:rPr lang="en-US" sz="2800" dirty="0">
                <a:latin typeface="Century Gothic"/>
                <a:cs typeface="Century Gothic"/>
              </a:rPr>
              <a:t> of Tom’s brother Tim.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384412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Possessive Pronouns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78" y="2135277"/>
            <a:ext cx="8852382" cy="4513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400" dirty="0">
                <a:latin typeface="Century Gothic"/>
                <a:cs typeface="Century Gothic"/>
              </a:rPr>
              <a:t>Is this book </a:t>
            </a:r>
            <a:r>
              <a:rPr lang="en-US" sz="3400" u="sng" dirty="0">
                <a:latin typeface="Century Gothic"/>
                <a:cs typeface="Century Gothic"/>
              </a:rPr>
              <a:t>yours</a:t>
            </a:r>
            <a:r>
              <a:rPr lang="en-US" sz="3400" dirty="0">
                <a:latin typeface="Century Gothic"/>
                <a:cs typeface="Century Gothic"/>
              </a:rPr>
              <a:t>? It is </a:t>
            </a:r>
            <a:r>
              <a:rPr lang="en-US" sz="3400" u="sng" dirty="0">
                <a:latin typeface="Century Gothic"/>
                <a:cs typeface="Century Gothic"/>
              </a:rPr>
              <a:t>mine</a:t>
            </a:r>
            <a:r>
              <a:rPr lang="en-US" sz="3400" dirty="0">
                <a:latin typeface="Century Gothic"/>
                <a:cs typeface="Century Gothic"/>
              </a:rPr>
              <a:t>. It is </a:t>
            </a:r>
            <a:r>
              <a:rPr lang="en-US" sz="3400" u="sng" dirty="0">
                <a:latin typeface="Century Gothic"/>
                <a:cs typeface="Century Gothic"/>
              </a:rPr>
              <a:t>his</a:t>
            </a:r>
            <a:r>
              <a:rPr lang="en-US" sz="3400" dirty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latin typeface="Century Gothic"/>
                <a:cs typeface="Century Gothic"/>
              </a:rPr>
              <a:t>The bat is </a:t>
            </a:r>
            <a:r>
              <a:rPr lang="en-US" sz="3400" u="sng" dirty="0">
                <a:latin typeface="Century Gothic"/>
                <a:cs typeface="Century Gothic"/>
              </a:rPr>
              <a:t>theirs</a:t>
            </a:r>
            <a:r>
              <a:rPr lang="en-US" sz="3400" dirty="0">
                <a:latin typeface="Century Gothic"/>
                <a:cs typeface="Century Gothic"/>
              </a:rPr>
              <a:t>. Only the baseballs are </a:t>
            </a:r>
            <a:r>
              <a:rPr lang="en-US" sz="3400" u="sng" dirty="0">
                <a:latin typeface="Century Gothic"/>
                <a:cs typeface="Century Gothic"/>
              </a:rPr>
              <a:t>ours</a:t>
            </a:r>
            <a:r>
              <a:rPr lang="en-US" sz="3400" dirty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latin typeface="Century Gothic"/>
                <a:cs typeface="Century Gothic"/>
              </a:rPr>
              <a:t>This shirt is just like </a:t>
            </a:r>
            <a:r>
              <a:rPr lang="en-US" sz="3400" u="sng" dirty="0">
                <a:latin typeface="Century Gothic"/>
                <a:cs typeface="Century Gothic"/>
              </a:rPr>
              <a:t>hers</a:t>
            </a:r>
            <a:r>
              <a:rPr lang="en-US" sz="34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051999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Some possessive pronouns are used before nouns.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Some possessive pronouns can stand alone.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6535" y="5366092"/>
            <a:ext cx="2855038" cy="1183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/>
                <a:cs typeface="Century Gothic"/>
              </a:rPr>
              <a:t>Mine, yours, his, hers, ours, 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and</a:t>
            </a:r>
            <a:r>
              <a:rPr lang="en-US" b="1" dirty="0">
                <a:solidFill>
                  <a:srgbClr val="FF0000"/>
                </a:solidFill>
                <a:latin typeface="Century Gothic"/>
                <a:cs typeface="Century Gothic"/>
              </a:rPr>
              <a:t> theirs 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are possessive pronouns.</a:t>
            </a:r>
          </a:p>
        </p:txBody>
      </p:sp>
    </p:spTree>
    <p:extLst>
      <p:ext uri="{BB962C8B-B14F-4D97-AF65-F5344CB8AC3E}">
        <p14:creationId xmlns:p14="http://schemas.microsoft.com/office/powerpoint/2010/main" val="33620031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Possessive Pronouns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78" y="2135277"/>
            <a:ext cx="8852382" cy="4513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400" dirty="0">
                <a:latin typeface="Century Gothic"/>
                <a:cs typeface="Century Gothic"/>
              </a:rPr>
              <a:t>That soup tastes better than mine.</a:t>
            </a:r>
          </a:p>
          <a:p>
            <a:pPr>
              <a:lnSpc>
                <a:spcPct val="120000"/>
              </a:lnSpc>
            </a:pPr>
            <a:endParaRPr lang="en-US" sz="34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400" dirty="0">
                <a:latin typeface="Century Gothic"/>
                <a:cs typeface="Century Gothic"/>
              </a:rPr>
              <a:t>This school is smaller than theirs.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252054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Have partners identify the possessive pronouns that stand alone.</a:t>
            </a:r>
          </a:p>
        </p:txBody>
      </p:sp>
    </p:spTree>
    <p:extLst>
      <p:ext uri="{BB962C8B-B14F-4D97-AF65-F5344CB8AC3E}">
        <p14:creationId xmlns:p14="http://schemas.microsoft.com/office/powerpoint/2010/main" val="379088804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2 – Day 3</a:t>
            </a:r>
          </a:p>
        </p:txBody>
      </p:sp>
    </p:spTree>
    <p:extLst>
      <p:ext uri="{BB962C8B-B14F-4D97-AF65-F5344CB8AC3E}">
        <p14:creationId xmlns:p14="http://schemas.microsoft.com/office/powerpoint/2010/main" val="90577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Phoneme Categorization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I will say three words. Tell me which word does not belong and why.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dawn, hole, pause	 wait, saw, game	  	mouth, yawn, couch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fruit, hall, moon		sauce, cause, join		row, law, claw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three words: jaw, draw, glue.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Jaw and draw have the /o/ sound.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Glue does not have the /o/ sound.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Glue does not belong.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three more words: lawn, match, cause.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Lawn and cause have the /o/ sound.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Match does not have the /o/ sound.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Match does not belong.</a:t>
            </a:r>
          </a:p>
        </p:txBody>
      </p:sp>
    </p:spTree>
    <p:extLst>
      <p:ext uri="{BB962C8B-B14F-4D97-AF65-F5344CB8AC3E}">
        <p14:creationId xmlns:p14="http://schemas.microsoft.com/office/powerpoint/2010/main" val="113347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97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7426" y="2002958"/>
            <a:ext cx="41684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539474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Phoneme Blending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three sounds. I will put one marker in each box as I say each sound. Put a marker in a box as you say each sound: /d/ /aw/ /n/.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blend the sounds to form a word: /d/ /aw/ /n/,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dooonnn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dawn.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7827" y="3092174"/>
            <a:ext cx="4870173" cy="1435652"/>
            <a:chOff x="1766957" y="3500783"/>
            <a:chExt cx="4870173" cy="1435652"/>
          </a:xfrm>
        </p:grpSpPr>
        <p:sp>
          <p:nvSpPr>
            <p:cNvPr id="3" name="Rectangle 2"/>
            <p:cNvSpPr/>
            <p:nvPr/>
          </p:nvSpPr>
          <p:spPr>
            <a:xfrm>
              <a:off x="1766957" y="3500783"/>
              <a:ext cx="1623391" cy="14356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90348" y="3500783"/>
              <a:ext cx="1623391" cy="14356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3739" y="3500783"/>
              <a:ext cx="1623391" cy="14356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2297043" y="4965146"/>
            <a:ext cx="1060173" cy="10314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96139" y="4965146"/>
            <a:ext cx="1060173" cy="10314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19530" y="4965146"/>
            <a:ext cx="1060173" cy="10314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18522" y="2683565"/>
            <a:ext cx="93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/>
                <a:cs typeface="Century Gothic"/>
              </a:rPr>
              <a:t>/d/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7618" y="2692064"/>
            <a:ext cx="93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/>
                <a:cs typeface="Century Gothic"/>
              </a:rPr>
              <a:t>/aw/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9530" y="2635910"/>
            <a:ext cx="93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/>
                <a:cs typeface="Century Gothic"/>
              </a:rPr>
              <a:t>/n/</a:t>
            </a:r>
          </a:p>
        </p:txBody>
      </p:sp>
      <p:sp>
        <p:nvSpPr>
          <p:cNvPr id="15" name="Right Arrow 14"/>
          <p:cNvSpPr/>
          <p:nvPr/>
        </p:nvSpPr>
        <p:spPr>
          <a:xfrm rot="16200000">
            <a:off x="2330174" y="4196522"/>
            <a:ext cx="993914" cy="3644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940314" y="4196521"/>
            <a:ext cx="993914" cy="3644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5596835" y="4196522"/>
            <a:ext cx="993914" cy="3644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273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Phoneme Blending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do some together. I will say one sound at a time. Place a marker for each sound you hear. Then we will blend the sounds to say a word.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87827" y="1984344"/>
            <a:ext cx="4870173" cy="3360697"/>
            <a:chOff x="1987827" y="2635910"/>
            <a:chExt cx="4870173" cy="3360697"/>
          </a:xfrm>
        </p:grpSpPr>
        <p:grpSp>
          <p:nvGrpSpPr>
            <p:cNvPr id="4" name="Group 3"/>
            <p:cNvGrpSpPr/>
            <p:nvPr/>
          </p:nvGrpSpPr>
          <p:grpSpPr>
            <a:xfrm>
              <a:off x="1987827" y="3092174"/>
              <a:ext cx="4870173" cy="1435652"/>
              <a:chOff x="1766957" y="3500783"/>
              <a:chExt cx="4870173" cy="143565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766957" y="3500783"/>
                <a:ext cx="1623391" cy="14356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90348" y="3500783"/>
                <a:ext cx="1623391" cy="14356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13739" y="3500783"/>
                <a:ext cx="1623391" cy="14356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297043" y="4965146"/>
              <a:ext cx="1060173" cy="103146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96139" y="4965146"/>
              <a:ext cx="1060173" cy="103146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19530" y="4965146"/>
              <a:ext cx="1060173" cy="103146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18522" y="2683565"/>
              <a:ext cx="93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/>
                  <a:cs typeface="Century Gothic"/>
                </a:rPr>
                <a:t>/d/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17618" y="2692064"/>
              <a:ext cx="93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/>
                  <a:cs typeface="Century Gothic"/>
                </a:rPr>
                <a:t>/aw/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19530" y="2635910"/>
              <a:ext cx="93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/>
                  <a:cs typeface="Century Gothic"/>
                </a:rPr>
                <a:t>/n/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2330174" y="4196522"/>
              <a:ext cx="993914" cy="36443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6200000">
              <a:off x="3940314" y="4196521"/>
              <a:ext cx="993914" cy="36443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6200000">
              <a:off x="5596835" y="4196522"/>
              <a:ext cx="993914" cy="36443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1951" y="5874385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/j/ /aw/		/b/ /aw/ /l/		/w/ /aw/ /k/		/h/ /aw/ /l/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/k/ /l/ /aw/		/k/ /aw/ /z/		/k/ /r/ /aw/ /l/		/f/ /aw/ /l/ /t/ </a:t>
            </a:r>
          </a:p>
        </p:txBody>
      </p:sp>
    </p:spTree>
    <p:extLst>
      <p:ext uri="{BB962C8B-B14F-4D97-AF65-F5344CB8AC3E}">
        <p14:creationId xmlns:p14="http://schemas.microsoft.com/office/powerpoint/2010/main" val="105432367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8995357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28744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414429904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28744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34604679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28744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969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27176909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28744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4609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70345345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48086279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154608374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2117929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9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7356" y="2002958"/>
            <a:ext cx="41684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849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3285211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2044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7868097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5318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6390114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802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9014154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802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2031" y="1989310"/>
            <a:ext cx="22007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3439275506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802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9631" y="1989310"/>
            <a:ext cx="22007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247492186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802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9631" y="1989310"/>
            <a:ext cx="22007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5" name="Rectangle 4"/>
          <p:cNvSpPr/>
          <p:nvPr/>
        </p:nvSpPr>
        <p:spPr>
          <a:xfrm>
            <a:off x="5538599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8822312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626461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8066" y="1989310"/>
            <a:ext cx="22007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8818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2783" y="1989310"/>
            <a:ext cx="22276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174675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626461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8066" y="1989310"/>
            <a:ext cx="22007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8818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6" name="Rectangle 5"/>
          <p:cNvSpPr/>
          <p:nvPr/>
        </p:nvSpPr>
        <p:spPr>
          <a:xfrm>
            <a:off x="6630423" y="1989310"/>
            <a:ext cx="22276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744401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870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919364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870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1270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355367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9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7356" y="2002958"/>
            <a:ext cx="41684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576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0638603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4509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1270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10227983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4509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1270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827431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789476650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4509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1270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8031" y="1989310"/>
            <a:ext cx="219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10220686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26" y="276087"/>
            <a:ext cx="87574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      </a:t>
            </a:r>
            <a:r>
              <a:rPr lang="en-US" sz="6600" dirty="0" err="1">
                <a:latin typeface="Century Gothic"/>
                <a:cs typeface="Century Gothic"/>
              </a:rPr>
              <a:t>ce</a:t>
            </a:r>
            <a:r>
              <a:rPr lang="en-US" sz="6600" dirty="0">
                <a:latin typeface="Century Gothic"/>
                <a:cs typeface="Century Gothic"/>
              </a:rPr>
              <a:t>    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</a:t>
            </a:r>
            <a:r>
              <a:rPr lang="en-US" sz="6600" dirty="0" err="1">
                <a:latin typeface="Century Gothic"/>
                <a:cs typeface="Century Gothic"/>
              </a:rPr>
              <a:t>nt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 </a:t>
            </a:r>
            <a:r>
              <a:rPr lang="en-US" sz="6600" dirty="0" err="1">
                <a:latin typeface="Century Gothic"/>
                <a:cs typeface="Century Gothic"/>
              </a:rPr>
              <a:t>sh</a:t>
            </a:r>
            <a:r>
              <a:rPr lang="en-US" sz="6600" dirty="0">
                <a:latin typeface="Century Gothic"/>
                <a:cs typeface="Century Gothic"/>
              </a:rPr>
              <a:t>      </a:t>
            </a:r>
            <a:r>
              <a:rPr lang="en-US" sz="6600" dirty="0" err="1">
                <a:latin typeface="Century Gothic"/>
                <a:cs typeface="Century Gothic"/>
              </a:rPr>
              <a:t>f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err="1">
                <a:latin typeface="Century Gothic"/>
                <a:cs typeface="Century Gothic"/>
              </a:rPr>
              <a:t>l</a:t>
            </a:r>
            <a:r>
              <a:rPr lang="en-US" sz="6600" dirty="0">
                <a:latin typeface="Century Gothic"/>
                <a:cs typeface="Century Gothic"/>
              </a:rPr>
              <a:t>        y   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ay     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      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ss     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u_e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  u</a:t>
            </a:r>
            <a:r>
              <a:rPr lang="en-US" sz="6600" dirty="0">
                <a:latin typeface="Century Gothic"/>
                <a:cs typeface="Century Gothic"/>
              </a:rPr>
              <a:t>n      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4124834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40298258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Century Gothic"/>
                <a:cs typeface="Century Gothic"/>
              </a:rPr>
              <a:t>c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801081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856081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</a:p>
        </p:txBody>
      </p:sp>
    </p:spTree>
    <p:extLst>
      <p:ext uri="{BB962C8B-B14F-4D97-AF65-F5344CB8AC3E}">
        <p14:creationId xmlns:p14="http://schemas.microsoft.com/office/powerpoint/2010/main" val="2891345501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</a:t>
            </a:r>
            <a:r>
              <a:rPr lang="en-US" sz="6600" dirty="0" err="1">
                <a:latin typeface="Century Gothic"/>
                <a:cs typeface="Century Gothic"/>
              </a:rPr>
              <a:t>s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520963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350243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150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36928375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546902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</a:t>
            </a:r>
            <a:r>
              <a:rPr lang="en-US" sz="6600" dirty="0" err="1">
                <a:latin typeface="Century Gothic"/>
                <a:cs typeface="Century Gothic"/>
              </a:rPr>
              <a:t>t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914981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7733275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4242573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>
                <a:latin typeface="Century Gothic"/>
                <a:cs typeface="Century Gothic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997636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775566755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</a:p>
        </p:txBody>
      </p:sp>
    </p:spTree>
    <p:extLst>
      <p:ext uri="{BB962C8B-B14F-4D97-AF65-F5344CB8AC3E}">
        <p14:creationId xmlns:p14="http://schemas.microsoft.com/office/powerpoint/2010/main" val="22463742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</a:t>
            </a:r>
            <a:r>
              <a:rPr lang="en-US" sz="6600" dirty="0" err="1">
                <a:latin typeface="Century Gothic"/>
                <a:cs typeface="Century Gothic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144163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</a:t>
            </a:r>
          </a:p>
        </p:txBody>
      </p:sp>
    </p:spTree>
    <p:extLst>
      <p:ext uri="{BB962C8B-B14F-4D97-AF65-F5344CB8AC3E}">
        <p14:creationId xmlns:p14="http://schemas.microsoft.com/office/powerpoint/2010/main" val="2941382463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4554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150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635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929238618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</a:t>
            </a:r>
            <a:r>
              <a:rPr lang="en-US" sz="6600" dirty="0" err="1">
                <a:latin typeface="Century Gothic"/>
                <a:cs typeface="Century Gothic"/>
              </a:rPr>
              <a:t>c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3406299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8711247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564635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733381386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latin typeface="Century Gothic"/>
                <a:cs typeface="Century Gothic"/>
              </a:rPr>
              <a:t>ls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9507737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27878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</a:p>
        </p:txBody>
      </p:sp>
    </p:spTree>
    <p:extLst>
      <p:ext uri="{BB962C8B-B14F-4D97-AF65-F5344CB8AC3E}">
        <p14:creationId xmlns:p14="http://schemas.microsoft.com/office/powerpoint/2010/main" val="363644955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</a:t>
            </a:r>
            <a:r>
              <a:rPr lang="en-US" sz="6600" dirty="0" err="1">
                <a:latin typeface="Century Gothic"/>
                <a:cs typeface="Century Gothic"/>
              </a:rPr>
              <a:t>h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4173326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</a:t>
            </a:r>
          </a:p>
        </p:txBody>
      </p:sp>
    </p:spTree>
    <p:extLst>
      <p:ext uri="{BB962C8B-B14F-4D97-AF65-F5344CB8AC3E}">
        <p14:creationId xmlns:p14="http://schemas.microsoft.com/office/powerpoint/2010/main" val="1986424576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   </a:t>
            </a:r>
            <a:r>
              <a:rPr lang="en-US" sz="6600" dirty="0" err="1">
                <a:latin typeface="Century Gothic"/>
                <a:cs typeface="Century Gothic"/>
              </a:rPr>
              <a:t>dr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2306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390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635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1807264048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   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537205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   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awi</a:t>
            </a:r>
            <a:r>
              <a:rPr lang="en-US" sz="6600" dirty="0">
                <a:latin typeface="Century Gothic"/>
                <a:cs typeface="Century Gothic"/>
              </a:rPr>
              <a:t>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009563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   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awi</a:t>
            </a:r>
            <a:r>
              <a:rPr lang="en-US" sz="6600" dirty="0">
                <a:latin typeface="Century Gothic"/>
                <a:cs typeface="Century Gothic"/>
              </a:rPr>
              <a:t>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aw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1892326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   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awi</a:t>
            </a:r>
            <a:r>
              <a:rPr lang="en-US" sz="6600" dirty="0">
                <a:latin typeface="Century Gothic"/>
                <a:cs typeface="Century Gothic"/>
              </a:rPr>
              <a:t>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aw</a:t>
            </a:r>
            <a:r>
              <a:rPr lang="en-US" sz="6600" dirty="0">
                <a:latin typeface="Century Gothic"/>
                <a:cs typeface="Century Gothic"/>
              </a:rPr>
              <a:t>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075977281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   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awi</a:t>
            </a:r>
            <a:r>
              <a:rPr lang="en-US" sz="6600" dirty="0">
                <a:latin typeface="Century Gothic"/>
                <a:cs typeface="Century Gothic"/>
              </a:rPr>
              <a:t>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aw</a:t>
            </a:r>
            <a:r>
              <a:rPr lang="en-US" sz="6600" dirty="0">
                <a:latin typeface="Century Gothic"/>
                <a:cs typeface="Century Gothic"/>
              </a:rPr>
              <a:t>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latin typeface="Century Gothic"/>
                <a:cs typeface="Century Gothic"/>
              </a:rPr>
              <a:t>l    b</a:t>
            </a:r>
          </a:p>
        </p:txBody>
      </p:sp>
    </p:spTree>
    <p:extLst>
      <p:ext uri="{BB962C8B-B14F-4D97-AF65-F5344CB8AC3E}">
        <p14:creationId xmlns:p14="http://schemas.microsoft.com/office/powerpoint/2010/main" val="4072598875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   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awi</a:t>
            </a:r>
            <a:r>
              <a:rPr lang="en-US" sz="6600" dirty="0">
                <a:latin typeface="Century Gothic"/>
                <a:cs typeface="Century Gothic"/>
              </a:rPr>
              <a:t>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aw</a:t>
            </a:r>
            <a:r>
              <a:rPr lang="en-US" sz="6600" dirty="0">
                <a:latin typeface="Century Gothic"/>
                <a:cs typeface="Century Gothic"/>
              </a:rPr>
              <a:t>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latin typeface="Century Gothic"/>
                <a:cs typeface="Century Gothic"/>
              </a:rPr>
              <a:t>l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0835665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   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awi</a:t>
            </a:r>
            <a:r>
              <a:rPr lang="en-US" sz="6600" dirty="0">
                <a:latin typeface="Century Gothic"/>
                <a:cs typeface="Century Gothic"/>
              </a:rPr>
              <a:t>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aw</a:t>
            </a:r>
            <a:r>
              <a:rPr lang="en-US" sz="6600" dirty="0">
                <a:latin typeface="Century Gothic"/>
                <a:cs typeface="Century Gothic"/>
              </a:rPr>
              <a:t>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latin typeface="Century Gothic"/>
                <a:cs typeface="Century Gothic"/>
              </a:rPr>
              <a:t>l    </a:t>
            </a:r>
            <a:r>
              <a:rPr lang="en-US" sz="6600" dirty="0" err="1">
                <a:latin typeface="Century Gothic"/>
                <a:cs typeface="Century Gothic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>
                <a:latin typeface="Century Gothic"/>
                <a:cs typeface="Century Gothic"/>
              </a:rPr>
              <a:t>c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7876422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   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awi</a:t>
            </a:r>
            <a:r>
              <a:rPr lang="en-US" sz="6600" dirty="0">
                <a:latin typeface="Century Gothic"/>
                <a:cs typeface="Century Gothic"/>
              </a:rPr>
              <a:t>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aw</a:t>
            </a:r>
            <a:r>
              <a:rPr lang="en-US" sz="6600" dirty="0">
                <a:latin typeface="Century Gothic"/>
                <a:cs typeface="Century Gothic"/>
              </a:rPr>
              <a:t>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latin typeface="Century Gothic"/>
                <a:cs typeface="Century Gothic"/>
              </a:rPr>
              <a:t>l    </a:t>
            </a:r>
            <a:r>
              <a:rPr lang="en-US" sz="6600" dirty="0" err="1">
                <a:latin typeface="Century Gothic"/>
                <a:cs typeface="Century Gothic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>
                <a:latin typeface="Century Gothic"/>
                <a:cs typeface="Century Gothic"/>
              </a:rPr>
              <a:t>c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5213234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ce  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ld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>
                <a:latin typeface="Century Gothic"/>
                <a:cs typeface="Century Gothic"/>
              </a:rPr>
              <a:t>ls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>
                <a:latin typeface="Century Gothic"/>
                <a:cs typeface="Century Gothic"/>
              </a:rPr>
              <a:t> 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nt   dr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awi</a:t>
            </a:r>
            <a:r>
              <a:rPr lang="en-US" sz="6600" dirty="0">
                <a:latin typeface="Century Gothic"/>
                <a:cs typeface="Century Gothic"/>
              </a:rPr>
              <a:t>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aw</a:t>
            </a:r>
            <a:r>
              <a:rPr lang="en-US" sz="6600" dirty="0">
                <a:latin typeface="Century Gothic"/>
                <a:cs typeface="Century Gothic"/>
              </a:rPr>
              <a:t>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latin typeface="Century Gothic"/>
                <a:cs typeface="Century Gothic"/>
              </a:rPr>
              <a:t>l 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418955785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latin typeface="Century Gothic"/>
                <a:cs typeface="Century Gothic"/>
              </a:rPr>
              <a:t>tm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261" y="154609"/>
            <a:ext cx="292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213441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390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635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59679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861743682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latin typeface="Century Gothic"/>
                <a:cs typeface="Century Gothic"/>
              </a:rPr>
              <a:t>tm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>
                <a:latin typeface="Century Gothic"/>
                <a:cs typeface="Century Gothic"/>
              </a:rPr>
              <a:t>l   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261" y="154609"/>
            <a:ext cx="292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608694754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latin typeface="Century Gothic"/>
                <a:cs typeface="Century Gothic"/>
              </a:rPr>
              <a:t>tm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>
                <a:latin typeface="Century Gothic"/>
                <a:cs typeface="Century Gothic"/>
              </a:rPr>
              <a:t>l   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261" y="154609"/>
            <a:ext cx="292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358332370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latin typeface="Century Gothic"/>
                <a:cs typeface="Century Gothic"/>
              </a:rPr>
              <a:t>tm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>
                <a:latin typeface="Century Gothic"/>
                <a:cs typeface="Century Gothic"/>
              </a:rPr>
              <a:t>l   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261" y="154609"/>
            <a:ext cx="292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093701384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latin typeface="Century Gothic"/>
                <a:cs typeface="Century Gothic"/>
              </a:rPr>
              <a:t>tm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>
                <a:latin typeface="Century Gothic"/>
                <a:cs typeface="Century Gothic"/>
              </a:rPr>
              <a:t>l   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  a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261" y="154609"/>
            <a:ext cx="292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4067000230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latin typeface="Century Gothic"/>
                <a:cs typeface="Century Gothic"/>
              </a:rPr>
              <a:t>tm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>
                <a:latin typeface="Century Gothic"/>
                <a:cs typeface="Century Gothic"/>
              </a:rPr>
              <a:t>l   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  a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261" y="154609"/>
            <a:ext cx="292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08104556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latin typeface="Century Gothic"/>
                <a:cs typeface="Century Gothic"/>
              </a:rPr>
              <a:t>tm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>
                <a:latin typeface="Century Gothic"/>
                <a:cs typeface="Century Gothic"/>
              </a:rPr>
              <a:t>l   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  a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   </a:t>
            </a:r>
            <a:r>
              <a:rPr lang="en-US" sz="6600" dirty="0">
                <a:latin typeface="Century Gothic"/>
                <a:cs typeface="Century Gothic"/>
              </a:rPr>
              <a:t>sl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261" y="154609"/>
            <a:ext cx="292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25011235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latin typeface="Century Gothic"/>
                <a:cs typeface="Century Gothic"/>
              </a:rPr>
              <a:t>tm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>
                <a:latin typeface="Century Gothic"/>
                <a:cs typeface="Century Gothic"/>
              </a:rPr>
              <a:t>l   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  a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   </a:t>
            </a:r>
            <a:r>
              <a:rPr lang="en-US" sz="6600" dirty="0">
                <a:latin typeface="Century Gothic"/>
                <a:cs typeface="Century Gothic"/>
              </a:rPr>
              <a:t>sl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261" y="154609"/>
            <a:ext cx="292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077076229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latin typeface="Century Gothic"/>
                <a:cs typeface="Century Gothic"/>
              </a:rPr>
              <a:t>tm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>
                <a:latin typeface="Century Gothic"/>
                <a:cs typeface="Century Gothic"/>
              </a:rPr>
              <a:t>l   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  a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   </a:t>
            </a:r>
            <a:r>
              <a:rPr lang="en-US" sz="6600" dirty="0">
                <a:latin typeface="Century Gothic"/>
                <a:cs typeface="Century Gothic"/>
              </a:rPr>
              <a:t>sl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u="sng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u="sng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261" y="154609"/>
            <a:ext cx="292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674266638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9" y="508000"/>
            <a:ext cx="880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>
                <a:latin typeface="Century Gothic"/>
                <a:cs typeface="Century Gothic"/>
              </a:rPr>
              <a:t>tm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>
                <a:latin typeface="Century Gothic"/>
                <a:cs typeface="Century Gothic"/>
              </a:rPr>
              <a:t>l   d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g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st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  a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 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lw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ay   </a:t>
            </a:r>
            <a:r>
              <a:rPr lang="en-US" sz="6600" dirty="0">
                <a:latin typeface="Century Gothic"/>
                <a:cs typeface="Century Gothic"/>
              </a:rPr>
              <a:t>sl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u="sng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u="sng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261" y="154609"/>
            <a:ext cx="292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434421034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2165818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390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635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46880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265614245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</a:t>
            </a:r>
          </a:p>
        </p:txBody>
      </p:sp>
    </p:spTree>
    <p:extLst>
      <p:ext uri="{BB962C8B-B14F-4D97-AF65-F5344CB8AC3E}">
        <p14:creationId xmlns:p14="http://schemas.microsoft.com/office/powerpoint/2010/main" val="2714261461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</a:t>
            </a:r>
          </a:p>
        </p:txBody>
      </p:sp>
    </p:spTree>
    <p:extLst>
      <p:ext uri="{BB962C8B-B14F-4D97-AF65-F5344CB8AC3E}">
        <p14:creationId xmlns:p14="http://schemas.microsoft.com/office/powerpoint/2010/main" val="335121822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</a:t>
            </a:r>
          </a:p>
        </p:txBody>
      </p:sp>
    </p:spTree>
    <p:extLst>
      <p:ext uri="{BB962C8B-B14F-4D97-AF65-F5344CB8AC3E}">
        <p14:creationId xmlns:p14="http://schemas.microsoft.com/office/powerpoint/2010/main" val="725539401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</a:t>
            </a:r>
          </a:p>
        </p:txBody>
      </p:sp>
    </p:spTree>
    <p:extLst>
      <p:ext uri="{BB962C8B-B14F-4D97-AF65-F5344CB8AC3E}">
        <p14:creationId xmlns:p14="http://schemas.microsoft.com/office/powerpoint/2010/main" val="4140287235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</a:t>
            </a:r>
          </a:p>
        </p:txBody>
      </p:sp>
    </p:spTree>
    <p:extLst>
      <p:ext uri="{BB962C8B-B14F-4D97-AF65-F5344CB8AC3E}">
        <p14:creationId xmlns:p14="http://schemas.microsoft.com/office/powerpoint/2010/main" val="593947907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</a:t>
            </a:r>
          </a:p>
        </p:txBody>
      </p:sp>
    </p:spTree>
    <p:extLst>
      <p:ext uri="{BB962C8B-B14F-4D97-AF65-F5344CB8AC3E}">
        <p14:creationId xmlns:p14="http://schemas.microsoft.com/office/powerpoint/2010/main" val="186309900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or</a:t>
            </a:r>
          </a:p>
        </p:txBody>
      </p:sp>
    </p:spTree>
    <p:extLst>
      <p:ext uri="{BB962C8B-B14F-4D97-AF65-F5344CB8AC3E}">
        <p14:creationId xmlns:p14="http://schemas.microsoft.com/office/powerpoint/2010/main" val="3203517774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or a</a:t>
            </a:r>
          </a:p>
        </p:txBody>
      </p:sp>
    </p:spTree>
    <p:extLst>
      <p:ext uri="{BB962C8B-B14F-4D97-AF65-F5344CB8AC3E}">
        <p14:creationId xmlns:p14="http://schemas.microsoft.com/office/powerpoint/2010/main" val="1697652733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or a walrus?</a:t>
            </a: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6637046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or a walrus?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>
                <a:latin typeface="Century Gothic"/>
                <a:cs typeface="Century Gothic"/>
              </a:rPr>
              <a:t>Mrs. </a:t>
            </a:r>
          </a:p>
        </p:txBody>
      </p:sp>
    </p:spTree>
    <p:extLst>
      <p:ext uri="{BB962C8B-B14F-4D97-AF65-F5344CB8AC3E}">
        <p14:creationId xmlns:p14="http://schemas.microsoft.com/office/powerpoint/2010/main" val="2359301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70" y="372380"/>
            <a:ext cx="87751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	al  	   </a:t>
            </a:r>
            <a:r>
              <a:rPr lang="en-US" sz="6600" dirty="0">
                <a:latin typeface="Century Gothic"/>
                <a:cs typeface="Century Gothic"/>
              </a:rPr>
              <a:t>cl    	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	   </a:t>
            </a:r>
            <a:r>
              <a:rPr lang="en-US" sz="6600" dirty="0" err="1">
                <a:latin typeface="Century Gothic"/>
                <a:cs typeface="Century Gothic"/>
              </a:rPr>
              <a:t>lt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600" dirty="0" err="1">
                <a:latin typeface="Century Gothic"/>
                <a:cs typeface="Century Gothic"/>
              </a:rPr>
              <a:t>cr</a:t>
            </a:r>
            <a:r>
              <a:rPr lang="en-US" sz="6600" dirty="0">
                <a:latin typeface="Century Gothic"/>
                <a:cs typeface="Century Gothic"/>
              </a:rPr>
              <a:t>    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>
                <a:latin typeface="Century Gothic"/>
                <a:cs typeface="Century Gothic"/>
              </a:rPr>
              <a:t>sp</a:t>
            </a:r>
            <a:r>
              <a:rPr lang="en-US" sz="6600" dirty="0">
                <a:latin typeface="Century Gothic"/>
                <a:cs typeface="Century Gothic"/>
              </a:rPr>
              <a:t>    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      </a:t>
            </a:r>
            <a:r>
              <a:rPr lang="en-US" sz="6600" dirty="0" err="1">
                <a:latin typeface="Century Gothic"/>
                <a:cs typeface="Century Gothic"/>
              </a:rPr>
              <a:t>ce</a:t>
            </a:r>
            <a:r>
              <a:rPr lang="en-US" sz="6600" dirty="0">
                <a:latin typeface="Century Gothic"/>
                <a:cs typeface="Century Gothic"/>
              </a:rPr>
              <a:t>       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      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>
                <a:latin typeface="Century Gothic"/>
                <a:cs typeface="Century Gothic"/>
              </a:rPr>
              <a:t>gr       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3598582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or a walrus?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>
                <a:latin typeface="Century Gothic"/>
                <a:cs typeface="Century Gothic"/>
              </a:rPr>
              <a:t>Mrs. Paul’s</a:t>
            </a:r>
          </a:p>
        </p:txBody>
      </p:sp>
    </p:spTree>
    <p:extLst>
      <p:ext uri="{BB962C8B-B14F-4D97-AF65-F5344CB8AC3E}">
        <p14:creationId xmlns:p14="http://schemas.microsoft.com/office/powerpoint/2010/main" val="100549633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or a walrus?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>
                <a:latin typeface="Century Gothic"/>
                <a:cs typeface="Century Gothic"/>
              </a:rPr>
              <a:t>Mrs. Paul’s daughter</a:t>
            </a:r>
          </a:p>
        </p:txBody>
      </p:sp>
    </p:spTree>
    <p:extLst>
      <p:ext uri="{BB962C8B-B14F-4D97-AF65-F5344CB8AC3E}">
        <p14:creationId xmlns:p14="http://schemas.microsoft.com/office/powerpoint/2010/main" val="297051991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or a walrus?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>
                <a:latin typeface="Century Gothic"/>
                <a:cs typeface="Century Gothic"/>
              </a:rPr>
              <a:t>Mrs. Paul’s daughter crawled</a:t>
            </a:r>
          </a:p>
        </p:txBody>
      </p:sp>
    </p:spTree>
    <p:extLst>
      <p:ext uri="{BB962C8B-B14F-4D97-AF65-F5344CB8AC3E}">
        <p14:creationId xmlns:p14="http://schemas.microsoft.com/office/powerpoint/2010/main" val="379607060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or a walrus?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>
                <a:latin typeface="Century Gothic"/>
                <a:cs typeface="Century Gothic"/>
              </a:rPr>
              <a:t>Mrs. Paul’s daughter crawled on</a:t>
            </a:r>
          </a:p>
        </p:txBody>
      </p:sp>
    </p:spTree>
    <p:extLst>
      <p:ext uri="{BB962C8B-B14F-4D97-AF65-F5344CB8AC3E}">
        <p14:creationId xmlns:p14="http://schemas.microsoft.com/office/powerpoint/2010/main" val="1117485240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or a walrus?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>
                <a:latin typeface="Century Gothic"/>
                <a:cs typeface="Century Gothic"/>
              </a:rPr>
              <a:t>Mrs. Paul’s daughter crawled on the</a:t>
            </a:r>
          </a:p>
        </p:txBody>
      </p:sp>
    </p:spTree>
    <p:extLst>
      <p:ext uri="{BB962C8B-B14F-4D97-AF65-F5344CB8AC3E}">
        <p14:creationId xmlns:p14="http://schemas.microsoft.com/office/powerpoint/2010/main" val="2622686062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1016000"/>
            <a:ext cx="88016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/>
                <a:cs typeface="Century Gothic"/>
              </a:rPr>
              <a:t>Did you draw a hawk, a fawn, or a walrus?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>
                <a:latin typeface="Century Gothic"/>
                <a:cs typeface="Century Gothic"/>
              </a:rPr>
              <a:t>Mrs. Paul’s daughter crawled on the lawn.</a:t>
            </a:r>
          </a:p>
        </p:txBody>
      </p:sp>
    </p:spTree>
    <p:extLst>
      <p:ext uri="{BB962C8B-B14F-4D97-AF65-F5344CB8AC3E}">
        <p14:creationId xmlns:p14="http://schemas.microsoft.com/office/powerpoint/2010/main" val="2810185996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Vowel Team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8872" y="2995783"/>
            <a:ext cx="6496583" cy="17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laundry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94" y="1136237"/>
            <a:ext cx="854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When the letters </a:t>
            </a:r>
            <a:r>
              <a:rPr lang="en-US" b="1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come together in a word, they act as a vowel team and must stay in the same syllable. Blend the first syllable with children: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lllooonnn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/. The blend the second syllable: /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drrreee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/. Finally blend the two syllables to read laundry.</a:t>
            </a:r>
          </a:p>
        </p:txBody>
      </p:sp>
      <p:sp>
        <p:nvSpPr>
          <p:cNvPr id="3" name="Donut 2"/>
          <p:cNvSpPr/>
          <p:nvPr/>
        </p:nvSpPr>
        <p:spPr>
          <a:xfrm>
            <a:off x="3079374" y="3472547"/>
            <a:ext cx="1112621" cy="943994"/>
          </a:xfrm>
          <a:prstGeom prst="donut">
            <a:avLst>
              <a:gd name="adj" fmla="val 36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42503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Vowel Team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8872" y="2995783"/>
            <a:ext cx="6496583" cy="17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explain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94" y="1136237"/>
            <a:ext cx="854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When the letters </a:t>
            </a:r>
            <a:r>
              <a:rPr lang="en-US" b="1" dirty="0" err="1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come together in a word, they act as a vowel team and must stay in the same syllable. Blend the first syllable with children: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/ex/. The blend the second syllable: /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plllaaan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/. Finally blend the two syllables to read explain.</a:t>
            </a:r>
          </a:p>
        </p:txBody>
      </p:sp>
      <p:sp>
        <p:nvSpPr>
          <p:cNvPr id="3" name="Donut 2"/>
          <p:cNvSpPr/>
          <p:nvPr/>
        </p:nvSpPr>
        <p:spPr>
          <a:xfrm>
            <a:off x="4607822" y="3382643"/>
            <a:ext cx="921566" cy="910280"/>
          </a:xfrm>
          <a:prstGeom prst="donut">
            <a:avLst>
              <a:gd name="adj" fmla="val 36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97980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Vowel Team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8872" y="1591030"/>
            <a:ext cx="6496583" cy="17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awful</a:t>
            </a:r>
          </a:p>
        </p:txBody>
      </p:sp>
      <p:sp>
        <p:nvSpPr>
          <p:cNvPr id="3" name="Donut 2"/>
          <p:cNvSpPr/>
          <p:nvPr/>
        </p:nvSpPr>
        <p:spPr>
          <a:xfrm>
            <a:off x="3326621" y="2112747"/>
            <a:ext cx="1359871" cy="910280"/>
          </a:xfrm>
          <a:prstGeom prst="donut">
            <a:avLst>
              <a:gd name="adj" fmla="val 36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8872" y="3831675"/>
            <a:ext cx="6496583" cy="17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soaking</a:t>
            </a:r>
          </a:p>
        </p:txBody>
      </p:sp>
      <p:sp>
        <p:nvSpPr>
          <p:cNvPr id="8" name="Donut 7"/>
          <p:cNvSpPr/>
          <p:nvPr/>
        </p:nvSpPr>
        <p:spPr>
          <a:xfrm>
            <a:off x="3141864" y="4276752"/>
            <a:ext cx="1229949" cy="910280"/>
          </a:xfrm>
          <a:prstGeom prst="donut">
            <a:avLst>
              <a:gd name="adj" fmla="val 36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33956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Vowel Team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8872" y="910279"/>
            <a:ext cx="6496583" cy="5821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launching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faucet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jigsaw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lawyer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raccoon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oatmeal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4394" y="2168937"/>
            <a:ext cx="2258957" cy="2416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letters for the vowel spelling in each vowel team syllable.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Help blend each syllable and then blend the syllables to read the words.</a:t>
            </a:r>
          </a:p>
        </p:txBody>
      </p:sp>
    </p:spTree>
    <p:extLst>
      <p:ext uri="{BB962C8B-B14F-4D97-AF65-F5344CB8AC3E}">
        <p14:creationId xmlns:p14="http://schemas.microsoft.com/office/powerpoint/2010/main" val="3634965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3914260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4.2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3" y="0"/>
            <a:ext cx="532299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37792833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4.29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35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3089879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4.2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67" y="0"/>
            <a:ext cx="529045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95956011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4.2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45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1037786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4.3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01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72308431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4.3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42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74093513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4.30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10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19335143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4.3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78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66484272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14681" y="1292372"/>
            <a:ext cx="845142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50483" y="224760"/>
            <a:ext cx="0" cy="63944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8448" y="224760"/>
            <a:ext cx="1607119" cy="8428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84082" y="219827"/>
            <a:ext cx="1607119" cy="8428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341843583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9907" y="124127"/>
            <a:ext cx="1742599" cy="5843132"/>
            <a:chOff x="319907" y="124127"/>
            <a:chExt cx="1742599" cy="5843132"/>
          </a:xfrm>
        </p:grpSpPr>
        <p:sp>
          <p:nvSpPr>
            <p:cNvPr id="2" name="Rectangle 1"/>
            <p:cNvSpPr/>
            <p:nvPr/>
          </p:nvSpPr>
          <p:spPr>
            <a:xfrm>
              <a:off x="319908" y="124127"/>
              <a:ext cx="1742596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haul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9907" y="1116769"/>
              <a:ext cx="1742597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cause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9909" y="2109783"/>
              <a:ext cx="1742596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saw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9908" y="3112344"/>
              <a:ext cx="1742598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claw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9907" y="4124455"/>
              <a:ext cx="1742599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paw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9907" y="5127017"/>
              <a:ext cx="1742599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sauce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808168" y="124127"/>
            <a:ext cx="1814194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ury Gothic"/>
                <a:cs typeface="Century Gothic"/>
              </a:rPr>
              <a:t>haul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8168" y="1116769"/>
            <a:ext cx="181419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ury Gothic"/>
                <a:cs typeface="Century Gothic"/>
              </a:rPr>
              <a:t>cause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8168" y="2109783"/>
            <a:ext cx="181419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ury Gothic"/>
                <a:cs typeface="Century Gothic"/>
              </a:rPr>
              <a:t>saw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8168" y="3112344"/>
            <a:ext cx="181419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ury Gothic"/>
                <a:cs typeface="Century Gothic"/>
              </a:rPr>
              <a:t>claw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08168" y="4114165"/>
            <a:ext cx="181419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ury Gothic"/>
                <a:cs typeface="Century Gothic"/>
              </a:rPr>
              <a:t>paw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8168" y="5153575"/>
            <a:ext cx="181419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ury Gothic"/>
                <a:cs typeface="Century Gothic"/>
              </a:rPr>
              <a:t>sauce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652001" y="1096930"/>
            <a:ext cx="1742599" cy="4850490"/>
            <a:chOff x="319907" y="1116769"/>
            <a:chExt cx="1742599" cy="4850490"/>
          </a:xfrm>
        </p:grpSpPr>
        <p:sp>
          <p:nvSpPr>
            <p:cNvPr id="23" name="Rectangle 22"/>
            <p:cNvSpPr/>
            <p:nvPr/>
          </p:nvSpPr>
          <p:spPr>
            <a:xfrm>
              <a:off x="319907" y="1116769"/>
              <a:ext cx="1742597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cause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9909" y="2109783"/>
              <a:ext cx="1742596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saw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9908" y="3112344"/>
              <a:ext cx="1742598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claw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9907" y="4124455"/>
              <a:ext cx="1742599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paw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9907" y="5127017"/>
              <a:ext cx="1742599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/>
                  <a:cs typeface="Century Gothic"/>
                </a:rPr>
                <a:t>sauce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646870" y="123756"/>
            <a:ext cx="174773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ury Gothic"/>
                <a:cs typeface="Century Gothic"/>
              </a:rPr>
              <a:t>haul</a:t>
            </a:r>
          </a:p>
        </p:txBody>
      </p:sp>
    </p:spTree>
    <p:extLst>
      <p:ext uri="{BB962C8B-B14F-4D97-AF65-F5344CB8AC3E}">
        <p14:creationId xmlns:p14="http://schemas.microsoft.com/office/powerpoint/2010/main" val="277170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9725" y="102919"/>
            <a:ext cx="551444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Introduce Variant Vowel /o/</a:t>
            </a:r>
          </a:p>
        </p:txBody>
      </p:sp>
      <p:pic>
        <p:nvPicPr>
          <p:cNvPr id="5" name="Picture 4" descr="Screen Shot 2017-04-02 at 9.2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53" y="685800"/>
            <a:ext cx="4297996" cy="56549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45321" y="767843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ball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5321" y="1778197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saw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5321" y="2801346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haul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45321" y="3914394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caught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45321" y="4983793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walk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028" y="2522957"/>
            <a:ext cx="2135014" cy="2270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Century Gothic"/>
                <a:cs typeface="Century Gothic"/>
              </a:rPr>
              <a:t>This is the Straw 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 The sound is /o/.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This is the sound at the end of the word straw.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Listen: /</a:t>
            </a:r>
            <a:r>
              <a:rPr lang="en-US" sz="1000" dirty="0" err="1">
                <a:latin typeface="Century Gothic"/>
                <a:cs typeface="Century Gothic"/>
              </a:rPr>
              <a:t>ssstrrrooo</a:t>
            </a:r>
            <a:r>
              <a:rPr lang="en-US" sz="1000" dirty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The /o/ sound can be spelled with the letters 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a, aw, au, </a:t>
            </a:r>
            <a:r>
              <a:rPr lang="en-US" sz="1000" dirty="0" err="1">
                <a:latin typeface="Century Gothic"/>
                <a:cs typeface="Century Gothic"/>
              </a:rPr>
              <a:t>augh</a:t>
            </a:r>
            <a:r>
              <a:rPr lang="en-US" sz="1000" dirty="0">
                <a:latin typeface="Century Gothic"/>
                <a:cs typeface="Century Gothic"/>
              </a:rPr>
              <a:t>, and al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Say the sound with me: /o/.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I’ll say /o/ as I write the letters a, aw, au, </a:t>
            </a:r>
            <a:r>
              <a:rPr lang="en-US" sz="1000" dirty="0" err="1">
                <a:latin typeface="Century Gothic"/>
                <a:cs typeface="Century Gothic"/>
              </a:rPr>
              <a:t>augh</a:t>
            </a:r>
            <a:r>
              <a:rPr lang="en-US" sz="1000" dirty="0">
                <a:latin typeface="Century Gothic"/>
                <a:cs typeface="Century Gothic"/>
              </a:rPr>
              <a:t>, and al several times.</a:t>
            </a:r>
          </a:p>
        </p:txBody>
      </p:sp>
    </p:spTree>
    <p:extLst>
      <p:ext uri="{BB962C8B-B14F-4D97-AF65-F5344CB8AC3E}">
        <p14:creationId xmlns:p14="http://schemas.microsoft.com/office/powerpoint/2010/main" val="3825116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</a:t>
            </a:r>
            <a:r>
              <a:rPr lang="en-US" sz="6600" dirty="0" err="1">
                <a:latin typeface="Century Gothic"/>
                <a:cs typeface="Century Gothic"/>
              </a:rPr>
              <a:t>f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4408008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4106464022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brother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This is a picture of Tom’s </a:t>
            </a:r>
            <a:r>
              <a:rPr lang="en-US" sz="2800" b="1" dirty="0">
                <a:latin typeface="Century Gothic"/>
                <a:cs typeface="Century Gothic"/>
              </a:rPr>
              <a:t>brother</a:t>
            </a:r>
            <a:r>
              <a:rPr lang="en-US" sz="2800" dirty="0">
                <a:latin typeface="Century Gothic"/>
                <a:cs typeface="Century Gothic"/>
              </a:rPr>
              <a:t> Tim.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2217574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father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Jake’s </a:t>
            </a:r>
            <a:r>
              <a:rPr lang="en-US" sz="2800" b="1" dirty="0">
                <a:latin typeface="Century Gothic"/>
                <a:cs typeface="Century Gothic"/>
              </a:rPr>
              <a:t>father</a:t>
            </a:r>
            <a:r>
              <a:rPr lang="en-US" sz="2800" dirty="0">
                <a:latin typeface="Century Gothic"/>
                <a:cs typeface="Century Gothic"/>
              </a:rPr>
              <a:t> and mother coach </a:t>
            </a:r>
          </a:p>
          <a:p>
            <a:pPr algn="ctr"/>
            <a:r>
              <a:rPr lang="en-US" sz="2800" dirty="0">
                <a:latin typeface="Century Gothic"/>
                <a:cs typeface="Century Gothic"/>
              </a:rPr>
              <a:t>his baseball team.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0875883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My </a:t>
            </a:r>
            <a:r>
              <a:rPr lang="en-US" sz="2800" b="1" dirty="0">
                <a:latin typeface="Century Gothic"/>
                <a:cs typeface="Century Gothic"/>
              </a:rPr>
              <a:t>friend</a:t>
            </a:r>
            <a:r>
              <a:rPr lang="en-US" sz="2800" dirty="0">
                <a:latin typeface="Century Gothic"/>
                <a:cs typeface="Century Gothic"/>
              </a:rPr>
              <a:t> and I love to play baseball.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2529430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love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My friend and I </a:t>
            </a:r>
            <a:r>
              <a:rPr lang="en-US" sz="2800" b="1" dirty="0">
                <a:latin typeface="Century Gothic"/>
                <a:cs typeface="Century Gothic"/>
              </a:rPr>
              <a:t>love</a:t>
            </a:r>
            <a:r>
              <a:rPr lang="en-US" sz="2800" dirty="0">
                <a:latin typeface="Century Gothic"/>
                <a:cs typeface="Century Gothic"/>
              </a:rPr>
              <a:t> to play baseball.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9781824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mother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Jake’s father and </a:t>
            </a:r>
            <a:r>
              <a:rPr lang="en-US" sz="2800" b="1" dirty="0">
                <a:latin typeface="Century Gothic"/>
                <a:cs typeface="Century Gothic"/>
              </a:rPr>
              <a:t>mother</a:t>
            </a:r>
            <a:r>
              <a:rPr lang="en-US" sz="2800" dirty="0">
                <a:latin typeface="Century Gothic"/>
                <a:cs typeface="Century Gothic"/>
              </a:rPr>
              <a:t> coach </a:t>
            </a:r>
          </a:p>
          <a:p>
            <a:pPr algn="ctr"/>
            <a:r>
              <a:rPr lang="en-US" sz="2800" dirty="0">
                <a:latin typeface="Century Gothic"/>
                <a:cs typeface="Century Gothic"/>
              </a:rPr>
              <a:t>his baseball team.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1392443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This is a </a:t>
            </a:r>
            <a:r>
              <a:rPr lang="en-US" sz="2800" b="1" dirty="0">
                <a:latin typeface="Century Gothic"/>
                <a:cs typeface="Century Gothic"/>
              </a:rPr>
              <a:t>picture</a:t>
            </a:r>
            <a:r>
              <a:rPr lang="en-US" sz="2800" dirty="0">
                <a:latin typeface="Century Gothic"/>
                <a:cs typeface="Century Gothic"/>
              </a:rPr>
              <a:t> of Tom’s brother Tim.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2372859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35296"/>
            <a:ext cx="86471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4400" dirty="0">
                <a:latin typeface="Century Gothic"/>
                <a:cs typeface="Century Gothic"/>
              </a:rPr>
              <a:t>My brother is my best friend.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4400" dirty="0">
                <a:latin typeface="Century Gothic"/>
                <a:cs typeface="Century Gothic"/>
              </a:rPr>
              <a:t>My brother and I love our mother and father.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4400" dirty="0">
                <a:latin typeface="Century Gothic"/>
                <a:cs typeface="Century Gothic"/>
              </a:rPr>
              <a:t>We have a picture of all four of us together.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Build Fluency: Word Automaticity</a:t>
            </a:r>
          </a:p>
        </p:txBody>
      </p:sp>
    </p:spTree>
    <p:extLst>
      <p:ext uri="{BB962C8B-B14F-4D97-AF65-F5344CB8AC3E}">
        <p14:creationId xmlns:p14="http://schemas.microsoft.com/office/powerpoint/2010/main" val="1208936805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8.4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61" y="0"/>
            <a:ext cx="493653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6035124" y="382093"/>
            <a:ext cx="2966989" cy="1843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Possessive pronouns show who or what has or owns something.</a:t>
            </a:r>
          </a:p>
        </p:txBody>
      </p:sp>
      <p:sp>
        <p:nvSpPr>
          <p:cNvPr id="4" name="Frame 3"/>
          <p:cNvSpPr/>
          <p:nvPr/>
        </p:nvSpPr>
        <p:spPr>
          <a:xfrm>
            <a:off x="2393820" y="2573506"/>
            <a:ext cx="2832126" cy="1460942"/>
          </a:xfrm>
          <a:prstGeom prst="frame">
            <a:avLst>
              <a:gd name="adj1" fmla="val 35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40" y="2876932"/>
            <a:ext cx="2011708" cy="1157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Which possessive pronoun is in the following sentence?</a:t>
            </a:r>
          </a:p>
        </p:txBody>
      </p:sp>
    </p:spTree>
    <p:extLst>
      <p:ext uri="{BB962C8B-B14F-4D97-AF65-F5344CB8AC3E}">
        <p14:creationId xmlns:p14="http://schemas.microsoft.com/office/powerpoint/2010/main" val="4095488452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2 – Day 4</a:t>
            </a:r>
          </a:p>
        </p:txBody>
      </p:sp>
    </p:spTree>
    <p:extLst>
      <p:ext uri="{BB962C8B-B14F-4D97-AF65-F5344CB8AC3E}">
        <p14:creationId xmlns:p14="http://schemas.microsoft.com/office/powerpoint/2010/main" val="2152505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9047748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Phoneme Categorization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I will say three words. Tell me which word does not belong and why.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clown, jaws, sauce		draw, lawn, boy		hope, coat, dawn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flute, call, soon			mall, chalk, rope		day, raw, pain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361" y="1260420"/>
            <a:ext cx="861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three words: pause, yawn, tool.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Two of the words have the /aw/ sound. One does not.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Pause and yawn have the /aw/ sound. 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Tool does not have the /aw/ sound. Tool does not belong.</a:t>
            </a:r>
          </a:p>
        </p:txBody>
      </p:sp>
    </p:spTree>
    <p:extLst>
      <p:ext uri="{BB962C8B-B14F-4D97-AF65-F5344CB8AC3E}">
        <p14:creationId xmlns:p14="http://schemas.microsoft.com/office/powerpoint/2010/main" val="3522982751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3907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4146" y="2007580"/>
            <a:ext cx="2701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Remove the n.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52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07046297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3907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4146" y="2007580"/>
            <a:ext cx="2701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 an s to the end of the word..</a:t>
            </a:r>
          </a:p>
        </p:txBody>
      </p:sp>
    </p:spTree>
    <p:extLst>
      <p:ext uri="{BB962C8B-B14F-4D97-AF65-F5344CB8AC3E}">
        <p14:creationId xmlns:p14="http://schemas.microsoft.com/office/powerpoint/2010/main" val="1546366836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3907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4146" y="2007580"/>
            <a:ext cx="2701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l to p.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52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74261547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3907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4146" y="2007580"/>
            <a:ext cx="2701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word to a homonym of paws.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52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12546816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3907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4146" y="2007580"/>
            <a:ext cx="2701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p to 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52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2277327582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3907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4146" y="2007580"/>
            <a:ext cx="2701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 an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between the au and 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52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3064480720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86504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5288" y="2007580"/>
            <a:ext cx="20585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Remove the 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3833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4072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26819437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2024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2263" y="2007580"/>
            <a:ext cx="20585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c to m.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080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4896680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2024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2263" y="2007580"/>
            <a:ext cx="20585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m to sm.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080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7006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8014969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741748" y="2007580"/>
            <a:ext cx="25605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sm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263" y="2007580"/>
            <a:ext cx="20585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sm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080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3933168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0052" y="2007580"/>
            <a:ext cx="21222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263" y="2007580"/>
            <a:ext cx="20585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080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6482628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4632" y="2007580"/>
            <a:ext cx="182763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2263" y="2007580"/>
            <a:ext cx="20585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t to f.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080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7508847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4632" y="2007580"/>
            <a:ext cx="182763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2263" y="2007580"/>
            <a:ext cx="20585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080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0674211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4632" y="2007580"/>
            <a:ext cx="182763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2263" y="2007580"/>
            <a:ext cx="27216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f to 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3885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34658685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Variant Vowel /aw/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4632" y="2007580"/>
            <a:ext cx="182763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2263" y="2007580"/>
            <a:ext cx="27216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f to 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3885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95846489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Vowel Team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8872" y="2995783"/>
            <a:ext cx="6496583" cy="17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crawling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94" y="1136237"/>
            <a:ext cx="854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When you see the letters for a vowel spelling in a word, those letters act as a team and must therefore stay together in the same syllable.</a:t>
            </a:r>
          </a:p>
        </p:txBody>
      </p:sp>
      <p:sp>
        <p:nvSpPr>
          <p:cNvPr id="3" name="Donut 2"/>
          <p:cNvSpPr/>
          <p:nvPr/>
        </p:nvSpPr>
        <p:spPr>
          <a:xfrm>
            <a:off x="3517680" y="3450071"/>
            <a:ext cx="1337392" cy="943994"/>
          </a:xfrm>
          <a:prstGeom prst="donut">
            <a:avLst>
              <a:gd name="adj" fmla="val 36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14867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Vowel Team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8872" y="1753132"/>
            <a:ext cx="6496583" cy="4911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000" dirty="0">
                <a:latin typeface="Century Gothic"/>
                <a:cs typeface="Century Gothic"/>
              </a:rPr>
              <a:t>because</a:t>
            </a:r>
          </a:p>
          <a:p>
            <a:pPr algn="ctr">
              <a:lnSpc>
                <a:spcPct val="90000"/>
              </a:lnSpc>
            </a:pPr>
            <a:r>
              <a:rPr lang="en-US" sz="6000" dirty="0">
                <a:latin typeface="Century Gothic"/>
                <a:cs typeface="Century Gothic"/>
              </a:rPr>
              <a:t>daughter</a:t>
            </a:r>
          </a:p>
          <a:p>
            <a:pPr algn="ctr">
              <a:lnSpc>
                <a:spcPct val="90000"/>
              </a:lnSpc>
            </a:pPr>
            <a:r>
              <a:rPr lang="en-US" sz="6000" dirty="0">
                <a:latin typeface="Century Gothic"/>
                <a:cs typeface="Century Gothic"/>
              </a:rPr>
              <a:t>railroad</a:t>
            </a:r>
          </a:p>
          <a:p>
            <a:pPr algn="ctr">
              <a:lnSpc>
                <a:spcPct val="90000"/>
              </a:lnSpc>
            </a:pPr>
            <a:r>
              <a:rPr lang="en-US" sz="6000" dirty="0">
                <a:latin typeface="Century Gothic"/>
                <a:cs typeface="Century Gothic"/>
              </a:rPr>
              <a:t>tallest</a:t>
            </a:r>
          </a:p>
          <a:p>
            <a:pPr algn="ctr">
              <a:lnSpc>
                <a:spcPct val="90000"/>
              </a:lnSpc>
            </a:pPr>
            <a:r>
              <a:rPr lang="en-US" sz="6000" dirty="0">
                <a:latin typeface="Century Gothic"/>
                <a:cs typeface="Century Gothic"/>
              </a:rPr>
              <a:t>zooming</a:t>
            </a:r>
          </a:p>
          <a:p>
            <a:pPr algn="ctr">
              <a:lnSpc>
                <a:spcPct val="90000"/>
              </a:lnSpc>
            </a:pPr>
            <a:r>
              <a:rPr lang="en-US" sz="6000" dirty="0">
                <a:latin typeface="Century Gothic"/>
                <a:cs typeface="Century Gothic"/>
              </a:rPr>
              <a:t>hallway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107" y="945190"/>
            <a:ext cx="854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Have partners blend and read the words.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Then have them use the words in sentences.</a:t>
            </a:r>
          </a:p>
        </p:txBody>
      </p:sp>
    </p:spTree>
    <p:extLst>
      <p:ext uri="{BB962C8B-B14F-4D97-AF65-F5344CB8AC3E}">
        <p14:creationId xmlns:p14="http://schemas.microsoft.com/office/powerpoint/2010/main" val="3224285533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1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99" y="0"/>
            <a:ext cx="5284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65225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1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97" y="0"/>
            <a:ext cx="530384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18424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4136255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1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37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9516471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1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35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29387250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1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09" y="0"/>
            <a:ext cx="531340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6990211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1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34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36916610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1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26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2320210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1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64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65436628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1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88" y="0"/>
            <a:ext cx="531340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72537203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1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80" y="0"/>
            <a:ext cx="532576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83643803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2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32" y="0"/>
            <a:ext cx="53408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26822645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6 at 9.2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56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02722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4932336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817776371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brother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This is a picture of Tom’s </a:t>
            </a:r>
            <a:r>
              <a:rPr lang="en-US" sz="2800" b="1" dirty="0">
                <a:latin typeface="Century Gothic"/>
                <a:cs typeface="Century Gothic"/>
              </a:rPr>
              <a:t>brother</a:t>
            </a:r>
            <a:r>
              <a:rPr lang="en-US" sz="2800" dirty="0">
                <a:latin typeface="Century Gothic"/>
                <a:cs typeface="Century Gothic"/>
              </a:rPr>
              <a:t> Tim.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5650734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father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Jake’s </a:t>
            </a:r>
            <a:r>
              <a:rPr lang="en-US" sz="2800" b="1" dirty="0">
                <a:latin typeface="Century Gothic"/>
                <a:cs typeface="Century Gothic"/>
              </a:rPr>
              <a:t>father</a:t>
            </a:r>
            <a:r>
              <a:rPr lang="en-US" sz="2800" dirty="0">
                <a:latin typeface="Century Gothic"/>
                <a:cs typeface="Century Gothic"/>
              </a:rPr>
              <a:t> and mother coach </a:t>
            </a:r>
          </a:p>
          <a:p>
            <a:pPr algn="ctr"/>
            <a:r>
              <a:rPr lang="en-US" sz="2800" dirty="0">
                <a:latin typeface="Century Gothic"/>
                <a:cs typeface="Century Gothic"/>
              </a:rPr>
              <a:t>his baseball team.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4951889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My </a:t>
            </a:r>
            <a:r>
              <a:rPr lang="en-US" sz="2800" b="1" dirty="0">
                <a:latin typeface="Century Gothic"/>
                <a:cs typeface="Century Gothic"/>
              </a:rPr>
              <a:t>friend</a:t>
            </a:r>
            <a:r>
              <a:rPr lang="en-US" sz="2800" dirty="0">
                <a:latin typeface="Century Gothic"/>
                <a:cs typeface="Century Gothic"/>
              </a:rPr>
              <a:t> and I love to play baseball.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6563288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love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My friend and I </a:t>
            </a:r>
            <a:r>
              <a:rPr lang="en-US" sz="2800" b="1" dirty="0">
                <a:latin typeface="Century Gothic"/>
                <a:cs typeface="Century Gothic"/>
              </a:rPr>
              <a:t>love</a:t>
            </a:r>
            <a:r>
              <a:rPr lang="en-US" sz="2800" dirty="0">
                <a:latin typeface="Century Gothic"/>
                <a:cs typeface="Century Gothic"/>
              </a:rPr>
              <a:t> to play baseball.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6273593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mother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Jake’s father and </a:t>
            </a:r>
            <a:r>
              <a:rPr lang="en-US" sz="2800" b="1" dirty="0">
                <a:latin typeface="Century Gothic"/>
                <a:cs typeface="Century Gothic"/>
              </a:rPr>
              <a:t>mother</a:t>
            </a:r>
            <a:r>
              <a:rPr lang="en-US" sz="2800" dirty="0">
                <a:latin typeface="Century Gothic"/>
                <a:cs typeface="Century Gothic"/>
              </a:rPr>
              <a:t> coach </a:t>
            </a:r>
          </a:p>
          <a:p>
            <a:pPr algn="ctr"/>
            <a:r>
              <a:rPr lang="en-US" sz="2800" dirty="0">
                <a:latin typeface="Century Gothic"/>
                <a:cs typeface="Century Gothic"/>
              </a:rPr>
              <a:t>his baseball team.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3399740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This is a </a:t>
            </a:r>
            <a:r>
              <a:rPr lang="en-US" sz="2800" b="1" dirty="0">
                <a:latin typeface="Century Gothic"/>
                <a:cs typeface="Century Gothic"/>
              </a:rPr>
              <a:t>picture</a:t>
            </a:r>
            <a:r>
              <a:rPr lang="en-US" sz="2800" dirty="0">
                <a:latin typeface="Century Gothic"/>
                <a:cs typeface="Century Gothic"/>
              </a:rPr>
              <a:t> of Tom’s brother Tim.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6232499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Possessive Pronouns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78" y="1888041"/>
            <a:ext cx="8852382" cy="484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>
                <a:latin typeface="Century Gothic"/>
                <a:cs typeface="Century Gothic"/>
              </a:rPr>
              <a:t>	my				its					yours</a:t>
            </a:r>
          </a:p>
          <a:p>
            <a:pPr>
              <a:lnSpc>
                <a:spcPct val="120000"/>
              </a:lnSpc>
            </a:pPr>
            <a:r>
              <a:rPr lang="en-US" sz="6600" dirty="0">
                <a:latin typeface="Century Gothic"/>
                <a:cs typeface="Century Gothic"/>
              </a:rPr>
              <a:t>	your			our				his</a:t>
            </a:r>
          </a:p>
          <a:p>
            <a:pPr>
              <a:lnSpc>
                <a:spcPct val="120000"/>
              </a:lnSpc>
            </a:pPr>
            <a:r>
              <a:rPr lang="en-US" sz="6600" dirty="0">
                <a:latin typeface="Century Gothic"/>
                <a:cs typeface="Century Gothic"/>
              </a:rPr>
              <a:t>	his				their			hers</a:t>
            </a:r>
          </a:p>
          <a:p>
            <a:pPr>
              <a:lnSpc>
                <a:spcPct val="120000"/>
              </a:lnSpc>
            </a:pPr>
            <a:r>
              <a:rPr lang="en-US" sz="6600" dirty="0">
                <a:latin typeface="Century Gothic"/>
                <a:cs typeface="Century Gothic"/>
              </a:rPr>
              <a:t>	her				mine		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051999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Possessive Pronouns show who or what has or owns something.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Have pairs of children use each word in a sentence.</a:t>
            </a:r>
          </a:p>
        </p:txBody>
      </p:sp>
    </p:spTree>
    <p:extLst>
      <p:ext uri="{BB962C8B-B14F-4D97-AF65-F5344CB8AC3E}">
        <p14:creationId xmlns:p14="http://schemas.microsoft.com/office/powerpoint/2010/main" val="2372666752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2 – Day 5</a:t>
            </a:r>
          </a:p>
        </p:txBody>
      </p:sp>
    </p:spTree>
    <p:extLst>
      <p:ext uri="{BB962C8B-B14F-4D97-AF65-F5344CB8AC3E}">
        <p14:creationId xmlns:p14="http://schemas.microsoft.com/office/powerpoint/2010/main" val="14139792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Phoneme Segmentation: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word. I want you to say each sound in the word.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paw		fault			small			clause			taught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Phoneme Substitution: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word. Then I’ll tell you to change a sound to make a new word.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Continue with: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fawn/ yawn			raw/jaw			ball/mall</a:t>
            </a:r>
          </a:p>
        </p:txBody>
      </p:sp>
    </p:spTree>
    <p:extLst>
      <p:ext uri="{BB962C8B-B14F-4D97-AF65-F5344CB8AC3E}">
        <p14:creationId xmlns:p14="http://schemas.microsoft.com/office/powerpoint/2010/main" val="268285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</a:t>
            </a:r>
            <a:r>
              <a:rPr lang="en-US" sz="6600" dirty="0" err="1">
                <a:latin typeface="Century Gothic"/>
                <a:cs typeface="Century Gothic"/>
              </a:rPr>
              <a:t>f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8929715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>
                <a:latin typeface="Century Gothic" panose="020B0502020202020204" pitchFamily="34" charset="0"/>
              </a:rPr>
              <a:t>i</a:t>
            </a:r>
            <a:r>
              <a:rPr lang="en-US" sz="2800" dirty="0">
                <a:latin typeface="Century Gothic" panose="020B0502020202020204" pitchFamily="34" charset="0"/>
              </a:rPr>
              <a:t>: </a:t>
            </a:r>
            <a:r>
              <a:rPr lang="en-US" sz="2800" dirty="0" err="1">
                <a:latin typeface="Century Gothic" panose="020B0502020202020204" pitchFamily="34" charset="0"/>
              </a:rPr>
              <a:t>i</a:t>
            </a:r>
            <a:r>
              <a:rPr lang="en-US" sz="2800" dirty="0">
                <a:latin typeface="Century Gothic" panose="020B0502020202020204" pitchFamily="34" charset="0"/>
              </a:rPr>
              <a:t>, y, </a:t>
            </a:r>
            <a:r>
              <a:rPr lang="en-US" sz="2800" dirty="0" err="1">
                <a:latin typeface="Century Gothic" panose="020B0502020202020204" pitchFamily="34" charset="0"/>
              </a:rPr>
              <a:t>igh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ie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039091"/>
            <a:ext cx="8364593" cy="5644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hawk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walk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launch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small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daughter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</a:p>
        </p:txBody>
      </p:sp>
    </p:spTree>
    <p:extLst>
      <p:ext uri="{BB962C8B-B14F-4D97-AF65-F5344CB8AC3E}">
        <p14:creationId xmlns:p14="http://schemas.microsoft.com/office/powerpoint/2010/main" val="1061702158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281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y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8981" y="1961931"/>
            <a:ext cx="26704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y to 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9437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14324850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281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8981" y="1961931"/>
            <a:ext cx="26704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d to dr.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9437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91803504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281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8981" y="1961931"/>
            <a:ext cx="26704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Remove the 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9437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243383313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1424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9124" y="1961931"/>
            <a:ext cx="26704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dr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</p:spTree>
    <p:extLst>
      <p:ext uri="{BB962C8B-B14F-4D97-AF65-F5344CB8AC3E}">
        <p14:creationId xmlns:p14="http://schemas.microsoft.com/office/powerpoint/2010/main" val="1033745836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0012" y="1961931"/>
            <a:ext cx="1839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9124" y="1961931"/>
            <a:ext cx="26704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r to 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</p:spTree>
    <p:extLst>
      <p:ext uri="{BB962C8B-B14F-4D97-AF65-F5344CB8AC3E}">
        <p14:creationId xmlns:p14="http://schemas.microsoft.com/office/powerpoint/2010/main" val="2120779017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0012" y="1961931"/>
            <a:ext cx="1839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9124" y="1961931"/>
            <a:ext cx="26704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ce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the end of the word..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</p:spTree>
    <p:extLst>
      <p:ext uri="{BB962C8B-B14F-4D97-AF65-F5344CB8AC3E}">
        <p14:creationId xmlns:p14="http://schemas.microsoft.com/office/powerpoint/2010/main" val="2052071611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839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3743" y="1961931"/>
            <a:ext cx="26704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ce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lt.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4199" y="1961931"/>
            <a:ext cx="2489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ce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3431160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839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3743" y="1961931"/>
            <a:ext cx="218192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s to h.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5672" y="1961931"/>
            <a:ext cx="2489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9577380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839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3743" y="1961931"/>
            <a:ext cx="218192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lt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ll.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5672" y="1961931"/>
            <a:ext cx="2489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341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303914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839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3743" y="1961931"/>
            <a:ext cx="218192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h to w.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5672" y="1961931"/>
            <a:ext cx="2489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9333227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839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3743" y="1961931"/>
            <a:ext cx="218192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w to m.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5672" y="1961931"/>
            <a:ext cx="2489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3024024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8391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3743" y="1961931"/>
            <a:ext cx="218192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w to m.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and Build with /aw/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5672" y="1961931"/>
            <a:ext cx="2489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5590799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call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Word Automaticity</a:t>
            </a:r>
          </a:p>
        </p:txBody>
      </p:sp>
    </p:spTree>
    <p:extLst>
      <p:ext uri="{BB962C8B-B14F-4D97-AF65-F5344CB8AC3E}">
        <p14:creationId xmlns:p14="http://schemas.microsoft.com/office/powerpoint/2010/main" val="1513453857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sauce</a:t>
            </a:r>
          </a:p>
        </p:txBody>
      </p:sp>
    </p:spTree>
    <p:extLst>
      <p:ext uri="{BB962C8B-B14F-4D97-AF65-F5344CB8AC3E}">
        <p14:creationId xmlns:p14="http://schemas.microsoft.com/office/powerpoint/2010/main" val="2421875509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3134683363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yawn</a:t>
            </a:r>
          </a:p>
        </p:txBody>
      </p:sp>
    </p:spTree>
    <p:extLst>
      <p:ext uri="{BB962C8B-B14F-4D97-AF65-F5344CB8AC3E}">
        <p14:creationId xmlns:p14="http://schemas.microsoft.com/office/powerpoint/2010/main" val="2651987678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haul</a:t>
            </a:r>
          </a:p>
        </p:txBody>
      </p:sp>
    </p:spTree>
    <p:extLst>
      <p:ext uri="{BB962C8B-B14F-4D97-AF65-F5344CB8AC3E}">
        <p14:creationId xmlns:p14="http://schemas.microsoft.com/office/powerpoint/2010/main" val="3036288606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ball</a:t>
            </a:r>
          </a:p>
        </p:txBody>
      </p:sp>
    </p:spTree>
    <p:extLst>
      <p:ext uri="{BB962C8B-B14F-4D97-AF65-F5344CB8AC3E}">
        <p14:creationId xmlns:p14="http://schemas.microsoft.com/office/powerpoint/2010/main" val="203988586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bald</a:t>
            </a:r>
          </a:p>
        </p:txBody>
      </p:sp>
    </p:spTree>
    <p:extLst>
      <p:ext uri="{BB962C8B-B14F-4D97-AF65-F5344CB8AC3E}">
        <p14:creationId xmlns:p14="http://schemas.microsoft.com/office/powerpoint/2010/main" val="2240144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0745220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caught</a:t>
            </a:r>
          </a:p>
        </p:txBody>
      </p:sp>
    </p:spTree>
    <p:extLst>
      <p:ext uri="{BB962C8B-B14F-4D97-AF65-F5344CB8AC3E}">
        <p14:creationId xmlns:p14="http://schemas.microsoft.com/office/powerpoint/2010/main" val="3850140624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also</a:t>
            </a:r>
          </a:p>
        </p:txBody>
      </p:sp>
    </p:spTree>
    <p:extLst>
      <p:ext uri="{BB962C8B-B14F-4D97-AF65-F5344CB8AC3E}">
        <p14:creationId xmlns:p14="http://schemas.microsoft.com/office/powerpoint/2010/main" val="1032759221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haunt</a:t>
            </a:r>
          </a:p>
        </p:txBody>
      </p:sp>
    </p:spTree>
    <p:extLst>
      <p:ext uri="{BB962C8B-B14F-4D97-AF65-F5344CB8AC3E}">
        <p14:creationId xmlns:p14="http://schemas.microsoft.com/office/powerpoint/2010/main" val="986156404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val="1431669936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awful</a:t>
            </a:r>
          </a:p>
        </p:txBody>
      </p:sp>
    </p:spTree>
    <p:extLst>
      <p:ext uri="{BB962C8B-B14F-4D97-AF65-F5344CB8AC3E}">
        <p14:creationId xmlns:p14="http://schemas.microsoft.com/office/powerpoint/2010/main" val="4131246358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1930358823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oatmeal</a:t>
            </a:r>
          </a:p>
        </p:txBody>
      </p:sp>
    </p:spTree>
    <p:extLst>
      <p:ext uri="{BB962C8B-B14F-4D97-AF65-F5344CB8AC3E}">
        <p14:creationId xmlns:p14="http://schemas.microsoft.com/office/powerpoint/2010/main" val="57692952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daughter</a:t>
            </a:r>
          </a:p>
        </p:txBody>
      </p:sp>
    </p:spTree>
    <p:extLst>
      <p:ext uri="{BB962C8B-B14F-4D97-AF65-F5344CB8AC3E}">
        <p14:creationId xmlns:p14="http://schemas.microsoft.com/office/powerpoint/2010/main" val="2501219290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2644381222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auto</a:t>
            </a:r>
          </a:p>
        </p:txBody>
      </p:sp>
    </p:spTree>
    <p:extLst>
      <p:ext uri="{BB962C8B-B14F-4D97-AF65-F5344CB8AC3E}">
        <p14:creationId xmlns:p14="http://schemas.microsoft.com/office/powerpoint/2010/main" val="1733243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>
                <a:latin typeface="Century Gothic"/>
                <a:cs typeface="Century Gothic"/>
              </a:rPr>
              <a:t>t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8970727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always</a:t>
            </a:r>
          </a:p>
        </p:txBody>
      </p:sp>
    </p:spTree>
    <p:extLst>
      <p:ext uri="{BB962C8B-B14F-4D97-AF65-F5344CB8AC3E}">
        <p14:creationId xmlns:p14="http://schemas.microsoft.com/office/powerpoint/2010/main" val="3210430800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hallway</a:t>
            </a:r>
          </a:p>
        </p:txBody>
      </p:sp>
    </p:spTree>
    <p:extLst>
      <p:ext uri="{BB962C8B-B14F-4D97-AF65-F5344CB8AC3E}">
        <p14:creationId xmlns:p14="http://schemas.microsoft.com/office/powerpoint/2010/main" val="4147022211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sleepless</a:t>
            </a:r>
          </a:p>
        </p:txBody>
      </p:sp>
    </p:spTree>
    <p:extLst>
      <p:ext uri="{BB962C8B-B14F-4D97-AF65-F5344CB8AC3E}">
        <p14:creationId xmlns:p14="http://schemas.microsoft.com/office/powerpoint/2010/main" val="3253184662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join</a:t>
            </a:r>
          </a:p>
        </p:txBody>
      </p:sp>
    </p:spTree>
    <p:extLst>
      <p:ext uri="{BB962C8B-B14F-4D97-AF65-F5344CB8AC3E}">
        <p14:creationId xmlns:p14="http://schemas.microsoft.com/office/powerpoint/2010/main" val="1741124606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3066024061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shoot</a:t>
            </a:r>
          </a:p>
        </p:txBody>
      </p:sp>
    </p:spTree>
    <p:extLst>
      <p:ext uri="{BB962C8B-B14F-4D97-AF65-F5344CB8AC3E}">
        <p14:creationId xmlns:p14="http://schemas.microsoft.com/office/powerpoint/2010/main" val="3049693771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shout</a:t>
            </a:r>
          </a:p>
        </p:txBody>
      </p:sp>
    </p:spTree>
    <p:extLst>
      <p:ext uri="{BB962C8B-B14F-4D97-AF65-F5344CB8AC3E}">
        <p14:creationId xmlns:p14="http://schemas.microsoft.com/office/powerpoint/2010/main" val="1743286169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untrue</a:t>
            </a:r>
          </a:p>
        </p:txBody>
      </p:sp>
    </p:spTree>
    <p:extLst>
      <p:ext uri="{BB962C8B-B14F-4D97-AF65-F5344CB8AC3E}">
        <p14:creationId xmlns:p14="http://schemas.microsoft.com/office/powerpoint/2010/main" val="3163495287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Vowel Team Syllables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8872" y="2059568"/>
            <a:ext cx="6496583" cy="4582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awful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laundry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because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drawing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latin typeface="Century Gothic"/>
                <a:cs typeface="Century Gothic"/>
              </a:rPr>
              <a:t>August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94" y="922714"/>
            <a:ext cx="8546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Have children explain why a vowel team stays in the same syllable in a longer, multisyllabic word. Then have children practice reading two syllable words with vowel team syllables.</a:t>
            </a:r>
          </a:p>
        </p:txBody>
      </p:sp>
    </p:spTree>
    <p:extLst>
      <p:ext uri="{BB962C8B-B14F-4D97-AF65-F5344CB8AC3E}">
        <p14:creationId xmlns:p14="http://schemas.microsoft.com/office/powerpoint/2010/main" val="1857703435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152850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152457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brother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This is a picture of Tom’s </a:t>
            </a:r>
            <a:r>
              <a:rPr lang="en-US" sz="2800" b="1" dirty="0">
                <a:latin typeface="Century Gothic"/>
                <a:cs typeface="Century Gothic"/>
              </a:rPr>
              <a:t>brother</a:t>
            </a:r>
            <a:r>
              <a:rPr lang="en-US" sz="2800" dirty="0">
                <a:latin typeface="Century Gothic"/>
                <a:cs typeface="Century Gothic"/>
              </a:rPr>
              <a:t> Tim.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5102865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father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Jake’s </a:t>
            </a:r>
            <a:r>
              <a:rPr lang="en-US" sz="2800" b="1" dirty="0">
                <a:latin typeface="Century Gothic"/>
                <a:cs typeface="Century Gothic"/>
              </a:rPr>
              <a:t>father</a:t>
            </a:r>
            <a:r>
              <a:rPr lang="en-US" sz="2800" dirty="0">
                <a:latin typeface="Century Gothic"/>
                <a:cs typeface="Century Gothic"/>
              </a:rPr>
              <a:t> and mother coach </a:t>
            </a:r>
          </a:p>
          <a:p>
            <a:pPr algn="ctr"/>
            <a:r>
              <a:rPr lang="en-US" sz="2800" dirty="0">
                <a:latin typeface="Century Gothic"/>
                <a:cs typeface="Century Gothic"/>
              </a:rPr>
              <a:t>his baseball team.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6576350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My </a:t>
            </a:r>
            <a:r>
              <a:rPr lang="en-US" sz="2800" b="1" dirty="0">
                <a:latin typeface="Century Gothic"/>
                <a:cs typeface="Century Gothic"/>
              </a:rPr>
              <a:t>friend</a:t>
            </a:r>
            <a:r>
              <a:rPr lang="en-US" sz="2800" dirty="0">
                <a:latin typeface="Century Gothic"/>
                <a:cs typeface="Century Gothic"/>
              </a:rPr>
              <a:t> and I love to play baseball.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2610069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love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My friend and I </a:t>
            </a:r>
            <a:r>
              <a:rPr lang="en-US" sz="2800" b="1" dirty="0">
                <a:latin typeface="Century Gothic"/>
                <a:cs typeface="Century Gothic"/>
              </a:rPr>
              <a:t>love</a:t>
            </a:r>
            <a:r>
              <a:rPr lang="en-US" sz="2800" dirty="0">
                <a:latin typeface="Century Gothic"/>
                <a:cs typeface="Century Gothic"/>
              </a:rPr>
              <a:t> to play baseball.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8288316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mother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Jake’s father and </a:t>
            </a:r>
            <a:r>
              <a:rPr lang="en-US" sz="2800" b="1" dirty="0">
                <a:latin typeface="Century Gothic"/>
                <a:cs typeface="Century Gothic"/>
              </a:rPr>
              <a:t>mother</a:t>
            </a:r>
            <a:r>
              <a:rPr lang="en-US" sz="2800" dirty="0">
                <a:latin typeface="Century Gothic"/>
                <a:cs typeface="Century Gothic"/>
              </a:rPr>
              <a:t> coach </a:t>
            </a:r>
          </a:p>
          <a:p>
            <a:pPr algn="ctr"/>
            <a:r>
              <a:rPr lang="en-US" sz="2800" dirty="0">
                <a:latin typeface="Century Gothic"/>
                <a:cs typeface="Century Gothic"/>
              </a:rPr>
              <a:t>his baseball team.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8446630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This is a </a:t>
            </a:r>
            <a:r>
              <a:rPr lang="en-US" sz="2800" b="1" dirty="0">
                <a:latin typeface="Century Gothic"/>
                <a:cs typeface="Century Gothic"/>
              </a:rPr>
              <a:t>picture</a:t>
            </a:r>
            <a:r>
              <a:rPr lang="en-US" sz="2800" dirty="0">
                <a:latin typeface="Century Gothic"/>
                <a:cs typeface="Century Gothic"/>
              </a:rPr>
              <a:t> of Tom’s brother Tim.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577886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Possessive Pronouns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78" y="1888041"/>
            <a:ext cx="8852382" cy="484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Century Gothic"/>
                <a:cs typeface="Century Gothic"/>
              </a:rPr>
              <a:t>I went fishing with my mom and dad. Mom put her fish in a bucket. I caught a fish that is bigger than hers. Dad caught a fish that is bigger than mine. His is bigger than both of ours!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051999"/>
            <a:ext cx="892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Have children describe when possessive pronouns are used.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possessive pronouns in the following sentences:</a:t>
            </a:r>
          </a:p>
        </p:txBody>
      </p:sp>
    </p:spTree>
    <p:extLst>
      <p:ext uri="{BB962C8B-B14F-4D97-AF65-F5344CB8AC3E}">
        <p14:creationId xmlns:p14="http://schemas.microsoft.com/office/powerpoint/2010/main" val="2997771684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Possessive Pronouns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78" y="1505949"/>
            <a:ext cx="8852382" cy="1438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Century Gothic"/>
                <a:cs typeface="Century Gothic"/>
              </a:rPr>
              <a:t>What do pronouns take the place of?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178" y="3265386"/>
            <a:ext cx="8852382" cy="1438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Century Gothic"/>
                <a:cs typeface="Century Gothic"/>
              </a:rPr>
              <a:t>What do possessive pronouns show?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965" y="5068346"/>
            <a:ext cx="8597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write sentences using:</a:t>
            </a:r>
          </a:p>
          <a:p>
            <a:endParaRPr lang="en-US" sz="3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3600" dirty="0">
                <a:solidFill>
                  <a:srgbClr val="FF0000"/>
                </a:solidFill>
                <a:latin typeface="Century Gothic"/>
                <a:cs typeface="Century Gothic"/>
              </a:rPr>
              <a:t>your </a:t>
            </a:r>
            <a:r>
              <a:rPr lang="en-US" sz="3600">
                <a:solidFill>
                  <a:srgbClr val="FF0000"/>
                </a:solidFill>
                <a:latin typeface="Century Gothic"/>
                <a:cs typeface="Century Gothic"/>
              </a:rPr>
              <a:t>		its 		our 		their 		mine</a:t>
            </a:r>
            <a:endParaRPr lang="en-US" sz="3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452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188" y="106482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Have children practice connecting the letters a, aw, au, </a:t>
            </a:r>
            <a:r>
              <a:rPr lang="en-US" dirty="0" err="1">
                <a:latin typeface="Century Gothic"/>
                <a:cs typeface="Century Gothic"/>
              </a:rPr>
              <a:t>augh</a:t>
            </a:r>
            <a:r>
              <a:rPr lang="en-US" dirty="0">
                <a:latin typeface="Century Gothic"/>
                <a:cs typeface="Century Gothic"/>
              </a:rPr>
              <a:t>, and al to the sound /o/ by writing them.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Now do it with me. Say /o/ as I write the letters a, aw, au, </a:t>
            </a:r>
            <a:r>
              <a:rPr lang="en-US" dirty="0" err="1">
                <a:latin typeface="Century Gothic"/>
                <a:cs typeface="Century Gothic"/>
              </a:rPr>
              <a:t>augh</a:t>
            </a:r>
            <a:r>
              <a:rPr lang="en-US" dirty="0">
                <a:latin typeface="Century Gothic"/>
                <a:cs typeface="Century Gothic"/>
              </a:rPr>
              <a:t>, and al.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This time, write each spelling five times as you say the /o/ sound.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445" y="2265140"/>
            <a:ext cx="8881907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latin typeface="Century Gothic"/>
                <a:cs typeface="Century Gothic"/>
              </a:rPr>
              <a:t> a 			a 		a 		a 		a</a:t>
            </a:r>
          </a:p>
          <a:p>
            <a:pPr>
              <a:lnSpc>
                <a:spcPct val="80000"/>
              </a:lnSpc>
            </a:pPr>
            <a:r>
              <a:rPr lang="en-US" sz="7200" dirty="0">
                <a:latin typeface="Century Gothic"/>
                <a:cs typeface="Century Gothic"/>
              </a:rPr>
              <a:t>aw  aw  aw  aw aw</a:t>
            </a:r>
          </a:p>
          <a:p>
            <a:pPr>
              <a:lnSpc>
                <a:spcPct val="80000"/>
              </a:lnSpc>
            </a:pPr>
            <a:r>
              <a:rPr lang="en-US" sz="7200" dirty="0">
                <a:latin typeface="Century Gothic"/>
                <a:cs typeface="Century Gothic"/>
              </a:rPr>
              <a:t>au   au   au  au  au</a:t>
            </a:r>
          </a:p>
          <a:p>
            <a:pPr>
              <a:lnSpc>
                <a:spcPct val="80000"/>
              </a:lnSpc>
            </a:pPr>
            <a:r>
              <a:rPr lang="en-US" sz="7200" dirty="0">
                <a:latin typeface="Century Gothic"/>
                <a:cs typeface="Century Gothic"/>
              </a:rPr>
              <a:t> al		 al    al    al   al</a:t>
            </a:r>
          </a:p>
          <a:p>
            <a:pPr>
              <a:lnSpc>
                <a:spcPct val="80000"/>
              </a:lnSpc>
            </a:pPr>
            <a:r>
              <a:rPr lang="en-US" sz="7200" dirty="0" err="1">
                <a:latin typeface="Century Gothic"/>
                <a:cs typeface="Century Gothic"/>
              </a:rPr>
              <a:t>augh</a:t>
            </a:r>
            <a:r>
              <a:rPr lang="en-US" sz="7200" dirty="0">
                <a:latin typeface="Century Gothic"/>
                <a:cs typeface="Century Gothic"/>
              </a:rPr>
              <a:t>  </a:t>
            </a:r>
            <a:r>
              <a:rPr lang="en-US" sz="7200" dirty="0" err="1">
                <a:latin typeface="Century Gothic"/>
                <a:cs typeface="Century Gothic"/>
              </a:rPr>
              <a:t>augh</a:t>
            </a:r>
            <a:r>
              <a:rPr lang="en-US" sz="7200" dirty="0">
                <a:latin typeface="Century Gothic"/>
                <a:cs typeface="Century Gothic"/>
              </a:rPr>
              <a:t>  </a:t>
            </a:r>
            <a:r>
              <a:rPr lang="en-US" sz="7200" dirty="0" err="1">
                <a:latin typeface="Century Gothic"/>
                <a:cs typeface="Century Gothic"/>
              </a:rPr>
              <a:t>augh</a:t>
            </a:r>
            <a:endParaRPr lang="en-US" sz="72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7-04-02 at 9.2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5" y="106482"/>
            <a:ext cx="1319271" cy="17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192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1190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7178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 err="1">
                <a:latin typeface="Century Gothic"/>
                <a:cs typeface="Century Gothic"/>
              </a:rPr>
              <a:t>c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0348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1721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19785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2938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987335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</a:p>
        </p:txBody>
      </p:sp>
    </p:spTree>
    <p:extLst>
      <p:ext uri="{BB962C8B-B14F-4D97-AF65-F5344CB8AC3E}">
        <p14:creationId xmlns:p14="http://schemas.microsoft.com/office/powerpoint/2010/main" val="3359727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839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71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29321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08835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1974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3287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40197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8851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6273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614187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b</a:t>
            </a:r>
          </a:p>
        </p:txBody>
      </p:sp>
    </p:spTree>
    <p:extLst>
      <p:ext uri="{BB962C8B-B14F-4D97-AF65-F5344CB8AC3E}">
        <p14:creationId xmlns:p14="http://schemas.microsoft.com/office/powerpoint/2010/main" val="39676913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8991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4496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71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6562" y="2002958"/>
            <a:ext cx="273611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11392059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d    s</a:t>
            </a:r>
          </a:p>
        </p:txBody>
      </p:sp>
    </p:spTree>
    <p:extLst>
      <p:ext uri="{BB962C8B-B14F-4D97-AF65-F5344CB8AC3E}">
        <p14:creationId xmlns:p14="http://schemas.microsoft.com/office/powerpoint/2010/main" val="725355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d    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19798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 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latin typeface="Century Gothic"/>
                <a:cs typeface="Century Gothic"/>
              </a:rPr>
              <a:t>lt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k     cl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    </a:t>
            </a:r>
            <a:r>
              <a:rPr lang="en-US" sz="6600" dirty="0"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augh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  l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   b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d    s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1543901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7138402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29966666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    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22380028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    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22256772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    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n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7684164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    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n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5346995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    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n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5230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411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6562" y="2002958"/>
            <a:ext cx="273611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39617115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    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n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8806819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    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n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nt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881278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    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n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nt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556256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    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n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nt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   sp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8881984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05543"/>
            <a:ext cx="8765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latin typeface="Century Gothic"/>
                <a:cs typeface="Century Gothic"/>
              </a:rPr>
              <a:t>l      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latin typeface="Century Gothic"/>
                <a:cs typeface="Century Gothic"/>
              </a:rPr>
              <a:t>l      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y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latin typeface="Century Gothic"/>
                <a:cs typeface="Century Gothic"/>
              </a:rPr>
              <a:t>n 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se    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t    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nt    t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   sp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n   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007" y="124127"/>
            <a:ext cx="270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7316711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45667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32238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47433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01741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807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904" y="2002958"/>
            <a:ext cx="24682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sm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67558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13513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08510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73368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9622882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</a:t>
            </a:r>
          </a:p>
        </p:txBody>
      </p:sp>
    </p:spTree>
    <p:extLst>
      <p:ext uri="{BB962C8B-B14F-4D97-AF65-F5344CB8AC3E}">
        <p14:creationId xmlns:p14="http://schemas.microsoft.com/office/powerpoint/2010/main" val="18710911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</a:t>
            </a:r>
          </a:p>
        </p:txBody>
      </p:sp>
    </p:spTree>
    <p:extLst>
      <p:ext uri="{BB962C8B-B14F-4D97-AF65-F5344CB8AC3E}">
        <p14:creationId xmlns:p14="http://schemas.microsoft.com/office/powerpoint/2010/main" val="10847022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</a:t>
            </a:r>
          </a:p>
        </p:txBody>
      </p:sp>
    </p:spTree>
    <p:extLst>
      <p:ext uri="{BB962C8B-B14F-4D97-AF65-F5344CB8AC3E}">
        <p14:creationId xmlns:p14="http://schemas.microsoft.com/office/powerpoint/2010/main" val="25470713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</a:t>
            </a:r>
          </a:p>
        </p:txBody>
      </p:sp>
    </p:spTree>
    <p:extLst>
      <p:ext uri="{BB962C8B-B14F-4D97-AF65-F5344CB8AC3E}">
        <p14:creationId xmlns:p14="http://schemas.microsoft.com/office/powerpoint/2010/main" val="39312433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 draw.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43916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 draw.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205620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Variant Vowel /o/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904" y="2002958"/>
            <a:ext cx="24682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chemeClr val="tx1"/>
                </a:solidFill>
                <a:latin typeface="Century Gothic"/>
                <a:cs typeface="Century Gothic"/>
              </a:rPr>
              <a:t>sm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6563" y="2002958"/>
            <a:ext cx="2153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5154539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 draw.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My dog</a:t>
            </a:r>
          </a:p>
        </p:txBody>
      </p:sp>
    </p:spTree>
    <p:extLst>
      <p:ext uri="{BB962C8B-B14F-4D97-AF65-F5344CB8AC3E}">
        <p14:creationId xmlns:p14="http://schemas.microsoft.com/office/powerpoint/2010/main" val="12149916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 draw.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My dog almost</a:t>
            </a:r>
          </a:p>
        </p:txBody>
      </p:sp>
    </p:spTree>
    <p:extLst>
      <p:ext uri="{BB962C8B-B14F-4D97-AF65-F5344CB8AC3E}">
        <p14:creationId xmlns:p14="http://schemas.microsoft.com/office/powerpoint/2010/main" val="34505049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 draw.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My dog almost caught</a:t>
            </a:r>
          </a:p>
        </p:txBody>
      </p:sp>
    </p:spTree>
    <p:extLst>
      <p:ext uri="{BB962C8B-B14F-4D97-AF65-F5344CB8AC3E}">
        <p14:creationId xmlns:p14="http://schemas.microsoft.com/office/powerpoint/2010/main" val="25785529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 draw.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My dog almost caught the</a:t>
            </a:r>
          </a:p>
        </p:txBody>
      </p:sp>
    </p:spTree>
    <p:extLst>
      <p:ext uri="{BB962C8B-B14F-4D97-AF65-F5344CB8AC3E}">
        <p14:creationId xmlns:p14="http://schemas.microsoft.com/office/powerpoint/2010/main" val="24718840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 draw.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My dog almost caught the ball</a:t>
            </a:r>
          </a:p>
        </p:txBody>
      </p:sp>
    </p:spTree>
    <p:extLst>
      <p:ext uri="{BB962C8B-B14F-4D97-AF65-F5344CB8AC3E}">
        <p14:creationId xmlns:p14="http://schemas.microsoft.com/office/powerpoint/2010/main" val="32271497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 draw.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My dog almost caught the ball in</a:t>
            </a:r>
          </a:p>
        </p:txBody>
      </p:sp>
    </p:spTree>
    <p:extLst>
      <p:ext uri="{BB962C8B-B14F-4D97-AF65-F5344CB8AC3E}">
        <p14:creationId xmlns:p14="http://schemas.microsoft.com/office/powerpoint/2010/main" val="487207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 draw.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My dog almost caught the ball in her</a:t>
            </a:r>
          </a:p>
        </p:txBody>
      </p:sp>
    </p:spTree>
    <p:extLst>
      <p:ext uri="{BB962C8B-B14F-4D97-AF65-F5344CB8AC3E}">
        <p14:creationId xmlns:p14="http://schemas.microsoft.com/office/powerpoint/2010/main" val="20575188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6791"/>
            <a:ext cx="8765635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/>
                <a:cs typeface="Century Gothic"/>
              </a:rPr>
              <a:t>Paul saw a hawk in the big tree.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He taught his daughter to draw.</a:t>
            </a:r>
          </a:p>
          <a:p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>
                <a:solidFill>
                  <a:srgbClr val="000000"/>
                </a:solidFill>
                <a:latin typeface="Century Gothic"/>
                <a:cs typeface="Century Gothic"/>
              </a:rPr>
              <a:t>My dog almost caught the ball in her paws.</a:t>
            </a:r>
          </a:p>
        </p:txBody>
      </p:sp>
    </p:spTree>
    <p:extLst>
      <p:ext uri="{BB962C8B-B14F-4D97-AF65-F5344CB8AC3E}">
        <p14:creationId xmlns:p14="http://schemas.microsoft.com/office/powerpoint/2010/main" val="22719215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Spelling / Dictation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>
                <a:latin typeface="Century Gothic"/>
                <a:cs typeface="Century Gothic"/>
              </a:rPr>
              <a:t>5. _________</a:t>
            </a:r>
          </a:p>
        </p:txBody>
      </p:sp>
    </p:spTree>
    <p:extLst>
      <p:ext uri="{BB962C8B-B14F-4D97-AF65-F5344CB8AC3E}">
        <p14:creationId xmlns:p14="http://schemas.microsoft.com/office/powerpoint/2010/main" val="12105868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51760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5718</Words>
  <Application>Microsoft Office PowerPoint</Application>
  <PresentationFormat>On-screen Show (4:3)</PresentationFormat>
  <Paragraphs>1559</Paragraphs>
  <Slides>397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397</vt:i4>
      </vt:variant>
    </vt:vector>
  </HeadingPairs>
  <TitlesOfParts>
    <vt:vector size="39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40</cp:revision>
  <dcterms:created xsi:type="dcterms:W3CDTF">2017-04-03T03:05:21Z</dcterms:created>
  <dcterms:modified xsi:type="dcterms:W3CDTF">2017-04-17T14:51:18Z</dcterms:modified>
</cp:coreProperties>
</file>