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8"/>
  </p:notesMasterIdLst>
  <p:sldIdLst>
    <p:sldId id="257" r:id="rId2"/>
    <p:sldId id="258" r:id="rId3"/>
    <p:sldId id="261" r:id="rId4"/>
    <p:sldId id="263" r:id="rId5"/>
    <p:sldId id="265" r:id="rId6"/>
    <p:sldId id="266" r:id="rId7"/>
    <p:sldId id="262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54" r:id="rId133"/>
    <p:sldId id="391" r:id="rId134"/>
    <p:sldId id="392" r:id="rId135"/>
    <p:sldId id="393" r:id="rId136"/>
    <p:sldId id="394" r:id="rId137"/>
    <p:sldId id="395" r:id="rId138"/>
    <p:sldId id="396" r:id="rId139"/>
    <p:sldId id="397" r:id="rId140"/>
    <p:sldId id="398" r:id="rId141"/>
    <p:sldId id="399" r:id="rId142"/>
    <p:sldId id="400" r:id="rId143"/>
    <p:sldId id="401" r:id="rId144"/>
    <p:sldId id="402" r:id="rId145"/>
    <p:sldId id="403" r:id="rId146"/>
    <p:sldId id="404" r:id="rId147"/>
    <p:sldId id="405" r:id="rId148"/>
    <p:sldId id="406" r:id="rId149"/>
    <p:sldId id="407" r:id="rId150"/>
    <p:sldId id="408" r:id="rId151"/>
    <p:sldId id="409" r:id="rId152"/>
    <p:sldId id="410" r:id="rId153"/>
    <p:sldId id="411" r:id="rId154"/>
    <p:sldId id="412" r:id="rId155"/>
    <p:sldId id="413" r:id="rId156"/>
    <p:sldId id="414" r:id="rId157"/>
    <p:sldId id="415" r:id="rId158"/>
    <p:sldId id="416" r:id="rId159"/>
    <p:sldId id="529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3" r:id="rId174"/>
    <p:sldId id="435" r:id="rId175"/>
    <p:sldId id="436" r:id="rId176"/>
    <p:sldId id="437" r:id="rId177"/>
    <p:sldId id="438" r:id="rId178"/>
    <p:sldId id="439" r:id="rId179"/>
    <p:sldId id="440" r:id="rId180"/>
    <p:sldId id="441" r:id="rId181"/>
    <p:sldId id="444" r:id="rId182"/>
    <p:sldId id="445" r:id="rId183"/>
    <p:sldId id="442" r:id="rId184"/>
    <p:sldId id="443" r:id="rId185"/>
    <p:sldId id="447" r:id="rId186"/>
    <p:sldId id="448" r:id="rId187"/>
    <p:sldId id="449" r:id="rId188"/>
    <p:sldId id="450" r:id="rId189"/>
    <p:sldId id="451" r:id="rId190"/>
    <p:sldId id="452" r:id="rId191"/>
    <p:sldId id="453" r:id="rId192"/>
    <p:sldId id="454" r:id="rId193"/>
    <p:sldId id="455" r:id="rId194"/>
    <p:sldId id="456" r:id="rId195"/>
    <p:sldId id="457" r:id="rId196"/>
    <p:sldId id="458" r:id="rId197"/>
    <p:sldId id="459" r:id="rId198"/>
    <p:sldId id="460" r:id="rId199"/>
    <p:sldId id="461" r:id="rId200"/>
    <p:sldId id="462" r:id="rId201"/>
    <p:sldId id="463" r:id="rId202"/>
    <p:sldId id="464" r:id="rId203"/>
    <p:sldId id="465" r:id="rId204"/>
    <p:sldId id="466" r:id="rId205"/>
    <p:sldId id="467" r:id="rId206"/>
    <p:sldId id="468" r:id="rId207"/>
    <p:sldId id="469" r:id="rId208"/>
    <p:sldId id="470" r:id="rId209"/>
    <p:sldId id="471" r:id="rId210"/>
    <p:sldId id="472" r:id="rId211"/>
    <p:sldId id="446" r:id="rId212"/>
    <p:sldId id="473" r:id="rId213"/>
    <p:sldId id="474" r:id="rId214"/>
    <p:sldId id="475" r:id="rId215"/>
    <p:sldId id="476" r:id="rId216"/>
    <p:sldId id="477" r:id="rId217"/>
    <p:sldId id="478" r:id="rId218"/>
    <p:sldId id="479" r:id="rId219"/>
    <p:sldId id="480" r:id="rId220"/>
    <p:sldId id="481" r:id="rId221"/>
    <p:sldId id="482" r:id="rId222"/>
    <p:sldId id="483" r:id="rId223"/>
    <p:sldId id="484" r:id="rId224"/>
    <p:sldId id="485" r:id="rId225"/>
    <p:sldId id="486" r:id="rId226"/>
    <p:sldId id="488" r:id="rId227"/>
    <p:sldId id="489" r:id="rId228"/>
    <p:sldId id="490" r:id="rId229"/>
    <p:sldId id="491" r:id="rId230"/>
    <p:sldId id="492" r:id="rId231"/>
    <p:sldId id="493" r:id="rId232"/>
    <p:sldId id="494" r:id="rId233"/>
    <p:sldId id="495" r:id="rId234"/>
    <p:sldId id="496" r:id="rId235"/>
    <p:sldId id="497" r:id="rId236"/>
    <p:sldId id="498" r:id="rId237"/>
    <p:sldId id="499" r:id="rId238"/>
    <p:sldId id="500" r:id="rId239"/>
    <p:sldId id="501" r:id="rId240"/>
    <p:sldId id="502" r:id="rId241"/>
    <p:sldId id="503" r:id="rId242"/>
    <p:sldId id="504" r:id="rId243"/>
    <p:sldId id="505" r:id="rId244"/>
    <p:sldId id="528" r:id="rId245"/>
    <p:sldId id="506" r:id="rId246"/>
    <p:sldId id="507" r:id="rId247"/>
    <p:sldId id="508" r:id="rId248"/>
    <p:sldId id="509" r:id="rId249"/>
    <p:sldId id="510" r:id="rId250"/>
    <p:sldId id="511" r:id="rId251"/>
    <p:sldId id="512" r:id="rId252"/>
    <p:sldId id="513" r:id="rId253"/>
    <p:sldId id="514" r:id="rId254"/>
    <p:sldId id="515" r:id="rId255"/>
    <p:sldId id="516" r:id="rId256"/>
    <p:sldId id="517" r:id="rId257"/>
    <p:sldId id="518" r:id="rId258"/>
    <p:sldId id="519" r:id="rId259"/>
    <p:sldId id="520" r:id="rId260"/>
    <p:sldId id="521" r:id="rId261"/>
    <p:sldId id="522" r:id="rId262"/>
    <p:sldId id="523" r:id="rId263"/>
    <p:sldId id="524" r:id="rId264"/>
    <p:sldId id="525" r:id="rId265"/>
    <p:sldId id="526" r:id="rId266"/>
    <p:sldId id="530" r:id="rId267"/>
    <p:sldId id="531" r:id="rId268"/>
    <p:sldId id="532" r:id="rId269"/>
    <p:sldId id="533" r:id="rId270"/>
    <p:sldId id="527" r:id="rId271"/>
    <p:sldId id="536" r:id="rId272"/>
    <p:sldId id="534" r:id="rId273"/>
    <p:sldId id="535" r:id="rId274"/>
    <p:sldId id="538" r:id="rId275"/>
    <p:sldId id="539" r:id="rId276"/>
    <p:sldId id="540" r:id="rId277"/>
    <p:sldId id="541" r:id="rId278"/>
    <p:sldId id="542" r:id="rId279"/>
    <p:sldId id="543" r:id="rId280"/>
    <p:sldId id="544" r:id="rId281"/>
    <p:sldId id="545" r:id="rId282"/>
    <p:sldId id="537" r:id="rId283"/>
    <p:sldId id="546" r:id="rId284"/>
    <p:sldId id="547" r:id="rId285"/>
    <p:sldId id="548" r:id="rId286"/>
    <p:sldId id="549" r:id="rId287"/>
    <p:sldId id="550" r:id="rId288"/>
    <p:sldId id="551" r:id="rId289"/>
    <p:sldId id="552" r:id="rId290"/>
    <p:sldId id="553" r:id="rId291"/>
    <p:sldId id="554" r:id="rId292"/>
    <p:sldId id="555" r:id="rId293"/>
    <p:sldId id="556" r:id="rId294"/>
    <p:sldId id="557" r:id="rId295"/>
    <p:sldId id="558" r:id="rId296"/>
    <p:sldId id="559" r:id="rId297"/>
    <p:sldId id="560" r:id="rId298"/>
    <p:sldId id="561" r:id="rId299"/>
    <p:sldId id="562" r:id="rId300"/>
    <p:sldId id="563" r:id="rId301"/>
    <p:sldId id="564" r:id="rId302"/>
    <p:sldId id="568" r:id="rId303"/>
    <p:sldId id="565" r:id="rId304"/>
    <p:sldId id="566" r:id="rId305"/>
    <p:sldId id="567" r:id="rId306"/>
    <p:sldId id="569" r:id="rId307"/>
    <p:sldId id="570" r:id="rId308"/>
    <p:sldId id="571" r:id="rId309"/>
    <p:sldId id="572" r:id="rId310"/>
    <p:sldId id="573" r:id="rId311"/>
    <p:sldId id="574" r:id="rId312"/>
    <p:sldId id="575" r:id="rId313"/>
    <p:sldId id="576" r:id="rId314"/>
    <p:sldId id="577" r:id="rId315"/>
    <p:sldId id="578" r:id="rId316"/>
    <p:sldId id="579" r:id="rId317"/>
    <p:sldId id="580" r:id="rId318"/>
    <p:sldId id="581" r:id="rId319"/>
    <p:sldId id="582" r:id="rId320"/>
    <p:sldId id="583" r:id="rId321"/>
    <p:sldId id="584" r:id="rId322"/>
    <p:sldId id="585" r:id="rId323"/>
    <p:sldId id="586" r:id="rId324"/>
    <p:sldId id="587" r:id="rId325"/>
    <p:sldId id="588" r:id="rId326"/>
    <p:sldId id="589" r:id="rId327"/>
    <p:sldId id="590" r:id="rId328"/>
    <p:sldId id="591" r:id="rId329"/>
    <p:sldId id="592" r:id="rId330"/>
    <p:sldId id="593" r:id="rId331"/>
    <p:sldId id="594" r:id="rId332"/>
    <p:sldId id="595" r:id="rId333"/>
    <p:sldId id="596" r:id="rId334"/>
    <p:sldId id="597" r:id="rId335"/>
    <p:sldId id="598" r:id="rId336"/>
    <p:sldId id="599" r:id="rId337"/>
    <p:sldId id="600" r:id="rId338"/>
    <p:sldId id="601" r:id="rId339"/>
    <p:sldId id="602" r:id="rId340"/>
    <p:sldId id="603" r:id="rId341"/>
    <p:sldId id="604" r:id="rId342"/>
    <p:sldId id="605" r:id="rId343"/>
    <p:sldId id="607" r:id="rId344"/>
    <p:sldId id="606" r:id="rId345"/>
    <p:sldId id="608" r:id="rId346"/>
    <p:sldId id="609" r:id="rId347"/>
    <p:sldId id="619" r:id="rId348"/>
    <p:sldId id="610" r:id="rId349"/>
    <p:sldId id="611" r:id="rId350"/>
    <p:sldId id="612" r:id="rId351"/>
    <p:sldId id="613" r:id="rId352"/>
    <p:sldId id="614" r:id="rId353"/>
    <p:sldId id="615" r:id="rId354"/>
    <p:sldId id="616" r:id="rId355"/>
    <p:sldId id="618" r:id="rId356"/>
    <p:sldId id="620" r:id="rId3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95" d="100"/>
          <a:sy n="95" d="100"/>
        </p:scale>
        <p:origin x="-104" y="-17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60" Type="http://schemas.openxmlformats.org/officeDocument/2006/relationships/slide" Target="slides/slide259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59" Type="http://schemas.openxmlformats.org/officeDocument/2006/relationships/printerSettings" Target="printerSettings/printerSettings1.bin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70" Type="http://schemas.openxmlformats.org/officeDocument/2006/relationships/slide" Target="slides/slide26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360" Type="http://schemas.openxmlformats.org/officeDocument/2006/relationships/presProps" Target="presProps.xml"/><Relationship Id="rId361" Type="http://schemas.openxmlformats.org/officeDocument/2006/relationships/viewProps" Target="viewProps.xml"/><Relationship Id="rId362" Type="http://schemas.openxmlformats.org/officeDocument/2006/relationships/theme" Target="theme/theme1.xml"/><Relationship Id="rId363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80" Type="http://schemas.openxmlformats.org/officeDocument/2006/relationships/slide" Target="slides/slide279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176F9-605E-F844-9BD1-FBF9B06108BF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B23D9-BCD3-BB42-A410-2B8CD962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23D9-BCD3-BB42-A410-2B8CD9620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8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23D9-BCD3-BB42-A410-2B8CD9620CA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23D9-BCD3-BB42-A410-2B8CD9620CA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3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23D9-BCD3-BB42-A410-2B8CD9620CA9}" type="slidenum">
              <a:rPr lang="en-US" smtClean="0"/>
              <a:t>283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8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F63F-6E74-F045-A6F1-644B492BA84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8F05-CE80-0547-A4BD-3C67A120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1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F63F-6E74-F045-A6F1-644B492BA84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8F05-CE80-0547-A4BD-3C67A120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3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F63F-6E74-F045-A6F1-644B492BA84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8F05-CE80-0547-A4BD-3C67A120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3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F63F-6E74-F045-A6F1-644B492BA84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8F05-CE80-0547-A4BD-3C67A120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9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F63F-6E74-F045-A6F1-644B492BA84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8F05-CE80-0547-A4BD-3C67A120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F63F-6E74-F045-A6F1-644B492BA84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8F05-CE80-0547-A4BD-3C67A120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4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F63F-6E74-F045-A6F1-644B492BA84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8F05-CE80-0547-A4BD-3C67A120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0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F63F-6E74-F045-A6F1-644B492BA84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8F05-CE80-0547-A4BD-3C67A120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9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F63F-6E74-F045-A6F1-644B492BA84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8F05-CE80-0547-A4BD-3C67A120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0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F63F-6E74-F045-A6F1-644B492BA84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8F05-CE80-0547-A4BD-3C67A120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F63F-6E74-F045-A6F1-644B492BA84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8F05-CE80-0547-A4BD-3C67A120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4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F63F-6E74-F045-A6F1-644B492BA843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28F05-CE80-0547-A4BD-3C67A120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4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2105" y="2793479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4 </a:t>
            </a:r>
            <a:r>
              <a:rPr lang="en-US" sz="4800" dirty="0">
                <a:latin typeface="Century Gothic"/>
                <a:cs typeface="Century Gothic"/>
              </a:rPr>
              <a:t>– Day 1</a:t>
            </a:r>
          </a:p>
        </p:txBody>
      </p:sp>
    </p:spTree>
    <p:extLst>
      <p:ext uri="{BB962C8B-B14F-4D97-AF65-F5344CB8AC3E}">
        <p14:creationId xmlns:p14="http://schemas.microsoft.com/office/powerpoint/2010/main" val="16050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219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18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heard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Had you </a:t>
            </a:r>
            <a:r>
              <a:rPr lang="en-US" sz="2800" b="1" dirty="0" smtClean="0">
                <a:latin typeface="Century Gothic"/>
                <a:cs typeface="Century Gothic"/>
              </a:rPr>
              <a:t>heard</a:t>
            </a:r>
            <a:r>
              <a:rPr lang="en-US" sz="2800" dirty="0" smtClean="0">
                <a:latin typeface="Century Gothic"/>
                <a:cs typeface="Century Gothic"/>
              </a:rPr>
              <a:t> that the plane will fly tomorrow?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062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push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Push</a:t>
            </a:r>
            <a:r>
              <a:rPr lang="en-US" sz="2800" dirty="0" smtClean="0">
                <a:latin typeface="Century Gothic"/>
                <a:cs typeface="Century Gothic"/>
              </a:rPr>
              <a:t> the cart in front of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5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tomorrow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Had you heard that the plane will fly </a:t>
            </a:r>
            <a:r>
              <a:rPr lang="en-US" sz="2800" b="1" dirty="0" smtClean="0">
                <a:latin typeface="Century Gothic"/>
                <a:cs typeface="Century Gothic"/>
              </a:rPr>
              <a:t>tomorrow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12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your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name comes before </a:t>
            </a:r>
            <a:r>
              <a:rPr lang="en-US" sz="2800" b="1" dirty="0" smtClean="0">
                <a:latin typeface="Century Gothic"/>
                <a:cs typeface="Century Gothic"/>
              </a:rPr>
              <a:t>your</a:t>
            </a:r>
            <a:r>
              <a:rPr lang="en-US" sz="2800" dirty="0" smtClean="0">
                <a:latin typeface="Century Gothic"/>
                <a:cs typeface="Century Gothic"/>
              </a:rPr>
              <a:t> name in ABC order.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223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709" y="448536"/>
            <a:ext cx="11169746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My name comes </a:t>
            </a:r>
            <a:r>
              <a:rPr lang="en-US" sz="5400" b="1" dirty="0" smtClean="0">
                <a:latin typeface="Century Gothic"/>
                <a:cs typeface="Century Gothic"/>
              </a:rPr>
              <a:t>before</a:t>
            </a:r>
            <a:r>
              <a:rPr lang="en-US" sz="5400" dirty="0" smtClean="0">
                <a:latin typeface="Century Gothic"/>
                <a:cs typeface="Century Gothic"/>
              </a:rPr>
              <a:t> </a:t>
            </a:r>
            <a:r>
              <a:rPr lang="en-US" sz="5400" b="1" dirty="0" smtClean="0">
                <a:latin typeface="Century Gothic"/>
                <a:cs typeface="Century Gothic"/>
              </a:rPr>
              <a:t>your</a:t>
            </a:r>
            <a:r>
              <a:rPr lang="en-US" sz="5400" dirty="0" smtClean="0">
                <a:latin typeface="Century Gothic"/>
                <a:cs typeface="Century Gothic"/>
              </a:rPr>
              <a:t> name in ABC order.</a:t>
            </a:r>
          </a:p>
          <a:p>
            <a:pPr marL="1371600" indent="-1371600">
              <a:buAutoNum type="arabicPeriod"/>
            </a:pPr>
            <a:r>
              <a:rPr lang="en-US" sz="5400" b="1" dirty="0" smtClean="0">
                <a:latin typeface="Century Gothic"/>
                <a:cs typeface="Century Gothic"/>
              </a:rPr>
              <a:t>Push</a:t>
            </a:r>
            <a:r>
              <a:rPr lang="en-US" sz="5400" dirty="0" smtClean="0">
                <a:latin typeface="Century Gothic"/>
                <a:cs typeface="Century Gothic"/>
              </a:rPr>
              <a:t> the cart in </a:t>
            </a:r>
            <a:r>
              <a:rPr lang="en-US" sz="5400" b="1" dirty="0" smtClean="0">
                <a:latin typeface="Century Gothic"/>
                <a:cs typeface="Century Gothic"/>
              </a:rPr>
              <a:t>front</a:t>
            </a:r>
            <a:r>
              <a:rPr lang="en-US" sz="5400" dirty="0" smtClean="0">
                <a:latin typeface="Century Gothic"/>
                <a:cs typeface="Century Gothic"/>
              </a:rPr>
              <a:t> of you.</a:t>
            </a: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Had you </a:t>
            </a:r>
            <a:r>
              <a:rPr lang="en-US" sz="5400" b="1" dirty="0" smtClean="0">
                <a:latin typeface="Century Gothic"/>
                <a:cs typeface="Century Gothic"/>
              </a:rPr>
              <a:t>heard</a:t>
            </a:r>
            <a:r>
              <a:rPr lang="en-US" sz="5400" dirty="0" smtClean="0">
                <a:latin typeface="Century Gothic"/>
                <a:cs typeface="Century Gothic"/>
              </a:rPr>
              <a:t> that the plane will fly </a:t>
            </a:r>
            <a:r>
              <a:rPr lang="en-US" sz="5400" b="1" dirty="0" smtClean="0">
                <a:latin typeface="Century Gothic"/>
                <a:cs typeface="Century Gothic"/>
              </a:rPr>
              <a:t>tomorrow</a:t>
            </a:r>
            <a:r>
              <a:rPr lang="en-US" sz="5400" dirty="0" smtClean="0">
                <a:latin typeface="Century Gothic"/>
                <a:cs typeface="Century Gothic"/>
              </a:rPr>
              <a:t>?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9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</a:p>
        </p:txBody>
      </p:sp>
    </p:spTree>
    <p:extLst>
      <p:ext uri="{BB962C8B-B14F-4D97-AF65-F5344CB8AC3E}">
        <p14:creationId xmlns:p14="http://schemas.microsoft.com/office/powerpoint/2010/main" val="60408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0862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I and Me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4178" y="2135278"/>
            <a:ext cx="8852382" cy="2899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800" b="1" dirty="0" smtClean="0">
                <a:latin typeface="Century Gothic"/>
                <a:cs typeface="Century Gothic"/>
              </a:rPr>
              <a:t>I</a:t>
            </a:r>
            <a:r>
              <a:rPr lang="en-US" sz="4800" dirty="0" smtClean="0">
                <a:latin typeface="Century Gothic"/>
                <a:cs typeface="Century Gothic"/>
              </a:rPr>
              <a:t> like to play ball.</a:t>
            </a:r>
          </a:p>
          <a:p>
            <a:pPr>
              <a:lnSpc>
                <a:spcPct val="12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Will likes to play ball with </a:t>
            </a:r>
            <a:r>
              <a:rPr lang="en-US" sz="4800" b="1" dirty="0" smtClean="0">
                <a:latin typeface="Century Gothic"/>
                <a:cs typeface="Century Gothic"/>
              </a:rPr>
              <a:t>me</a:t>
            </a:r>
            <a:r>
              <a:rPr lang="en-US" sz="4800" dirty="0" smtClean="0">
                <a:latin typeface="Century Gothic"/>
                <a:cs typeface="Century Gothic"/>
              </a:rPr>
              <a:t>.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9332" y="1052000"/>
            <a:ext cx="892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subject of a sentence is what a sentence is about. We use the pronoun I as the subject of a sentence. We use the pronoun me after a verb or a word such as for, at, of, to, or between.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852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0862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I and Me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422" y="1549584"/>
            <a:ext cx="11760590" cy="5090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200" dirty="0" smtClean="0">
                <a:latin typeface="Century Gothic"/>
                <a:cs typeface="Century Gothic"/>
              </a:rPr>
              <a:t>I can throw the ball.</a:t>
            </a:r>
          </a:p>
          <a:p>
            <a:pPr>
              <a:lnSpc>
                <a:spcPct val="150000"/>
              </a:lnSpc>
            </a:pPr>
            <a:r>
              <a:rPr lang="en-US" sz="4200" dirty="0" smtClean="0">
                <a:latin typeface="Century Gothic"/>
                <a:cs typeface="Century Gothic"/>
              </a:rPr>
              <a:t>My dad and I play catch.</a:t>
            </a:r>
          </a:p>
          <a:p>
            <a:pPr>
              <a:lnSpc>
                <a:spcPct val="150000"/>
              </a:lnSpc>
            </a:pPr>
            <a:r>
              <a:rPr lang="en-US" sz="4200" dirty="0" smtClean="0">
                <a:latin typeface="Century Gothic"/>
                <a:cs typeface="Century Gothic"/>
              </a:rPr>
              <a:t>My dad showed me how to catch the ball.</a:t>
            </a:r>
          </a:p>
          <a:p>
            <a:pPr>
              <a:lnSpc>
                <a:spcPct val="150000"/>
              </a:lnSpc>
            </a:pPr>
            <a:r>
              <a:rPr lang="en-US" sz="4200" dirty="0" smtClean="0">
                <a:latin typeface="Century Gothic"/>
                <a:cs typeface="Century Gothic"/>
              </a:rPr>
              <a:t>He helps me get ready for the game.</a:t>
            </a:r>
            <a:endParaRPr lang="en-US" sz="42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9332" y="1052000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pronouns I and me.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038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2105" y="2793479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4 </a:t>
            </a:r>
            <a:r>
              <a:rPr lang="en-US" sz="4800" dirty="0">
                <a:latin typeface="Century Gothic"/>
                <a:cs typeface="Century Gothic"/>
              </a:rPr>
              <a:t>– Day </a:t>
            </a:r>
            <a:r>
              <a:rPr lang="en-US" sz="4800" dirty="0" smtClean="0">
                <a:latin typeface="Century Gothic"/>
                <a:cs typeface="Century Gothic"/>
              </a:rPr>
              <a:t>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201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90528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1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word: strap.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want to know how many sounds are in the word strap.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place a marker in a box for each sound I hear: /s/ /t/ /r/ /a/ /p/.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place five markers because I hear five sounds in strap.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7026" y="3249636"/>
            <a:ext cx="1856936" cy="1772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3962" y="3249636"/>
            <a:ext cx="1856936" cy="1772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30898" y="3249636"/>
            <a:ext cx="1856936" cy="1772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87834" y="3249636"/>
            <a:ext cx="1856936" cy="1772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770" y="3249636"/>
            <a:ext cx="1856936" cy="1772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11118" y="2630658"/>
            <a:ext cx="1040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/s/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8054" y="2664861"/>
            <a:ext cx="1040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/t/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1546" y="2664861"/>
            <a:ext cx="1040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/r/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38482" y="2664861"/>
            <a:ext cx="1040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/a/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11013" y="2664861"/>
            <a:ext cx="1040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Century Gothic" charset="0"/>
                <a:ea typeface="Century Gothic" charset="0"/>
                <a:cs typeface="Century Gothic" charset="0"/>
              </a:rPr>
              <a:t>/p/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1118" y="5382619"/>
            <a:ext cx="1211554" cy="1202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68054" y="5382619"/>
            <a:ext cx="1211554" cy="1202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24990" y="5382619"/>
            <a:ext cx="1211554" cy="1202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10543" y="5382619"/>
            <a:ext cx="1211554" cy="1202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560415" y="5382619"/>
            <a:ext cx="1211554" cy="1202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2541289" y="4722363"/>
            <a:ext cx="351211" cy="59960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4398225" y="4722363"/>
            <a:ext cx="351211" cy="59960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6255161" y="4722363"/>
            <a:ext cx="351211" cy="59960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8140714" y="4722363"/>
            <a:ext cx="351211" cy="59960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9897632" y="4722363"/>
            <a:ext cx="351211" cy="59960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1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90528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1118" y="1260420"/>
            <a:ext cx="805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some words. Place one marker in a box for each sound you hear. Then tell me how many sounds are in each word.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18552" y="2084721"/>
            <a:ext cx="9284680" cy="3335771"/>
            <a:chOff x="1717026" y="3249636"/>
            <a:chExt cx="9284680" cy="3335771"/>
          </a:xfrm>
        </p:grpSpPr>
        <p:sp>
          <p:nvSpPr>
            <p:cNvPr id="3" name="Rectangle 2"/>
            <p:cNvSpPr/>
            <p:nvPr/>
          </p:nvSpPr>
          <p:spPr>
            <a:xfrm>
              <a:off x="1717026" y="3249636"/>
              <a:ext cx="1856936" cy="17725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73962" y="3249636"/>
              <a:ext cx="1856936" cy="17725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0898" y="3249636"/>
              <a:ext cx="1856936" cy="17725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87834" y="3249636"/>
              <a:ext cx="1856936" cy="17725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44770" y="3249636"/>
              <a:ext cx="1856936" cy="17725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111118" y="5382619"/>
              <a:ext cx="1211554" cy="12027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968054" y="5382619"/>
              <a:ext cx="1211554" cy="12027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824990" y="5382619"/>
              <a:ext cx="1211554" cy="12027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710543" y="5382619"/>
              <a:ext cx="1211554" cy="12027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560415" y="5382619"/>
              <a:ext cx="1211554" cy="12027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Up Arrow 20"/>
            <p:cNvSpPr/>
            <p:nvPr/>
          </p:nvSpPr>
          <p:spPr>
            <a:xfrm>
              <a:off x="2541289" y="4722363"/>
              <a:ext cx="351211" cy="599604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Up Arrow 21"/>
            <p:cNvSpPr/>
            <p:nvPr/>
          </p:nvSpPr>
          <p:spPr>
            <a:xfrm>
              <a:off x="4398225" y="4722363"/>
              <a:ext cx="351211" cy="599604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Up Arrow 22"/>
            <p:cNvSpPr/>
            <p:nvPr/>
          </p:nvSpPr>
          <p:spPr>
            <a:xfrm>
              <a:off x="6255161" y="4722363"/>
              <a:ext cx="351211" cy="599604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Up Arrow 23"/>
            <p:cNvSpPr/>
            <p:nvPr/>
          </p:nvSpPr>
          <p:spPr>
            <a:xfrm>
              <a:off x="8140714" y="4722363"/>
              <a:ext cx="351211" cy="599604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Up Arrow 24"/>
            <p:cNvSpPr/>
            <p:nvPr/>
          </p:nvSpPr>
          <p:spPr>
            <a:xfrm>
              <a:off x="9897632" y="4722363"/>
              <a:ext cx="351211" cy="599604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04378" y="5642971"/>
            <a:ext cx="10607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scream	spray		sprang		throne		splash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	scrap		street		throb		thrill		stripe	</a:t>
            </a:r>
          </a:p>
          <a:p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5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5385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741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4157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spr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113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4157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spr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7554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33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4157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spr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1372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68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4157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40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9049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3665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583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9049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6264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305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9049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6264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46496" y="1947107"/>
            <a:ext cx="21672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680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9049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6264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83479" y="1947107"/>
            <a:ext cx="21672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229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4157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106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8569" y="1933039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spl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101" y="1933039"/>
            <a:ext cx="1892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443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5385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74037" y="2015905"/>
            <a:ext cx="19396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40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8569" y="1933039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spl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5784" y="1933039"/>
            <a:ext cx="1892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238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8569" y="1933039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spl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5784" y="1933039"/>
            <a:ext cx="1892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7661" y="1933039"/>
            <a:ext cx="1892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713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8569" y="1933039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spl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5784" y="1933039"/>
            <a:ext cx="1892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8169" y="1933039"/>
            <a:ext cx="18923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798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4840" y="1961174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58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1111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01205" y="1947107"/>
            <a:ext cx="313330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o_e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405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4840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2055" y="1947107"/>
            <a:ext cx="21063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07332" y="1947107"/>
            <a:ext cx="21063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840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7382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74597" y="1947107"/>
            <a:ext cx="21063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0960" y="1947107"/>
            <a:ext cx="21063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743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1617" y="1989309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365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1617" y="1989309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3150" y="1989309"/>
            <a:ext cx="239882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394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1617" y="1989309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8832" y="1989309"/>
            <a:ext cx="239882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224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5385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51299" y="2015905"/>
            <a:ext cx="19396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223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1617" y="1989309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1285" y="1989309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372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1617" y="1989309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8832" y="1989309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328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5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0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9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8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thr</a:t>
            </a:r>
            <a:endParaRPr lang="en-US" sz="6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thr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endParaRPr lang="en-US" sz="6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1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6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813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9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9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0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spl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2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spl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3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1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thr</a:t>
            </a:r>
            <a:endParaRPr lang="en-US" sz="6600" dirty="0" smtClean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2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3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9987" y="2015905"/>
            <a:ext cx="22109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179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nd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nd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6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nd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6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nd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m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nd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m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spr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239151"/>
            <a:ext cx="116058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nd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m   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2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6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0173" y="2016249"/>
            <a:ext cx="28035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scr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3694" y="2016249"/>
            <a:ext cx="21623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tch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wl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6070" y="2016249"/>
            <a:ext cx="30002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latin typeface="Century Gothic"/>
                <a:cs typeface="Century Gothic"/>
              </a:rPr>
              <a:t>tch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769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6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0173" y="2016249"/>
            <a:ext cx="28035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scr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3694" y="2016249"/>
            <a:ext cx="21623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wl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6070" y="2016249"/>
            <a:ext cx="25319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latin typeface="Century Gothic"/>
                <a:cs typeface="Century Gothic"/>
              </a:rPr>
              <a:t>wl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276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6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0173" y="2016249"/>
            <a:ext cx="28035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scr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3694" y="2016249"/>
            <a:ext cx="21623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scr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str.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6070" y="2016249"/>
            <a:ext cx="22787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375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6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0173" y="2016249"/>
            <a:ext cx="28035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3694" y="2016249"/>
            <a:ext cx="21623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6070" y="2016249"/>
            <a:ext cx="22787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781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5385" y="2015905"/>
            <a:ext cx="22109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106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6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0173" y="2016249"/>
            <a:ext cx="28035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3694" y="2016249"/>
            <a:ext cx="21623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a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6070" y="2016249"/>
            <a:ext cx="22787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latin typeface="Century Gothic"/>
                <a:cs typeface="Century Gothic"/>
              </a:rPr>
              <a:t>nd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233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6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0173" y="2016249"/>
            <a:ext cx="28035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3693" y="2016249"/>
            <a:ext cx="23309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k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4689" y="2016249"/>
            <a:ext cx="1983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306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6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0173" y="2016249"/>
            <a:ext cx="28035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3693" y="2016249"/>
            <a:ext cx="23309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m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4689" y="2016249"/>
            <a:ext cx="1983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422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6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0173" y="2016249"/>
            <a:ext cx="28035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3693" y="2016249"/>
            <a:ext cx="23309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the t to ng.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4689" y="2016249"/>
            <a:ext cx="1983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656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6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0173" y="2016249"/>
            <a:ext cx="28035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3693" y="2016249"/>
            <a:ext cx="20355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spr.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9268" y="2016249"/>
            <a:ext cx="227896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802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6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0173" y="2016249"/>
            <a:ext cx="28035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spr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3693" y="2016249"/>
            <a:ext cx="20355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ng to nt.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9268" y="2016249"/>
            <a:ext cx="227896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360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6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0173" y="2016249"/>
            <a:ext cx="28035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spr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3693" y="2016249"/>
            <a:ext cx="20355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spr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spl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9268" y="2016249"/>
            <a:ext cx="227896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204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6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0173" y="2016249"/>
            <a:ext cx="28035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spl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3693" y="2016249"/>
            <a:ext cx="20355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9268" y="2016249"/>
            <a:ext cx="227896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732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6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0173" y="2016249"/>
            <a:ext cx="28035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spl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3693" y="2016249"/>
            <a:ext cx="20355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nt</a:t>
            </a:r>
            <a:r>
              <a:rPr lang="en-US" smtClean="0">
                <a:solidFill>
                  <a:srgbClr val="FF0000"/>
                </a:solidFill>
                <a:latin typeface="Century Gothic"/>
                <a:cs typeface="Century Gothic"/>
              </a:rPr>
              <a:t>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9269" y="2016249"/>
            <a:ext cx="204523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418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541" y="99225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–</a:t>
            </a:r>
            <a:r>
              <a:rPr lang="en-US" sz="2000" dirty="0" err="1" smtClean="0">
                <a:latin typeface="Century Gothic" panose="020B0502020202020204" pitchFamily="34" charset="0"/>
              </a:rPr>
              <a:t>ed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ing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4020" y="2369083"/>
            <a:ext cx="6496583" cy="3106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stretch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stretch</a:t>
            </a:r>
            <a:r>
              <a:rPr lang="en-US" sz="6600" u="sng" dirty="0" smtClean="0">
                <a:latin typeface="Century Gothic"/>
                <a:cs typeface="Century Gothic"/>
              </a:rPr>
              <a:t>ed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stretch</a:t>
            </a:r>
            <a:r>
              <a:rPr lang="en-US" sz="6600" u="sng" dirty="0" smtClean="0">
                <a:latin typeface="Century Gothic"/>
                <a:cs typeface="Century Gothic"/>
              </a:rPr>
              <a:t>ing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7534" y="977708"/>
            <a:ext cx="8698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added to a verb, or action word, it tells about something that has already happened. When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added to a verb, it tells about something that is happening now.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411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5385" y="2015905"/>
            <a:ext cx="22109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2722" y="2015905"/>
            <a:ext cx="22109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796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541" y="99225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–</a:t>
            </a:r>
            <a:r>
              <a:rPr lang="en-US" sz="2000" dirty="0" err="1" smtClean="0">
                <a:latin typeface="Century Gothic" panose="020B0502020202020204" pitchFamily="34" charset="0"/>
              </a:rPr>
              <a:t>ed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ing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4020" y="2369083"/>
            <a:ext cx="6496583" cy="3106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scrape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scraped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scraping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5669" y="1032010"/>
            <a:ext cx="8698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added to a verb, or action word, it tells about something that has already happened. When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added to a verb, it tells about something that is happening now.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75541" y="3193366"/>
            <a:ext cx="3350313" cy="140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Remember when the verb ends in e, you must drop the e and add either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ed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or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ing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541" y="99225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–</a:t>
            </a:r>
            <a:r>
              <a:rPr lang="en-US" sz="2000" dirty="0" err="1" smtClean="0">
                <a:latin typeface="Century Gothic" panose="020B0502020202020204" pitchFamily="34" charset="0"/>
              </a:rPr>
              <a:t>ed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ing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4020" y="2369083"/>
            <a:ext cx="6496583" cy="3106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scrub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scrubbed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scrubbing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5669" y="1032010"/>
            <a:ext cx="8698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added to a verb, or action word, it tells about something that has already happened. When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added to a verb, it tells about something that is happening now.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82819" y="3193366"/>
            <a:ext cx="3543036" cy="140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Remember when the verb ends in a consonant, and the vowel is short, you have to double the final consonant and add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ed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or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ing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0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96948" y="1111348"/>
            <a:ext cx="11802794" cy="42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33682" y="225083"/>
            <a:ext cx="42203" cy="62601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03022" y="225083"/>
            <a:ext cx="42203" cy="62601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38275" y="225083"/>
            <a:ext cx="42203" cy="62601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773528" y="225083"/>
            <a:ext cx="42203" cy="62601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557" y="225083"/>
            <a:ext cx="1772529" cy="731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9011" y="225083"/>
            <a:ext cx="1772529" cy="731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Century Gothic" charset="0"/>
                <a:ea typeface="Century Gothic" charset="0"/>
                <a:cs typeface="Century Gothic" charset="0"/>
              </a:rPr>
              <a:t>spr</a:t>
            </a:r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50966" y="225083"/>
            <a:ext cx="1772529" cy="731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Century Gothic" charset="0"/>
                <a:ea typeface="Century Gothic" charset="0"/>
                <a:cs typeface="Century Gothic" charset="0"/>
              </a:rPr>
              <a:t>spl</a:t>
            </a:r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2362" y="225083"/>
            <a:ext cx="1772529" cy="731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16169" y="225083"/>
            <a:ext cx="1772529" cy="731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Century Gothic" charset="0"/>
                <a:ea typeface="Century Gothic" charset="0"/>
                <a:cs typeface="Century Gothic" charset="0"/>
              </a:rPr>
              <a:t>thr</a:t>
            </a:r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5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strike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5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split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splash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8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scrape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0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three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8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spray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5485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strike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5485" y="521331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split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28270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spray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8270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scrape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0005" y="408094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three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50005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splash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50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4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149136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before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name comes </a:t>
            </a:r>
            <a:r>
              <a:rPr lang="en-US" sz="2800" b="1" dirty="0" smtClean="0">
                <a:latin typeface="Century Gothic"/>
                <a:cs typeface="Century Gothic"/>
              </a:rPr>
              <a:t>before</a:t>
            </a:r>
            <a:r>
              <a:rPr lang="en-US" sz="2800" dirty="0" smtClean="0">
                <a:latin typeface="Century Gothic"/>
                <a:cs typeface="Century Gothic"/>
              </a:rPr>
              <a:t> your name in ABC order.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364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front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Push the cart in </a:t>
            </a:r>
            <a:r>
              <a:rPr lang="en-US" sz="2800" b="1" dirty="0" smtClean="0">
                <a:latin typeface="Century Gothic"/>
                <a:cs typeface="Century Gothic"/>
              </a:rPr>
              <a:t>front</a:t>
            </a:r>
            <a:r>
              <a:rPr lang="en-US" sz="2800" dirty="0" smtClean="0">
                <a:latin typeface="Century Gothic"/>
                <a:cs typeface="Century Gothic"/>
              </a:rPr>
              <a:t> of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277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heard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Had you </a:t>
            </a:r>
            <a:r>
              <a:rPr lang="en-US" sz="2800" b="1" dirty="0" smtClean="0">
                <a:latin typeface="Century Gothic"/>
                <a:cs typeface="Century Gothic"/>
              </a:rPr>
              <a:t>heard</a:t>
            </a:r>
            <a:r>
              <a:rPr lang="en-US" sz="2800" dirty="0" smtClean="0">
                <a:latin typeface="Century Gothic"/>
                <a:cs typeface="Century Gothic"/>
              </a:rPr>
              <a:t> that the plane will fly tomorrow?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216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push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Push</a:t>
            </a:r>
            <a:r>
              <a:rPr lang="en-US" sz="2800" dirty="0" smtClean="0">
                <a:latin typeface="Century Gothic"/>
                <a:cs typeface="Century Gothic"/>
              </a:rPr>
              <a:t> the cart in front of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464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tomorrow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Had you heard that the plane will fly </a:t>
            </a:r>
            <a:r>
              <a:rPr lang="en-US" sz="2800" b="1" dirty="0" smtClean="0">
                <a:latin typeface="Century Gothic"/>
                <a:cs typeface="Century Gothic"/>
              </a:rPr>
              <a:t>tomorrow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643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5385" y="2015905"/>
            <a:ext cx="22109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86358" y="2015905"/>
            <a:ext cx="22109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240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your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name comes before </a:t>
            </a:r>
            <a:r>
              <a:rPr lang="en-US" sz="2800" b="1" dirty="0" smtClean="0">
                <a:latin typeface="Century Gothic"/>
                <a:cs typeface="Century Gothic"/>
              </a:rPr>
              <a:t>your</a:t>
            </a:r>
            <a:r>
              <a:rPr lang="en-US" sz="2800" dirty="0" smtClean="0">
                <a:latin typeface="Century Gothic"/>
                <a:cs typeface="Century Gothic"/>
              </a:rPr>
              <a:t> name in ABC order.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917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0862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I and Me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5415" y="2135278"/>
            <a:ext cx="10142807" cy="2899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I will tie a string around the box.</a:t>
            </a:r>
          </a:p>
          <a:p>
            <a:pPr>
              <a:lnSpc>
                <a:spcPct val="12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Gran spent the day with me.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804" y="1118543"/>
            <a:ext cx="9253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pronoun I is used as the subject of a sentence.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Me is used after a verb or a word such as for, at, of, with, to, or between.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804" y="5343482"/>
            <a:ext cx="925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Circle the pronoun in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056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0862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I and Me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8965" y="1682670"/>
            <a:ext cx="10142807" cy="40710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My brother and ____ share a bedroom.</a:t>
            </a:r>
          </a:p>
          <a:p>
            <a:pPr>
              <a:lnSpc>
                <a:spcPct val="12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Mom helped _____ painted a stripe on my bike.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804" y="1118543"/>
            <a:ext cx="925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complete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804" y="5920257"/>
            <a:ext cx="925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Circle the pronoun </a:t>
            </a:r>
            <a:r>
              <a:rPr lang="en-US" sz="2000" smtClean="0">
                <a:solidFill>
                  <a:srgbClr val="FF0000"/>
                </a:solidFill>
                <a:latin typeface="Century Gothic"/>
                <a:cs typeface="Century Gothic"/>
              </a:rPr>
              <a:t>in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706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2105" y="2793479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4 </a:t>
            </a:r>
            <a:r>
              <a:rPr lang="en-US" sz="4800" dirty="0">
                <a:latin typeface="Century Gothic"/>
                <a:cs typeface="Century Gothic"/>
              </a:rPr>
              <a:t>– Day 3</a:t>
            </a:r>
          </a:p>
        </p:txBody>
      </p:sp>
    </p:spTree>
    <p:extLst>
      <p:ext uri="{BB962C8B-B14F-4D97-AF65-F5344CB8AC3E}">
        <p14:creationId xmlns:p14="http://schemas.microsoft.com/office/powerpoint/2010/main" val="110182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90528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332" y="2783766"/>
            <a:ext cx="106492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I’m going to say some words, sound by sound. Blend the sounds together to say the word.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 /p/ /l/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/t/		/s/ /p/ /r/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/ng/		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/r/ /u/ /g/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 /k/ /r/ /u/ /b/		/s/ /t/ /r/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/p/		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/r/ /o/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617" y="1274489"/>
            <a:ext cx="9125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the sounds in a word: /s/ /p/ /l/ /a/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I’ll blend the sounds together and say the word: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sssplllaaash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splash.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say the word: splash.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509760" y="4797083"/>
            <a:ext cx="225084" cy="1406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28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9049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599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9049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9144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359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1929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9144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086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1929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9144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5307" y="1947107"/>
            <a:ext cx="224156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390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1929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9144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66359" y="1947107"/>
            <a:ext cx="224156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036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066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9049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224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9049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6513" y="1947107"/>
            <a:ext cx="21430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419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1929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9144" y="1947107"/>
            <a:ext cx="21430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296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1929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9144" y="1947107"/>
            <a:ext cx="21430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86443" y="1947107"/>
            <a:ext cx="21430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490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1929" y="1947107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9144" y="1947107"/>
            <a:ext cx="21430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2237" y="1947107"/>
            <a:ext cx="21430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040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486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391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486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06680" y="1975242"/>
            <a:ext cx="20305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21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486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2701" y="1975242"/>
            <a:ext cx="20305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889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486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2701" y="1975242"/>
            <a:ext cx="20305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7119" y="1975242"/>
            <a:ext cx="20305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42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486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2701" y="1975242"/>
            <a:ext cx="20305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3252" y="1975242"/>
            <a:ext cx="20305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758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90528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Syllable Addition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85" y="3810708"/>
            <a:ext cx="11057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children practice adding syllables to words to form new words. I will say a word and a syllable to add to the word. You blend the word chunks and tell me the new word. 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Add /ten/ to the end of kit.		Add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to the end of taste.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Add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to the end of bake.		Add /not/ to the end of can.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1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word: pup. Now I will add the syllable pet to the end of pup and blend the sounds to make a new word: pup-pet.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new word is puppet. Puppet has two syllables,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or word parts, pup and pet.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42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spl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26258" y="2015905"/>
            <a:ext cx="21828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417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486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96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486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spr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2612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437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5397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spr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2612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381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4975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912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4975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44304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598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7089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44304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29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4975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918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4975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9899" y="1975242"/>
            <a:ext cx="19883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828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4975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2190" y="1975242"/>
            <a:ext cx="19883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413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1418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8633" y="1975242"/>
            <a:ext cx="19883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62088" y="1975242"/>
            <a:ext cx="3029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mp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011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spl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5385" y="2015905"/>
            <a:ext cx="21828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939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1418" y="1975242"/>
            <a:ext cx="25972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8633" y="1975242"/>
            <a:ext cx="19883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6981" y="1975242"/>
            <a:ext cx="3029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mp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774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47" y="140677"/>
            <a:ext cx="1177465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thr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  <a:endParaRPr lang="en-US" sz="6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4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shr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i_e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endParaRPr lang="en-US" sz="6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sh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tch</a:t>
            </a:r>
            <a:endParaRPr lang="en-US" sz="6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        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       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ll			 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4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9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0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7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4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thr</a:t>
            </a:r>
            <a:endParaRPr lang="en-US" sz="6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thr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endParaRPr lang="en-US" sz="6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spl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5385" y="2015905"/>
            <a:ext cx="21828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51299" y="2015905"/>
            <a:ext cx="2363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206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spr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5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2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shr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8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1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endParaRPr lang="en-US" sz="6600" dirty="0" smtClean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7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thr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9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2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1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spl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5385" y="2015905"/>
            <a:ext cx="21828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58222" y="2015905"/>
            <a:ext cx="2363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318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0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8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endParaRPr lang="en-US" sz="6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1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endParaRPr lang="en-US" sz="6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3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spl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spl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2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  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3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227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  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7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m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2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m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4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m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9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40677"/>
            <a:ext cx="117887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			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sh  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m    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2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369332"/>
            <a:ext cx="11788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249" y="184666"/>
            <a:ext cx="299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8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369332"/>
            <a:ext cx="11788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249" y="184666"/>
            <a:ext cx="299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7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369332"/>
            <a:ext cx="11788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</a:p>
          <a:p>
            <a:endParaRPr lang="en-US" sz="4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249" y="184666"/>
            <a:ext cx="299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1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369332"/>
            <a:ext cx="11788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</a:p>
          <a:p>
            <a:endParaRPr lang="en-US" sz="4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tched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249" y="184666"/>
            <a:ext cx="299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5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369332"/>
            <a:ext cx="117887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</a:p>
          <a:p>
            <a:endParaRPr lang="en-US" sz="4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tched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249" y="184666"/>
            <a:ext cx="299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spr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9988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444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369332"/>
            <a:ext cx="117887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</a:p>
          <a:p>
            <a:endParaRPr lang="en-US" sz="4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tched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lled  	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249" y="184666"/>
            <a:ext cx="299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9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369332"/>
            <a:ext cx="117887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</a:p>
          <a:p>
            <a:endParaRPr lang="en-US" sz="4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tched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lled  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249" y="184666"/>
            <a:ext cx="299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4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369332"/>
            <a:ext cx="1178872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</a:p>
          <a:p>
            <a:endParaRPr lang="en-US" sz="4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tched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lled  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249" y="184666"/>
            <a:ext cx="299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369332"/>
            <a:ext cx="117887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</a:p>
          <a:p>
            <a:endParaRPr lang="en-US" sz="4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tched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lled  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tr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bbed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249" y="184666"/>
            <a:ext cx="299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3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369332"/>
            <a:ext cx="117887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</a:p>
          <a:p>
            <a:endParaRPr lang="en-US" sz="4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tched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lled  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tr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bbed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bbed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249" y="184666"/>
            <a:ext cx="299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369332"/>
            <a:ext cx="117887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</a:p>
          <a:p>
            <a:endParaRPr lang="en-US" sz="4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	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tched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tch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lled  	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owi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tr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bbed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bbed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249" y="184666"/>
            <a:ext cx="299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2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273" y="1705763"/>
            <a:ext cx="11788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He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1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273" y="1705763"/>
            <a:ext cx="11788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He can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6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273" y="1705763"/>
            <a:ext cx="11788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He can stretch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273" y="1705763"/>
            <a:ext cx="11788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He can stretch the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2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spr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5385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799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273" y="1705763"/>
            <a:ext cx="117887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He can stretch the string.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3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273" y="1705763"/>
            <a:ext cx="11788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He can stretch the string.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Can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2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273" y="1705763"/>
            <a:ext cx="11788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He can stretch the string.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Can you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8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273" y="1705763"/>
            <a:ext cx="11788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He can stretch the string.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Can you scroll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7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273" y="1705763"/>
            <a:ext cx="11788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He can stretch the string.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Can you scroll the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273" y="1705763"/>
            <a:ext cx="11788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He can stretch the string.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Can you scroll the screen?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0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541" y="99225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–</a:t>
            </a:r>
            <a:r>
              <a:rPr lang="en-US" sz="2000" dirty="0" err="1" smtClean="0">
                <a:latin typeface="Century Gothic" panose="020B0502020202020204" pitchFamily="34" charset="0"/>
              </a:rPr>
              <a:t>ed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ing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4020" y="2369083"/>
            <a:ext cx="6496583" cy="3106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scrape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scrap</a:t>
            </a:r>
            <a:r>
              <a:rPr lang="en-US" sz="6600" u="sng" dirty="0" smtClean="0">
                <a:latin typeface="Century Gothic"/>
                <a:cs typeface="Century Gothic"/>
              </a:rPr>
              <a:t>ed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scrap</a:t>
            </a:r>
            <a:r>
              <a:rPr lang="en-US" sz="6600" u="sng" dirty="0" smtClean="0">
                <a:latin typeface="Century Gothic"/>
                <a:cs typeface="Century Gothic"/>
              </a:rPr>
              <a:t>ing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7534" y="977708"/>
            <a:ext cx="8698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added to a verb, or action word, it tells about something that has already happened. When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added to a verb, it tells about something that is happening now.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5541" y="3193366"/>
            <a:ext cx="3350313" cy="140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Remember when the verb ends in e, you must drop the e and add either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ed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or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ing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0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541" y="99225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–</a:t>
            </a:r>
            <a:r>
              <a:rPr lang="en-US" sz="2000" dirty="0" err="1" smtClean="0">
                <a:latin typeface="Century Gothic" panose="020B0502020202020204" pitchFamily="34" charset="0"/>
              </a:rPr>
              <a:t>ed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ing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4020" y="2369083"/>
            <a:ext cx="6496583" cy="3106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scratch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scratched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scratching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7534" y="1347040"/>
            <a:ext cx="869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blend the words: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7469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541" y="99225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–</a:t>
            </a:r>
            <a:r>
              <a:rPr lang="en-US" sz="2000" dirty="0" err="1" smtClean="0">
                <a:latin typeface="Century Gothic" panose="020B0502020202020204" pitchFamily="34" charset="0"/>
              </a:rPr>
              <a:t>ed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ing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4020" y="2369083"/>
            <a:ext cx="6496583" cy="3106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knit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knitted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knitting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7534" y="1347040"/>
            <a:ext cx="869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blend the words: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747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541" y="99225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–</a:t>
            </a:r>
            <a:r>
              <a:rPr lang="en-US" sz="2000" dirty="0" err="1" smtClean="0">
                <a:latin typeface="Century Gothic" panose="020B0502020202020204" pitchFamily="34" charset="0"/>
              </a:rPr>
              <a:t>ed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ing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4020" y="2369083"/>
            <a:ext cx="6496583" cy="3106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spruce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spruced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sprucing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7534" y="1347040"/>
            <a:ext cx="869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blend the words: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847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spr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5385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45902" y="2015905"/>
            <a:ext cx="19677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720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4 at 9.1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59" y="0"/>
            <a:ext cx="530270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5085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4 at 9.1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40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3426221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4 at 9.19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28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93935562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4 at 9.19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68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91337631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4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414028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before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name comes </a:t>
            </a:r>
            <a:r>
              <a:rPr lang="en-US" sz="2800" b="1" dirty="0" smtClean="0">
                <a:latin typeface="Century Gothic"/>
                <a:cs typeface="Century Gothic"/>
              </a:rPr>
              <a:t>before</a:t>
            </a:r>
            <a:r>
              <a:rPr lang="en-US" sz="2800" dirty="0" smtClean="0">
                <a:latin typeface="Century Gothic"/>
                <a:cs typeface="Century Gothic"/>
              </a:rPr>
              <a:t> your name in ABC order.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875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front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Push the cart in </a:t>
            </a:r>
            <a:r>
              <a:rPr lang="en-US" sz="2800" b="1" dirty="0" smtClean="0">
                <a:latin typeface="Century Gothic"/>
                <a:cs typeface="Century Gothic"/>
              </a:rPr>
              <a:t>front</a:t>
            </a:r>
            <a:r>
              <a:rPr lang="en-US" sz="2800" dirty="0" smtClean="0">
                <a:latin typeface="Century Gothic"/>
                <a:cs typeface="Century Gothic"/>
              </a:rPr>
              <a:t> of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536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heard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Had you </a:t>
            </a:r>
            <a:r>
              <a:rPr lang="en-US" sz="2800" b="1" dirty="0" smtClean="0">
                <a:latin typeface="Century Gothic"/>
                <a:cs typeface="Century Gothic"/>
              </a:rPr>
              <a:t>heard</a:t>
            </a:r>
            <a:r>
              <a:rPr lang="en-US" sz="2800" dirty="0" smtClean="0">
                <a:latin typeface="Century Gothic"/>
                <a:cs typeface="Century Gothic"/>
              </a:rPr>
              <a:t> that the plane will fly tomorrow?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355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push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Push</a:t>
            </a:r>
            <a:r>
              <a:rPr lang="en-US" sz="2800" dirty="0" smtClean="0">
                <a:latin typeface="Century Gothic"/>
                <a:cs typeface="Century Gothic"/>
              </a:rPr>
              <a:t> the cart in front of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287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tomorrow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Had you heard that the plane will fly </a:t>
            </a:r>
            <a:r>
              <a:rPr lang="en-US" sz="2800" b="1" dirty="0" smtClean="0">
                <a:latin typeface="Century Gothic"/>
                <a:cs typeface="Century Gothic"/>
              </a:rPr>
              <a:t>tomorrow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363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spr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5385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51299" y="2015905"/>
            <a:ext cx="19677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08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your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name comes before </a:t>
            </a:r>
            <a:r>
              <a:rPr lang="en-US" sz="2800" b="1" dirty="0" smtClean="0">
                <a:latin typeface="Century Gothic"/>
                <a:cs typeface="Century Gothic"/>
              </a:rPr>
              <a:t>your</a:t>
            </a:r>
            <a:r>
              <a:rPr lang="en-US" sz="2800" dirty="0" smtClean="0">
                <a:latin typeface="Century Gothic"/>
                <a:cs typeface="Century Gothic"/>
              </a:rPr>
              <a:t> name in ABC order.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840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287" y="1813505"/>
            <a:ext cx="115295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entury Gothic"/>
                <a:cs typeface="Century Gothic"/>
              </a:rPr>
              <a:t>Push on the front door.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4400" dirty="0" smtClean="0">
                <a:latin typeface="Century Gothic"/>
                <a:cs typeface="Century Gothic"/>
              </a:rPr>
              <a:t>We heard the band before we saw it.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4400" dirty="0" smtClean="0">
                <a:latin typeface="Century Gothic"/>
                <a:cs typeface="Century Gothic"/>
              </a:rPr>
              <a:t>Can your ship sail around the world?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6969" y="106645"/>
            <a:ext cx="9888025" cy="56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431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4 at 9.25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86" y="0"/>
            <a:ext cx="539002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9010315" y="427791"/>
            <a:ext cx="3088106" cy="1657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I is used as the subject and me is used after a verb or a word such as for, at, with, to, or between.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722" y="2727158"/>
            <a:ext cx="3088106" cy="1163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Listen for the pronoun I or me in this sentence: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Why was me used and not 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?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Frame 4"/>
          <p:cNvSpPr/>
          <p:nvPr/>
        </p:nvSpPr>
        <p:spPr>
          <a:xfrm>
            <a:off x="3890212" y="3101474"/>
            <a:ext cx="2379578" cy="614948"/>
          </a:xfrm>
          <a:prstGeom prst="frame">
            <a:avLst>
              <a:gd name="adj1" fmla="val 34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62794" y="3235157"/>
            <a:ext cx="676384" cy="1737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78025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2105" y="2793479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4 </a:t>
            </a:r>
            <a:r>
              <a:rPr lang="en-US" sz="4800" dirty="0">
                <a:latin typeface="Century Gothic"/>
                <a:cs typeface="Century Gothic"/>
              </a:rPr>
              <a:t>– Day </a:t>
            </a:r>
            <a:r>
              <a:rPr lang="en-US" sz="4800" dirty="0" smtClean="0">
                <a:latin typeface="Century Gothic"/>
                <a:cs typeface="Century Gothic"/>
              </a:rPr>
              <a:t>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101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90528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85" y="3810708"/>
            <a:ext cx="11057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word. Tell me the sounds you hear in the word. Let’s do the first two together.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strap			split			throne			scrap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spread			splash			stripe			scream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1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splash.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listen as I say the sounds in the word: /s/ /p/ /l/ /a/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There are five sounds.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say them together: /s/ /p/ /l/ /a/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602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3399" y="2007580"/>
            <a:ext cx="28620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5494" y="2007580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Drop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ge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change the n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8046" y="2007580"/>
            <a:ext cx="247532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3399" y="483237"/>
            <a:ext cx="100328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03368" y="2007580"/>
            <a:ext cx="247532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ge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799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5925" y="2023265"/>
            <a:ext cx="28620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8020" y="200989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0572" y="2007580"/>
            <a:ext cx="247532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3399" y="483237"/>
            <a:ext cx="100328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2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5925" y="2023265"/>
            <a:ext cx="28620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8020" y="200989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0572" y="2007580"/>
            <a:ext cx="247532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3399" y="483237"/>
            <a:ext cx="100328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8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5925" y="2023265"/>
            <a:ext cx="28620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8020" y="200989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0572" y="2007580"/>
            <a:ext cx="247532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3399" y="483237"/>
            <a:ext cx="100328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3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5925" y="2023265"/>
            <a:ext cx="28620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8020" y="200989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i_e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0572" y="2007580"/>
            <a:ext cx="247532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3399" y="483237"/>
            <a:ext cx="100328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4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9299" y="2029973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715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5925" y="2023265"/>
            <a:ext cx="28620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8020" y="200989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0572" y="2007580"/>
            <a:ext cx="247532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3399" y="483237"/>
            <a:ext cx="100328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4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5925" y="2023265"/>
            <a:ext cx="28620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8020" y="200989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k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v.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0572" y="2007580"/>
            <a:ext cx="247532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3399" y="483237"/>
            <a:ext cx="100328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5925" y="2023265"/>
            <a:ext cx="28620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8020" y="200989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0572" y="2007580"/>
            <a:ext cx="247532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v</a:t>
            </a:r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3399" y="483237"/>
            <a:ext cx="100328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0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5925" y="2023265"/>
            <a:ext cx="28620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8020" y="200989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Drop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ve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0572" y="2007580"/>
            <a:ext cx="247532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v</a:t>
            </a:r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3399" y="483237"/>
            <a:ext cx="100328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3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6347" y="2041267"/>
            <a:ext cx="28620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8442" y="204126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t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3399" y="483237"/>
            <a:ext cx="100328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8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7190" y="2041267"/>
            <a:ext cx="28620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9285" y="204126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3399" y="483237"/>
            <a:ext cx="100328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1837" y="204126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781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7190" y="2041267"/>
            <a:ext cx="28620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9285" y="204126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d to ll.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3399" y="483237"/>
            <a:ext cx="100328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1837" y="204126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731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7190" y="2041267"/>
            <a:ext cx="28620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9285" y="204126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shr.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3399" y="483237"/>
            <a:ext cx="100328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1837" y="204126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29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7190" y="2041267"/>
            <a:ext cx="28620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9285" y="204126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e and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ll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3399" y="483237"/>
            <a:ext cx="100328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1837" y="204126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16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7190" y="2041267"/>
            <a:ext cx="286209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9285" y="204126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e and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ll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3399" y="483237"/>
            <a:ext cx="100328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1837" y="2041267"/>
            <a:ext cx="24125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410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95372" y="2381665"/>
            <a:ext cx="28366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0671" y="1252025"/>
            <a:ext cx="1021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When three consonants appear together in a word, we often blend the three sounds together. These are the letters s, p, and l. I’ll blend the sounds to get /</a:t>
            </a:r>
            <a:r>
              <a:rPr lang="en-US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spl</a:t>
            </a:r>
            <a:r>
              <a:rPr lang="en-US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/.</a:t>
            </a:r>
            <a:endParaRPr lang="en-US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3551" y="2381665"/>
            <a:ext cx="20257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endParaRPr lang="en-US" sz="1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6739" y="2381665"/>
            <a:ext cx="20257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endParaRPr lang="en-US" sz="1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9927" y="2381665"/>
            <a:ext cx="20257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charset="0"/>
                <a:ea typeface="Century Gothic" charset="0"/>
                <a:cs typeface="Century Gothic" charset="0"/>
              </a:rPr>
              <a:t>l</a:t>
            </a:r>
            <a:endParaRPr lang="en-US" sz="1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5520" y="3685736"/>
            <a:ext cx="730006" cy="4501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9299" y="2029973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5749" y="2029973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067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541" y="99225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–</a:t>
            </a:r>
            <a:r>
              <a:rPr lang="en-US" sz="2000" dirty="0" err="1" smtClean="0">
                <a:latin typeface="Century Gothic" panose="020B0502020202020204" pitchFamily="34" charset="0"/>
              </a:rPr>
              <a:t>ed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ing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4020" y="2369083"/>
            <a:ext cx="6496583" cy="3106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throb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throbbed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throbbing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7534" y="1124761"/>
            <a:ext cx="869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or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added to a word that has a short vowel followed by one consonant, the consonant is doubled before adding the ending.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257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541" y="99225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–</a:t>
            </a:r>
            <a:r>
              <a:rPr lang="en-US" sz="2000" dirty="0" err="1" smtClean="0">
                <a:latin typeface="Century Gothic" panose="020B0502020202020204" pitchFamily="34" charset="0"/>
              </a:rPr>
              <a:t>ed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ing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4020" y="1771092"/>
            <a:ext cx="6496583" cy="492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spray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scrape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glue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splash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trace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7534" y="964339"/>
            <a:ext cx="869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construct words that tell about actions in the past and actions happening now by adding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170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4 at 9.5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09" y="0"/>
            <a:ext cx="53285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70723613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4 at 9.5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03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46803381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4 at 9.54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99" y="0"/>
            <a:ext cx="53285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38291924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4 at 9.54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21" y="0"/>
            <a:ext cx="528765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81640979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4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91811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before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name comes </a:t>
            </a:r>
            <a:r>
              <a:rPr lang="en-US" sz="2800" b="1" dirty="0" smtClean="0">
                <a:latin typeface="Century Gothic"/>
                <a:cs typeface="Century Gothic"/>
              </a:rPr>
              <a:t>before</a:t>
            </a:r>
            <a:r>
              <a:rPr lang="en-US" sz="2800" dirty="0" smtClean="0">
                <a:latin typeface="Century Gothic"/>
                <a:cs typeface="Century Gothic"/>
              </a:rPr>
              <a:t> your name in ABC order.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912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front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Push the cart in </a:t>
            </a:r>
            <a:r>
              <a:rPr lang="en-US" sz="2800" b="1" dirty="0" smtClean="0">
                <a:latin typeface="Century Gothic"/>
                <a:cs typeface="Century Gothic"/>
              </a:rPr>
              <a:t>front</a:t>
            </a:r>
            <a:r>
              <a:rPr lang="en-US" sz="2800" dirty="0" smtClean="0">
                <a:latin typeface="Century Gothic"/>
                <a:cs typeface="Century Gothic"/>
              </a:rPr>
              <a:t> of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985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heard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Had you </a:t>
            </a:r>
            <a:r>
              <a:rPr lang="en-US" sz="2800" b="1" dirty="0" smtClean="0">
                <a:latin typeface="Century Gothic"/>
                <a:cs typeface="Century Gothic"/>
              </a:rPr>
              <a:t>heard</a:t>
            </a:r>
            <a:r>
              <a:rPr lang="en-US" sz="2800" dirty="0" smtClean="0">
                <a:latin typeface="Century Gothic"/>
                <a:cs typeface="Century Gothic"/>
              </a:rPr>
              <a:t> that the plane will fly tomorrow?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204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9835" y="2029973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5749" y="2029973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497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push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Push</a:t>
            </a:r>
            <a:r>
              <a:rPr lang="en-US" sz="2800" dirty="0" smtClean="0">
                <a:latin typeface="Century Gothic"/>
                <a:cs typeface="Century Gothic"/>
              </a:rPr>
              <a:t> the cart in front of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587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tomorrow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Had you heard that the plane will fly </a:t>
            </a:r>
            <a:r>
              <a:rPr lang="en-US" sz="2800" b="1" dirty="0" smtClean="0">
                <a:latin typeface="Century Gothic"/>
                <a:cs typeface="Century Gothic"/>
              </a:rPr>
              <a:t>tomorrow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029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your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name comes before </a:t>
            </a:r>
            <a:r>
              <a:rPr lang="en-US" sz="2800" b="1" dirty="0" smtClean="0">
                <a:latin typeface="Century Gothic"/>
                <a:cs typeface="Century Gothic"/>
              </a:rPr>
              <a:t>your</a:t>
            </a:r>
            <a:r>
              <a:rPr lang="en-US" sz="2800" dirty="0" smtClean="0">
                <a:latin typeface="Century Gothic"/>
                <a:cs typeface="Century Gothic"/>
              </a:rPr>
              <a:t> name in ABC order.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916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0862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I and Me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369" y="3057699"/>
            <a:ext cx="11242842" cy="3359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Me like my new blue bedspread.</a:t>
            </a:r>
          </a:p>
          <a:p>
            <a:pPr>
              <a:lnSpc>
                <a:spcPct val="120000"/>
              </a:lnSpc>
            </a:pPr>
            <a:endParaRPr lang="en-US" sz="48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My friend and me played three games.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804" y="1118543"/>
            <a:ext cx="92531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is used as the subject of a sentence and me is used after a verb or a word such as for, at, of, with, to, or between.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which sentences use I and me correctly. Have children make corrections where the words are used incorrectly.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249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7473" y="2793479"/>
            <a:ext cx="9285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4 </a:t>
            </a:r>
            <a:r>
              <a:rPr lang="en-US" sz="4800" dirty="0" smtClean="0">
                <a:latin typeface="Century Gothic"/>
                <a:cs typeface="Century Gothic"/>
              </a:rPr>
              <a:t>– Day 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324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8704" y="289790"/>
            <a:ext cx="11353817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61" y="1219575"/>
            <a:ext cx="119948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</a:t>
            </a:r>
            <a:r>
              <a:rPr lang="en-US" dirty="0" smtClean="0">
                <a:latin typeface="Century Gothic"/>
                <a:cs typeface="Century Gothic"/>
              </a:rPr>
              <a:t>Blending: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group of sounds. Then blend those sounds to form a word.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/s/ /p/ /l/ /a/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		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/r/ /o/ /t/				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 /k/ /r/ /u/ /b/				/s/ /p/ /r/ /e/ /d/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61" y="3864818"/>
            <a:ext cx="11813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Substitution: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say a word. I want you to change the sound and say the new word.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map/strap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bit/ split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low/throw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tap/scrap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115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344" y="99225"/>
            <a:ext cx="117331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993" y="1039091"/>
            <a:ext cx="11152791" cy="5644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scrape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split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spring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string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throat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shrink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1022" y="775356"/>
            <a:ext cx="5920145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545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6176" y="1961931"/>
            <a:ext cx="28236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9776" y="1961931"/>
            <a:ext cx="24463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scr.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344" y="353225"/>
            <a:ext cx="117331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6153" y="1961931"/>
            <a:ext cx="28703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872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6176" y="1961931"/>
            <a:ext cx="28236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9776" y="1961931"/>
            <a:ext cx="24463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344" y="353225"/>
            <a:ext cx="117331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6153" y="1961931"/>
            <a:ext cx="287037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72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6176" y="1961931"/>
            <a:ext cx="28236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9776" y="1961931"/>
            <a:ext cx="24463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n and 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scr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spr.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344" y="353225"/>
            <a:ext cx="117331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6153" y="1961931"/>
            <a:ext cx="26030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475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9299" y="2029973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981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7545" y="1961931"/>
            <a:ext cx="28236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1145" y="1961931"/>
            <a:ext cx="24463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spr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344" y="353225"/>
            <a:ext cx="117331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6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7545" y="1961931"/>
            <a:ext cx="28236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1145" y="1961931"/>
            <a:ext cx="24463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344" y="353225"/>
            <a:ext cx="117331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2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7545" y="1961931"/>
            <a:ext cx="28236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1145" y="1961931"/>
            <a:ext cx="24463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344" y="353225"/>
            <a:ext cx="117331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2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7545" y="1961931"/>
            <a:ext cx="28236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1145" y="1961931"/>
            <a:ext cx="24463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176" y="5488957"/>
            <a:ext cx="850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344" y="353225"/>
            <a:ext cx="1173316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with </a:t>
            </a:r>
            <a:r>
              <a:rPr lang="en-US" sz="2800" dirty="0" smtClean="0">
                <a:latin typeface="Century Gothic" panose="020B0502020202020204" pitchFamily="34" charset="0"/>
              </a:rPr>
              <a:t>Three-Letter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7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street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9031" y="181417"/>
            <a:ext cx="6747693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4955475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strong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9498482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thrill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7101542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spring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5050097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shrink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7498810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strike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1168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9299" y="2029973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92019" y="2029973"/>
            <a:ext cx="1943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222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thrown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2745241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stripe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6986780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scrub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8913009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splash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389564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stream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7739061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screen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6641711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threat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4622335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thread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1545879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straw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1891336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scratched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6013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9299" y="2029973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5213" y="2029973"/>
            <a:ext cx="1943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39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scratching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2547325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strolled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4448029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strolling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5541855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throwing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6250404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throbbed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3797666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scrubbed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506560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51" y="2377503"/>
            <a:ext cx="644213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spraying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2026456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541" y="99225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 –</a:t>
            </a:r>
            <a:r>
              <a:rPr lang="en-US" sz="2000" dirty="0" err="1" smtClean="0">
                <a:latin typeface="Century Gothic" panose="020B0502020202020204" pitchFamily="34" charset="0"/>
              </a:rPr>
              <a:t>ed</a:t>
            </a:r>
            <a:r>
              <a:rPr lang="en-US" sz="2000" dirty="0" smtClean="0">
                <a:latin typeface="Century Gothic" panose="020B0502020202020204" pitchFamily="34" charset="0"/>
              </a:rPr>
              <a:t>, -</a:t>
            </a:r>
            <a:r>
              <a:rPr lang="en-US" sz="2000" dirty="0" err="1" smtClean="0">
                <a:latin typeface="Century Gothic" panose="020B0502020202020204" pitchFamily="34" charset="0"/>
              </a:rPr>
              <a:t>ing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4020" y="2369082"/>
            <a:ext cx="6496583" cy="3606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scream</a:t>
            </a:r>
          </a:p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split</a:t>
            </a:r>
          </a:p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scrape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7534" y="1124761"/>
            <a:ext cx="869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explain how to add the endings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words.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have them practice writing and reading words with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inflectual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679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4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327607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before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name comes </a:t>
            </a:r>
            <a:r>
              <a:rPr lang="en-US" sz="2800" b="1" dirty="0" smtClean="0">
                <a:latin typeface="Century Gothic"/>
                <a:cs typeface="Century Gothic"/>
              </a:rPr>
              <a:t>before</a:t>
            </a:r>
            <a:r>
              <a:rPr lang="en-US" sz="2800" dirty="0" smtClean="0">
                <a:latin typeface="Century Gothic"/>
                <a:cs typeface="Century Gothic"/>
              </a:rPr>
              <a:t> your name in ABC order.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635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9299" y="2029973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5213" y="2029973"/>
            <a:ext cx="1943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19293" y="2029973"/>
            <a:ext cx="1943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133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front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Push the cart in </a:t>
            </a:r>
            <a:r>
              <a:rPr lang="en-US" sz="2800" b="1" dirty="0" smtClean="0">
                <a:latin typeface="Century Gothic"/>
                <a:cs typeface="Century Gothic"/>
              </a:rPr>
              <a:t>front</a:t>
            </a:r>
            <a:r>
              <a:rPr lang="en-US" sz="2800" dirty="0" smtClean="0">
                <a:latin typeface="Century Gothic"/>
                <a:cs typeface="Century Gothic"/>
              </a:rPr>
              <a:t> of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501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heard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Had you </a:t>
            </a:r>
            <a:r>
              <a:rPr lang="en-US" sz="2800" b="1" dirty="0" smtClean="0">
                <a:latin typeface="Century Gothic"/>
                <a:cs typeface="Century Gothic"/>
              </a:rPr>
              <a:t>heard</a:t>
            </a:r>
            <a:r>
              <a:rPr lang="en-US" sz="2800" dirty="0" smtClean="0">
                <a:latin typeface="Century Gothic"/>
                <a:cs typeface="Century Gothic"/>
              </a:rPr>
              <a:t> that the plane will fly tomorrow?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382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push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Push</a:t>
            </a:r>
            <a:r>
              <a:rPr lang="en-US" sz="2800" dirty="0" smtClean="0">
                <a:latin typeface="Century Gothic"/>
                <a:cs typeface="Century Gothic"/>
              </a:rPr>
              <a:t> the cart in front of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332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tomorrow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Had you heard that the plane will fly </a:t>
            </a:r>
            <a:r>
              <a:rPr lang="en-US" sz="2800" b="1" dirty="0" smtClean="0">
                <a:latin typeface="Century Gothic"/>
                <a:cs typeface="Century Gothic"/>
              </a:rPr>
              <a:t>tomorrow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386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your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name comes before </a:t>
            </a:r>
            <a:r>
              <a:rPr lang="en-US" sz="2800" b="1" dirty="0" smtClean="0">
                <a:latin typeface="Century Gothic"/>
                <a:cs typeface="Century Gothic"/>
              </a:rPr>
              <a:t>your</a:t>
            </a:r>
            <a:r>
              <a:rPr lang="en-US" sz="2800" dirty="0" smtClean="0">
                <a:latin typeface="Century Gothic"/>
                <a:cs typeface="Century Gothic"/>
              </a:rPr>
              <a:t> name in ABC order.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865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0862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I and Me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263" y="2546030"/>
            <a:ext cx="11790948" cy="2637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I would like Drew to go to lunch with me.</a:t>
            </a:r>
            <a:endParaRPr lang="en-US" sz="4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804" y="1118543"/>
            <a:ext cx="9253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describe how the pronouns I and me should be used.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pronouns: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66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0862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I and Me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263" y="2259263"/>
            <a:ext cx="11790948" cy="4251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Bella and I (I, me) sat on the bench.</a:t>
            </a:r>
          </a:p>
          <a:p>
            <a:pPr>
              <a:lnSpc>
                <a:spcPct val="120000"/>
              </a:lnSpc>
            </a:pPr>
            <a:endParaRPr lang="en-US" sz="20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Jack handed his book to (I, me).</a:t>
            </a:r>
          </a:p>
          <a:p>
            <a:pPr>
              <a:lnSpc>
                <a:spcPct val="120000"/>
              </a:lnSpc>
            </a:pPr>
            <a:endParaRPr lang="en-US" sz="20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The children asked (I, me) many questions.</a:t>
            </a:r>
          </a:p>
          <a:p>
            <a:pPr>
              <a:lnSpc>
                <a:spcPct val="120000"/>
              </a:lnSpc>
            </a:pPr>
            <a:endParaRPr lang="en-US" sz="20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(I, Me) hope my friend will play with (I, me).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804" y="1118543"/>
            <a:ext cx="9253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How do I know the sentence should begin with I and not me?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Choose the correct word to complete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254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9299" y="2029973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5213" y="2029973"/>
            <a:ext cx="1943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8899" y="2029973"/>
            <a:ext cx="1943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818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168812"/>
            <a:ext cx="11718387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ng 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endParaRPr lang="en-US" sz="6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		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spl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   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th</a:t>
            </a:r>
            <a:endParaRPr lang="en-US" sz="6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shr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 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i_e</a:t>
            </a:r>
            <a:endParaRPr lang="en-US" sz="6600" dirty="0" smtClean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4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ue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      augh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sp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endParaRPr lang="en-US" sz="6600" dirty="0" smtClean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2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2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95372" y="2381665"/>
            <a:ext cx="28366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3551" y="2381665"/>
            <a:ext cx="20257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endParaRPr lang="en-US" sz="1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6739" y="2381665"/>
            <a:ext cx="20257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charset="0"/>
                <a:ea typeface="Century Gothic" charset="0"/>
                <a:cs typeface="Century Gothic" charset="0"/>
              </a:rPr>
              <a:t>c</a:t>
            </a:r>
            <a:endParaRPr lang="en-US" sz="1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9927" y="2381665"/>
            <a:ext cx="20257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charset="0"/>
                <a:ea typeface="Century Gothic" charset="0"/>
                <a:cs typeface="Century Gothic" charset="0"/>
              </a:rPr>
              <a:t>r</a:t>
            </a:r>
            <a:endParaRPr lang="en-US" sz="1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5520" y="3685736"/>
            <a:ext cx="730006" cy="4501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9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6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6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3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4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0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endParaRPr lang="en-US" sz="6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4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1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spr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0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2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thr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6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95372" y="2381665"/>
            <a:ext cx="28366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3551" y="2381665"/>
            <a:ext cx="20257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endParaRPr lang="en-US" sz="1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6739" y="2381665"/>
            <a:ext cx="20257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endParaRPr lang="en-US" sz="1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9927" y="2381665"/>
            <a:ext cx="20257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charset="0"/>
                <a:ea typeface="Century Gothic" charset="0"/>
                <a:cs typeface="Century Gothic" charset="0"/>
              </a:rPr>
              <a:t>r</a:t>
            </a:r>
            <a:endParaRPr lang="en-US" sz="1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5520" y="3685736"/>
            <a:ext cx="730006" cy="4501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spl</a:t>
            </a:r>
            <a:endParaRPr lang="en-US" sz="6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spl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endParaRPr lang="en-US" sz="6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thr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9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thr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4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3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4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9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shr</a:t>
            </a:r>
            <a:endParaRPr lang="en-US" sz="6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5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95372" y="2381665"/>
            <a:ext cx="28366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3551" y="2381665"/>
            <a:ext cx="20257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endParaRPr lang="en-US" sz="1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6739" y="2381665"/>
            <a:ext cx="20257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  <a:endParaRPr lang="en-US" sz="1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9927" y="2381665"/>
            <a:ext cx="20257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charset="0"/>
                <a:ea typeface="Century Gothic" charset="0"/>
                <a:cs typeface="Century Gothic" charset="0"/>
              </a:rPr>
              <a:t>r</a:t>
            </a:r>
            <a:endParaRPr lang="en-US" sz="1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5520" y="3685736"/>
            <a:ext cx="730006" cy="4501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8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5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3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1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spr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spr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0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9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1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      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str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4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25083"/>
            <a:ext cx="115214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 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b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ay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spl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sz="6600" u="sng" dirty="0" smtClean="0"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aw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    shr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nk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      </a:t>
            </a:r>
            <a:r>
              <a:rPr lang="en-US" sz="6600" smtClean="0">
                <a:latin typeface="Century Gothic" charset="0"/>
                <a:ea typeface="Century Gothic" charset="0"/>
                <a:cs typeface="Century Gothic" charset="0"/>
              </a:rPr>
              <a:t>spr</a:t>
            </a:r>
            <a:r>
              <a:rPr lang="en-US" sz="660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smtClean="0">
                <a:latin typeface="Century Gothic" charset="0"/>
                <a:ea typeface="Century Gothic" charset="0"/>
                <a:cs typeface="Century Gothic" charset="0"/>
              </a:rPr>
              <a:t>d      str</a:t>
            </a:r>
            <a:r>
              <a:rPr lang="en-US" sz="660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u="sng" smtClean="0">
                <a:latin typeface="Century Gothic" charset="0"/>
                <a:ea typeface="Century Gothic" charset="0"/>
                <a:cs typeface="Century Gothic" charset="0"/>
              </a:rPr>
              <a:t>k</a:t>
            </a:r>
            <a:r>
              <a:rPr lang="en-US" sz="660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95372" y="2381665"/>
            <a:ext cx="28366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6252" y="2381665"/>
            <a:ext cx="26728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latin typeface="Century Gothic" charset="0"/>
                <a:ea typeface="Century Gothic" charset="0"/>
                <a:cs typeface="Century Gothic" charset="0"/>
              </a:rPr>
              <a:t>th</a:t>
            </a:r>
            <a:endParaRPr lang="en-US" sz="1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9927" y="2381665"/>
            <a:ext cx="20257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charset="0"/>
                <a:ea typeface="Century Gothic" charset="0"/>
                <a:cs typeface="Century Gothic" charset="0"/>
              </a:rPr>
              <a:t>r</a:t>
            </a:r>
            <a:endParaRPr lang="en-US" sz="1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5520" y="3685736"/>
            <a:ext cx="730006" cy="4501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0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34" y="633046"/>
            <a:ext cx="11521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34" y="71194"/>
            <a:ext cx="2588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8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34" y="633046"/>
            <a:ext cx="11521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p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34" y="71194"/>
            <a:ext cx="2588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1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34" y="633046"/>
            <a:ext cx="11521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p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nge</a:t>
            </a:r>
          </a:p>
          <a:p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34" y="71194"/>
            <a:ext cx="2588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3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34" y="633046"/>
            <a:ext cx="11521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p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nge</a:t>
            </a:r>
          </a:p>
          <a:p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wr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34" y="71194"/>
            <a:ext cx="2588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3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34" y="633046"/>
            <a:ext cx="11521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p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nge</a:t>
            </a:r>
          </a:p>
          <a:p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wr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     gl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34" y="71194"/>
            <a:ext cx="2588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4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34" y="633046"/>
            <a:ext cx="115214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p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nge</a:t>
            </a:r>
          </a:p>
          <a:p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wr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     gl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     t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augh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34" y="71194"/>
            <a:ext cx="2588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34" y="633046"/>
            <a:ext cx="115214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p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nge</a:t>
            </a:r>
          </a:p>
          <a:p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wr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     gl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     t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augh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kn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34" y="71194"/>
            <a:ext cx="2588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3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34" y="633046"/>
            <a:ext cx="115214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scr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p     thr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     str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nge</a:t>
            </a:r>
          </a:p>
          <a:p>
            <a:endParaRPr lang="en-US" sz="66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wr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s     gl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ue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     t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augh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</a:t>
            </a:r>
          </a:p>
          <a:p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   kn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    b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dspr</a:t>
            </a:r>
            <a:r>
              <a:rPr lang="en-US" sz="66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ea</a:t>
            </a:r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d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34" y="71194"/>
            <a:ext cx="2588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8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3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 thread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6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95372" y="2381665"/>
            <a:ext cx="28366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6252" y="2381665"/>
            <a:ext cx="26728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 charset="0"/>
                <a:ea typeface="Century Gothic" charset="0"/>
                <a:cs typeface="Century Gothic" charset="0"/>
              </a:rPr>
              <a:t>sh</a:t>
            </a:r>
            <a:endParaRPr lang="en-US" sz="1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9927" y="2381665"/>
            <a:ext cx="20257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charset="0"/>
                <a:ea typeface="Century Gothic" charset="0"/>
                <a:cs typeface="Century Gothic" charset="0"/>
              </a:rPr>
              <a:t>r</a:t>
            </a:r>
            <a:endParaRPr lang="en-US" sz="1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5520" y="3685736"/>
            <a:ext cx="730006" cy="4501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2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 thread as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 thread as strong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6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 thread as strong as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1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 thread as strong as string?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6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 thread as strong as string?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We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8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 thread as strong as string?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We will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9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 thread as strong as string?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We will stroll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1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 thread as strong as string?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We will stroll down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8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 thread as strong as string?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We will stroll down the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2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 thread as strong as string?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We will stroll down the street.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3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Three-Letter Blends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9471" y="2015905"/>
            <a:ext cx="24759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solidFill>
                  <a:schemeClr val="tx1"/>
                </a:solidFill>
                <a:latin typeface="Century Gothic"/>
                <a:cs typeface="Century Gothic"/>
              </a:rPr>
              <a:t>str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989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 thread as strong as string?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We will stroll down the street.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Three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9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 thread as strong as string?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We will stroll down the street.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Three fish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3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 thread as strong as string?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We will stroll down the street.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Three fish splashed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2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 thread as strong as string?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We will stroll down the street.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Three fish splashed in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0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 thread as strong as string?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We will stroll down the street.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Three fish splashed in the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4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0"/>
            <a:ext cx="1174652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Is thread as strong as string?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We will stroll down the street.</a:t>
            </a:r>
          </a:p>
          <a:p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Three fish splashed in the stream.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4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7780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Spelling / Dictation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1831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latin typeface="Century Gothic"/>
                <a:cs typeface="Century Gothic"/>
              </a:rPr>
              <a:t>1. _________</a:t>
            </a:r>
          </a:p>
          <a:p>
            <a:r>
              <a:rPr lang="en-US" sz="5400" dirty="0">
                <a:latin typeface="Century Gothic"/>
                <a:cs typeface="Century Gothic"/>
              </a:rPr>
              <a:t>2. _________</a:t>
            </a:r>
          </a:p>
          <a:p>
            <a:r>
              <a:rPr lang="en-US" sz="5400" dirty="0">
                <a:latin typeface="Century Gothic"/>
                <a:cs typeface="Century Gothic"/>
              </a:rPr>
              <a:t>3. _________</a:t>
            </a:r>
          </a:p>
          <a:p>
            <a:r>
              <a:rPr lang="en-US" sz="5400" dirty="0">
                <a:latin typeface="Century Gothic"/>
                <a:cs typeface="Century Gothic"/>
              </a:rPr>
              <a:t>4. _________</a:t>
            </a:r>
          </a:p>
          <a:p>
            <a:r>
              <a:rPr lang="en-US" sz="5400" dirty="0">
                <a:latin typeface="Century Gothic"/>
                <a:cs typeface="Century Gothic"/>
              </a:rPr>
              <a:t>5. _________</a:t>
            </a:r>
          </a:p>
        </p:txBody>
      </p:sp>
    </p:spTree>
    <p:extLst>
      <p:ext uri="{BB962C8B-B14F-4D97-AF65-F5344CB8AC3E}">
        <p14:creationId xmlns:p14="http://schemas.microsoft.com/office/powerpoint/2010/main" val="166057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4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54337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before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name comes </a:t>
            </a:r>
            <a:r>
              <a:rPr lang="en-US" sz="2800" b="1" dirty="0" smtClean="0">
                <a:latin typeface="Century Gothic"/>
                <a:cs typeface="Century Gothic"/>
              </a:rPr>
              <a:t>before</a:t>
            </a:r>
            <a:r>
              <a:rPr lang="en-US" sz="2800" dirty="0" smtClean="0">
                <a:latin typeface="Century Gothic"/>
                <a:cs typeface="Century Gothic"/>
              </a:rPr>
              <a:t> your name in ABC order.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273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726" y="2420597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front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1167" y="988696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63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Push the cart in </a:t>
            </a:r>
            <a:r>
              <a:rPr lang="en-US" sz="2800" b="1" dirty="0" smtClean="0">
                <a:latin typeface="Century Gothic"/>
                <a:cs typeface="Century Gothic"/>
              </a:rPr>
              <a:t>front</a:t>
            </a:r>
            <a:r>
              <a:rPr lang="en-US" sz="2800" dirty="0" smtClean="0">
                <a:latin typeface="Century Gothic"/>
                <a:cs typeface="Century Gothic"/>
              </a:rPr>
              <a:t> of you.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988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4922</Words>
  <Application>Microsoft Macintosh PowerPoint</Application>
  <PresentationFormat>Custom</PresentationFormat>
  <Paragraphs>1412</Paragraphs>
  <Slides>356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356</vt:i4>
      </vt:variant>
    </vt:vector>
  </HeadingPairs>
  <TitlesOfParts>
    <vt:vector size="35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Thorup, Cheryl C</dc:creator>
  <cp:lastModifiedBy>Datus Thorup</cp:lastModifiedBy>
  <cp:revision>32</cp:revision>
  <dcterms:created xsi:type="dcterms:W3CDTF">2017-04-18T16:27:56Z</dcterms:created>
  <dcterms:modified xsi:type="dcterms:W3CDTF">2017-04-25T04:30:23Z</dcterms:modified>
</cp:coreProperties>
</file>