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407" r:id="rId7"/>
    <p:sldId id="262" r:id="rId8"/>
    <p:sldId id="263" r:id="rId9"/>
    <p:sldId id="408" r:id="rId10"/>
    <p:sldId id="264" r:id="rId11"/>
    <p:sldId id="265" r:id="rId12"/>
    <p:sldId id="41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84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6" r:id="rId73"/>
    <p:sldId id="327" r:id="rId74"/>
    <p:sldId id="328" r:id="rId75"/>
    <p:sldId id="329" r:id="rId76"/>
    <p:sldId id="330" r:id="rId77"/>
    <p:sldId id="332" r:id="rId78"/>
    <p:sldId id="331" r:id="rId79"/>
    <p:sldId id="333" r:id="rId80"/>
    <p:sldId id="334" r:id="rId81"/>
    <p:sldId id="335" r:id="rId82"/>
    <p:sldId id="336" r:id="rId83"/>
    <p:sldId id="340" r:id="rId84"/>
    <p:sldId id="338" r:id="rId85"/>
    <p:sldId id="339" r:id="rId86"/>
    <p:sldId id="411" r:id="rId87"/>
    <p:sldId id="341" r:id="rId88"/>
    <p:sldId id="342" r:id="rId89"/>
    <p:sldId id="412" r:id="rId90"/>
    <p:sldId id="343" r:id="rId91"/>
    <p:sldId id="344" r:id="rId92"/>
    <p:sldId id="413" r:id="rId93"/>
    <p:sldId id="345" r:id="rId94"/>
    <p:sldId id="32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5" r:id="rId114"/>
    <p:sldId id="366" r:id="rId115"/>
    <p:sldId id="367" r:id="rId116"/>
    <p:sldId id="368" r:id="rId117"/>
    <p:sldId id="364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14" r:id="rId151"/>
    <p:sldId id="401" r:id="rId152"/>
    <p:sldId id="402" r:id="rId153"/>
    <p:sldId id="415" r:id="rId154"/>
    <p:sldId id="403" r:id="rId155"/>
    <p:sldId id="404" r:id="rId156"/>
    <p:sldId id="416" r:id="rId157"/>
    <p:sldId id="405" r:id="rId158"/>
    <p:sldId id="406" r:id="rId159"/>
    <p:sldId id="417" r:id="rId160"/>
    <p:sldId id="418" r:id="rId161"/>
    <p:sldId id="419" r:id="rId162"/>
    <p:sldId id="420" r:id="rId163"/>
    <p:sldId id="42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7" r:id="rId189"/>
    <p:sldId id="449" r:id="rId190"/>
    <p:sldId id="450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2" r:id="rId212"/>
    <p:sldId id="473" r:id="rId213"/>
    <p:sldId id="474" r:id="rId214"/>
    <p:sldId id="475" r:id="rId215"/>
    <p:sldId id="476" r:id="rId216"/>
    <p:sldId id="477" r:id="rId217"/>
    <p:sldId id="478" r:id="rId218"/>
    <p:sldId id="482" r:id="rId219"/>
    <p:sldId id="479" r:id="rId220"/>
    <p:sldId id="480" r:id="rId221"/>
    <p:sldId id="481" r:id="rId222"/>
    <p:sldId id="486" r:id="rId223"/>
    <p:sldId id="483" r:id="rId224"/>
    <p:sldId id="484" r:id="rId225"/>
    <p:sldId id="485" r:id="rId226"/>
    <p:sldId id="491" r:id="rId227"/>
    <p:sldId id="492" r:id="rId228"/>
    <p:sldId id="494" r:id="rId229"/>
    <p:sldId id="493" r:id="rId230"/>
    <p:sldId id="498" r:id="rId231"/>
    <p:sldId id="495" r:id="rId232"/>
    <p:sldId id="496" r:id="rId233"/>
    <p:sldId id="497" r:id="rId234"/>
    <p:sldId id="499" r:id="rId235"/>
    <p:sldId id="500" r:id="rId236"/>
    <p:sldId id="501" r:id="rId237"/>
    <p:sldId id="502" r:id="rId238"/>
    <p:sldId id="503" r:id="rId239"/>
    <p:sldId id="504" r:id="rId240"/>
    <p:sldId id="505" r:id="rId241"/>
    <p:sldId id="506" r:id="rId242"/>
    <p:sldId id="507" r:id="rId243"/>
    <p:sldId id="508" r:id="rId244"/>
    <p:sldId id="509" r:id="rId245"/>
    <p:sldId id="510" r:id="rId246"/>
    <p:sldId id="511" r:id="rId247"/>
    <p:sldId id="515" r:id="rId248"/>
    <p:sldId id="516" r:id="rId249"/>
    <p:sldId id="517" r:id="rId250"/>
    <p:sldId id="518" r:id="rId251"/>
    <p:sldId id="519" r:id="rId252"/>
    <p:sldId id="520" r:id="rId253"/>
    <p:sldId id="521" r:id="rId254"/>
    <p:sldId id="522" r:id="rId255"/>
    <p:sldId id="523" r:id="rId256"/>
    <p:sldId id="524" r:id="rId257"/>
    <p:sldId id="525" r:id="rId258"/>
    <p:sldId id="526" r:id="rId259"/>
    <p:sldId id="527" r:id="rId260"/>
    <p:sldId id="528" r:id="rId261"/>
    <p:sldId id="529" r:id="rId262"/>
    <p:sldId id="530" r:id="rId263"/>
    <p:sldId id="531" r:id="rId264"/>
    <p:sldId id="532" r:id="rId265"/>
    <p:sldId id="533" r:id="rId266"/>
    <p:sldId id="534" r:id="rId267"/>
    <p:sldId id="541" r:id="rId268"/>
    <p:sldId id="535" r:id="rId269"/>
    <p:sldId id="536" r:id="rId270"/>
    <p:sldId id="537" r:id="rId271"/>
    <p:sldId id="538" r:id="rId272"/>
    <p:sldId id="542" r:id="rId273"/>
    <p:sldId id="539" r:id="rId274"/>
    <p:sldId id="540" r:id="rId275"/>
    <p:sldId id="546" r:id="rId276"/>
    <p:sldId id="543" r:id="rId277"/>
    <p:sldId id="544" r:id="rId278"/>
    <p:sldId id="545" r:id="rId279"/>
    <p:sldId id="547" r:id="rId280"/>
    <p:sldId id="548" r:id="rId281"/>
    <p:sldId id="549" r:id="rId282"/>
    <p:sldId id="550" r:id="rId283"/>
    <p:sldId id="551" r:id="rId284"/>
    <p:sldId id="552" r:id="rId285"/>
    <p:sldId id="553" r:id="rId286"/>
    <p:sldId id="554" r:id="rId287"/>
    <p:sldId id="555" r:id="rId288"/>
    <p:sldId id="556" r:id="rId289"/>
    <p:sldId id="557" r:id="rId290"/>
    <p:sldId id="558" r:id="rId291"/>
    <p:sldId id="559" r:id="rId292"/>
    <p:sldId id="560" r:id="rId293"/>
    <p:sldId id="561" r:id="rId294"/>
    <p:sldId id="562" r:id="rId295"/>
    <p:sldId id="563" r:id="rId296"/>
    <p:sldId id="564" r:id="rId297"/>
    <p:sldId id="565" r:id="rId298"/>
    <p:sldId id="566" r:id="rId299"/>
    <p:sldId id="567" r:id="rId300"/>
    <p:sldId id="568" r:id="rId301"/>
    <p:sldId id="569" r:id="rId302"/>
    <p:sldId id="570" r:id="rId303"/>
    <p:sldId id="571" r:id="rId304"/>
    <p:sldId id="572" r:id="rId305"/>
    <p:sldId id="573" r:id="rId306"/>
    <p:sldId id="574" r:id="rId307"/>
    <p:sldId id="575" r:id="rId308"/>
    <p:sldId id="576" r:id="rId309"/>
    <p:sldId id="577" r:id="rId310"/>
    <p:sldId id="578" r:id="rId311"/>
    <p:sldId id="579" r:id="rId312"/>
    <p:sldId id="580" r:id="rId313"/>
    <p:sldId id="581" r:id="rId314"/>
    <p:sldId id="582" r:id="rId315"/>
    <p:sldId id="583" r:id="rId316"/>
    <p:sldId id="584" r:id="rId317"/>
    <p:sldId id="585" r:id="rId318"/>
    <p:sldId id="586" r:id="rId319"/>
    <p:sldId id="587" r:id="rId320"/>
    <p:sldId id="588" r:id="rId321"/>
    <p:sldId id="589" r:id="rId322"/>
    <p:sldId id="590" r:id="rId323"/>
    <p:sldId id="591" r:id="rId324"/>
    <p:sldId id="592" r:id="rId325"/>
    <p:sldId id="593" r:id="rId326"/>
    <p:sldId id="594" r:id="rId327"/>
    <p:sldId id="595" r:id="rId328"/>
    <p:sldId id="596" r:id="rId329"/>
    <p:sldId id="597" r:id="rId330"/>
    <p:sldId id="598" r:id="rId331"/>
    <p:sldId id="599" r:id="rId332"/>
    <p:sldId id="600" r:id="rId333"/>
    <p:sldId id="601" r:id="rId334"/>
    <p:sldId id="602" r:id="rId335"/>
    <p:sldId id="603" r:id="rId336"/>
    <p:sldId id="604" r:id="rId337"/>
    <p:sldId id="605" r:id="rId338"/>
    <p:sldId id="606" r:id="rId3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04" y="-1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printerSettings" Target="printerSettings/printerSettings1.bin"/><Relationship Id="rId341" Type="http://schemas.openxmlformats.org/officeDocument/2006/relationships/presProps" Target="presProps.xml"/><Relationship Id="rId342" Type="http://schemas.openxmlformats.org/officeDocument/2006/relationships/viewProps" Target="viewProps.xml"/><Relationship Id="rId343" Type="http://schemas.openxmlformats.org/officeDocument/2006/relationships/theme" Target="theme/theme1.xml"/><Relationship Id="rId344" Type="http://schemas.openxmlformats.org/officeDocument/2006/relationships/tableStyles" Target="tableStyles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2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6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B394-5535-0E48-A716-DD65BEA5CA39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AF2D-C414-4A45-B341-5CEB9E0B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503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4840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233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71356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97058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err="1" smtClean="0">
                <a:latin typeface="Century Gothic"/>
                <a:cs typeface="Century Gothic"/>
              </a:rPr>
              <a:t>sc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70911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80875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1632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76109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98581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81090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5583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25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966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87012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77309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98560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03635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85783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55917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air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41230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6193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3399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2920" y="201624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9414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9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52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2920" y="201624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9414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324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2920" y="201624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9414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947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2920" y="201624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9414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301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2920" y="201624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9414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are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660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2920" y="201624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503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air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82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2920" y="2016249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503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49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4460" y="2016249"/>
            <a:ext cx="221709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503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905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570" y="2016249"/>
            <a:ext cx="18349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503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814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570" y="2016249"/>
            <a:ext cx="18349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503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air to ear.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608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570" y="2016249"/>
            <a:ext cx="18349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840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40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4840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912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570" y="2016249"/>
            <a:ext cx="18349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840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620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570" y="2016249"/>
            <a:ext cx="18349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840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821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570" y="2016249"/>
            <a:ext cx="18349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57" y="2016249"/>
            <a:ext cx="2840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02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hairy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burning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33" y="977707"/>
            <a:ext cx="869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There is an r-controlled vowel in each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words, clapping for each syllable.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Draw a line between the syllables: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528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hair/y</a:t>
            </a: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burn/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33" y="1300872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vowel spelling is followed by the letter r,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vowel and the r will be in the same syllable.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2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155559"/>
            <a:ext cx="6496583" cy="4295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fairly</a:t>
            </a: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target</a:t>
            </a: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barely</a:t>
            </a: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repair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33" y="1300872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read the words,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then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390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01147" y="977707"/>
            <a:ext cx="9042853" cy="11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00704" y="89904"/>
            <a:ext cx="0" cy="66304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87524" y="89904"/>
            <a:ext cx="0" cy="66304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7940" y="89904"/>
            <a:ext cx="1483494" cy="752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hair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3613" y="78666"/>
            <a:ext cx="1971694" cy="752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care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5542" y="89904"/>
            <a:ext cx="1793235" cy="752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pear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637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fair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wear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spare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pair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bear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share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fare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wear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share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pair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bear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spare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843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410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favorite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wonder what your </a:t>
            </a:r>
            <a:r>
              <a:rPr lang="en-US" sz="2800" b="1" dirty="0" smtClean="0">
                <a:latin typeface="Century Gothic"/>
                <a:cs typeface="Century Gothic"/>
              </a:rPr>
              <a:t>favorite</a:t>
            </a:r>
            <a:r>
              <a:rPr lang="en-US" sz="2800" dirty="0" smtClean="0">
                <a:latin typeface="Century Gothic"/>
                <a:cs typeface="Century Gothic"/>
              </a:rPr>
              <a:t>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530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39" y="303426"/>
            <a:ext cx="88784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	air  	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	  are  	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err="1" smtClean="0">
                <a:latin typeface="Century Gothic"/>
                <a:cs typeface="Century Gothic"/>
              </a:rPr>
              <a:t>spr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latin typeface="Century Gothic"/>
                <a:cs typeface="Century Gothic"/>
              </a:rPr>
              <a:t>ng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spl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wr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kn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206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</a:t>
            </a:r>
            <a:r>
              <a:rPr lang="en-US" sz="2800" b="1" dirty="0" smtClean="0">
                <a:latin typeface="Century Gothic"/>
                <a:cs typeface="Century Gothic"/>
              </a:rPr>
              <a:t>few</a:t>
            </a:r>
            <a:r>
              <a:rPr lang="en-US" sz="2800" dirty="0" smtClean="0">
                <a:latin typeface="Century Gothic"/>
                <a:cs typeface="Century Gothic"/>
              </a:rPr>
              <a:t> books to surprise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939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Claire has </a:t>
            </a:r>
            <a:r>
              <a:rPr lang="en-US" sz="2800" b="1" dirty="0" smtClean="0">
                <a:latin typeface="Century Gothic"/>
                <a:cs typeface="Century Gothic"/>
              </a:rPr>
              <a:t>gone</a:t>
            </a:r>
            <a:r>
              <a:rPr lang="en-US" sz="2800" dirty="0" smtClean="0">
                <a:latin typeface="Century Gothic"/>
                <a:cs typeface="Century Gothic"/>
              </a:rPr>
              <a:t> to the beach.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124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surprise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few books to </a:t>
            </a:r>
            <a:r>
              <a:rPr lang="en-US" sz="2800" b="1" dirty="0" smtClean="0">
                <a:latin typeface="Century Gothic"/>
                <a:cs typeface="Century Gothic"/>
              </a:rPr>
              <a:t>surprise</a:t>
            </a:r>
            <a:r>
              <a:rPr lang="en-US" sz="2800" dirty="0" smtClean="0">
                <a:latin typeface="Century Gothic"/>
                <a:cs typeface="Century Gothic"/>
              </a:rPr>
              <a:t>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811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</a:t>
            </a:r>
            <a:r>
              <a:rPr lang="en-US" sz="2800" b="1" dirty="0" smtClean="0">
                <a:latin typeface="Century Gothic"/>
                <a:cs typeface="Century Gothic"/>
              </a:rPr>
              <a:t>wonder </a:t>
            </a:r>
            <a:r>
              <a:rPr lang="en-US" sz="2800" dirty="0" smtClean="0">
                <a:latin typeface="Century Gothic"/>
                <a:cs typeface="Century Gothic"/>
              </a:rPr>
              <a:t>what your favorite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094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kitten is a </a:t>
            </a:r>
            <a:r>
              <a:rPr lang="en-US" sz="2800" b="1" dirty="0" smtClean="0">
                <a:latin typeface="Century Gothic"/>
                <a:cs typeface="Century Gothic"/>
              </a:rPr>
              <a:t>young</a:t>
            </a:r>
            <a:r>
              <a:rPr lang="en-US" sz="2800" dirty="0" smtClean="0">
                <a:latin typeface="Century Gothic"/>
                <a:cs typeface="Century Gothic"/>
              </a:rPr>
              <a:t> cat.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28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how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48800"/>
            <a:ext cx="8852382" cy="2899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We slowly carried the heavy tree,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Then we gladly placed the tree in the hole.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“Happy Arbor Day!” Dad said loudly.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Adverbs can tell how an action takes place.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Here are some examples of adverbs: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slowly, quickly, loudly, softly, neatly, gladly</a:t>
            </a:r>
            <a:endParaRPr lang="en-US" sz="2000" i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70" y="5484152"/>
            <a:ext cx="75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Circle the adverb that tells how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75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how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48800"/>
            <a:ext cx="8852382" cy="2899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Ethan neatly made his bed.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Ethan loudly ran down the stairs.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He gladly wished his mom a Happy Mother’s 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470210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students work in pairs to identify each adverb that tells how.</a:t>
            </a:r>
            <a:endParaRPr lang="en-US" sz="2000" i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003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867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Reversal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word. Then say the word without the first sound.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plate				stall					broom				hair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cloud				strap				scare				bright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972" y="1260420"/>
            <a:ext cx="8690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chair.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chair has these sounds: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/air/.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take away the first sound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to make a new word: /air/, air.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new word is air.</a:t>
            </a: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001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008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636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528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4840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621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735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258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4840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382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299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425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4840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192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27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377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27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7459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08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289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27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059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982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27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059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0603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68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27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059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0603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7910" y="2001837"/>
            <a:ext cx="24504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999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27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059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0603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2388" y="2001837"/>
            <a:ext cx="24504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977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27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059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6844" y="2001837"/>
            <a:ext cx="18717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8629" y="2001837"/>
            <a:ext cx="24504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679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337141"/>
            <a:ext cx="8900965" cy="652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are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</a:t>
            </a:r>
            <a:r>
              <a:rPr lang="en-US" sz="6600" dirty="0" err="1" smtClean="0">
                <a:latin typeface="Century Gothic"/>
                <a:cs typeface="Century Gothic"/>
              </a:rPr>
              <a:t>sc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u</a:t>
            </a:r>
            <a:r>
              <a:rPr lang="en-US" sz="6600" dirty="0" smtClean="0">
                <a:latin typeface="Century Gothic"/>
                <a:cs typeface="Century Gothic"/>
              </a:rPr>
              <a:t>n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m     </a:t>
            </a:r>
            <a:r>
              <a:rPr lang="en-US" sz="6600" dirty="0" err="1" smtClean="0"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y     are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9493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62743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09968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943173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384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73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966405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279056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613179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33524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94200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78546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891801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197484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010528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319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625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365545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523320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19572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416404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161469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184697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758120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028568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  air</a:t>
            </a: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42595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942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828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666906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898380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233315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619398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45113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670347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999229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ary</a:t>
            </a: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554870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8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ary</a:t>
            </a: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68304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8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ary</a:t>
            </a: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476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Reversal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more sounds. Blend the sounds to say a word. Then say the sounds backward and blend them to make another word.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/m/ /u/ /g/				/p/ /a/ /k/			/s/ /u/ /b/					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/n/ /e/ /t/				/s/ /t/ /o/ /p/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972" y="1260420"/>
            <a:ext cx="869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sounds: /t/ /a/ /p/,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taaap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tap.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say the sounds backward and blend them to make a new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/p/ /a/ /t/,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paaat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pat.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sounds: /k//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kiiiiis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kiss.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Mow I will say the sounds backward and blend them to make a new word,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/s/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/k/,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siiiik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sick.</a:t>
            </a: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073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792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ary</a:t>
            </a: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35" y="101142"/>
            <a:ext cx="269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687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904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460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185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383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932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45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557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 spare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172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 spare pair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2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574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 spare pair of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03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 spare pair of mittens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292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 spare pair of mittens on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304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 spare pair of mittens on the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964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5" y="247236"/>
            <a:ext cx="888972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Beware of the mean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bears!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a spare pair of mittens on the chair. </a:t>
            </a:r>
            <a:endParaRPr lang="en-US" sz="6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890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rarely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unfair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33" y="977707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words, clapping for each syllable.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8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rare/</a:t>
            </a:r>
            <a:r>
              <a:rPr lang="en-US" sz="6600" dirty="0" err="1" smtClean="0">
                <a:latin typeface="Century Gothic"/>
                <a:cs typeface="Century Gothic"/>
              </a:rPr>
              <a:t>ly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un/fair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33" y="977707"/>
            <a:ext cx="869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Draw a line between the syllables.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Explain that when a vowel spelling is followed by the letter r, the vowel and the r will be in the same syllable.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325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000368"/>
            <a:ext cx="6496583" cy="4526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barely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compare</a:t>
            </a:r>
          </a:p>
          <a:p>
            <a:pPr algn="ctr">
              <a:lnSpc>
                <a:spcPct val="90000"/>
              </a:lnSpc>
            </a:pPr>
            <a:r>
              <a:rPr lang="en-US" sz="6600" dirty="0" err="1" smtClean="0">
                <a:latin typeface="Century Gothic"/>
                <a:cs typeface="Century Gothic"/>
              </a:rPr>
              <a:t>footware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airfare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rarely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33" y="977707"/>
            <a:ext cx="869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the words with the children.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them divide each word into syllables,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then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662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08" y="0"/>
            <a:ext cx="529151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609773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41" y="0"/>
            <a:ext cx="52848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3130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5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28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9487770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34" y="0"/>
            <a:ext cx="530384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459059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36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681950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61" y="0"/>
            <a:ext cx="532576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6247906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99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0960531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34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1449553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89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9168176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92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646972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39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325892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4446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100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63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963643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16" y="0"/>
            <a:ext cx="533672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715032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11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6500459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1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90" y="0"/>
            <a:ext cx="535318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6663795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135040"/>
            <a:ext cx="9042853" cy="1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55750" y="0"/>
            <a:ext cx="11238" cy="67765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103914" y="0"/>
            <a:ext cx="11238" cy="67765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5828" y="157332"/>
            <a:ext cx="2169048" cy="80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air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9115" y="157332"/>
            <a:ext cx="2169048" cy="80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are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458" y="152400"/>
            <a:ext cx="2169048" cy="80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ear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852799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203" y="269712"/>
            <a:ext cx="2348866" cy="6367024"/>
            <a:chOff x="292203" y="269712"/>
            <a:chExt cx="2348866" cy="6367024"/>
          </a:xfrm>
        </p:grpSpPr>
        <p:sp>
          <p:nvSpPr>
            <p:cNvPr id="2" name="Rectangle 1"/>
            <p:cNvSpPr/>
            <p:nvPr/>
          </p:nvSpPr>
          <p:spPr>
            <a:xfrm>
              <a:off x="292203" y="269712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fair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92203" y="1343629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spare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2203" y="2418918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bear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2203" y="3496396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pair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203" y="4564007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share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2203" y="5659028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wear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55398" y="312884"/>
            <a:ext cx="2348866" cy="6367024"/>
            <a:chOff x="292203" y="269712"/>
            <a:chExt cx="2348866" cy="6367024"/>
          </a:xfrm>
        </p:grpSpPr>
        <p:sp>
          <p:nvSpPr>
            <p:cNvPr id="11" name="Rectangle 10"/>
            <p:cNvSpPr/>
            <p:nvPr/>
          </p:nvSpPr>
          <p:spPr>
            <a:xfrm>
              <a:off x="292203" y="269712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fair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203" y="1343629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spare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2203" y="2418918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bear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2203" y="3496396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pair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2203" y="4564007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share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2203" y="5659028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wear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7433" y="312884"/>
            <a:ext cx="2348866" cy="6367024"/>
            <a:chOff x="292203" y="269712"/>
            <a:chExt cx="2348866" cy="6367024"/>
          </a:xfrm>
        </p:grpSpPr>
        <p:sp>
          <p:nvSpPr>
            <p:cNvPr id="18" name="Rectangle 17"/>
            <p:cNvSpPr/>
            <p:nvPr/>
          </p:nvSpPr>
          <p:spPr>
            <a:xfrm>
              <a:off x="292203" y="269712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fair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2203" y="1343629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spare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2203" y="2409460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bear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2203" y="3496396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pair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2203" y="4564007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share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2203" y="5659028"/>
              <a:ext cx="2348866" cy="97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Century Gothic"/>
                  <a:cs typeface="Century Gothic"/>
                </a:rPr>
                <a:t>wear</a:t>
              </a:r>
              <a:endParaRPr lang="en-US" sz="54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06276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833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favorite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wonder what your </a:t>
            </a:r>
            <a:r>
              <a:rPr lang="en-US" sz="2800" b="1" dirty="0" smtClean="0">
                <a:latin typeface="Century Gothic"/>
                <a:cs typeface="Century Gothic"/>
              </a:rPr>
              <a:t>favorite</a:t>
            </a:r>
            <a:r>
              <a:rPr lang="en-US" sz="2800" dirty="0" smtClean="0">
                <a:latin typeface="Century Gothic"/>
                <a:cs typeface="Century Gothic"/>
              </a:rPr>
              <a:t>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494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</a:t>
            </a:r>
            <a:r>
              <a:rPr lang="en-US" sz="2800" b="1" dirty="0" smtClean="0">
                <a:latin typeface="Century Gothic"/>
                <a:cs typeface="Century Gothic"/>
              </a:rPr>
              <a:t>few</a:t>
            </a:r>
            <a:r>
              <a:rPr lang="en-US" sz="2800" dirty="0" smtClean="0">
                <a:latin typeface="Century Gothic"/>
                <a:cs typeface="Century Gothic"/>
              </a:rPr>
              <a:t> books to surprise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338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Claire has </a:t>
            </a:r>
            <a:r>
              <a:rPr lang="en-US" sz="2800" b="1" dirty="0" smtClean="0">
                <a:latin typeface="Century Gothic"/>
                <a:cs typeface="Century Gothic"/>
              </a:rPr>
              <a:t>gone</a:t>
            </a:r>
            <a:r>
              <a:rPr lang="en-US" sz="2800" dirty="0" smtClean="0">
                <a:latin typeface="Century Gothic"/>
                <a:cs typeface="Century Gothic"/>
              </a:rPr>
              <a:t> to the beach.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942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364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surprise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few books to </a:t>
            </a:r>
            <a:r>
              <a:rPr lang="en-US" sz="2800" b="1" dirty="0" smtClean="0">
                <a:latin typeface="Century Gothic"/>
                <a:cs typeface="Century Gothic"/>
              </a:rPr>
              <a:t>surprise</a:t>
            </a:r>
            <a:r>
              <a:rPr lang="en-US" sz="2800" dirty="0" smtClean="0">
                <a:latin typeface="Century Gothic"/>
                <a:cs typeface="Century Gothic"/>
              </a:rPr>
              <a:t>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530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</a:t>
            </a:r>
            <a:r>
              <a:rPr lang="en-US" sz="2800" b="1" dirty="0" smtClean="0">
                <a:latin typeface="Century Gothic"/>
                <a:cs typeface="Century Gothic"/>
              </a:rPr>
              <a:t>wonder </a:t>
            </a:r>
            <a:r>
              <a:rPr lang="en-US" sz="2800" dirty="0" smtClean="0">
                <a:latin typeface="Century Gothic"/>
                <a:cs typeface="Century Gothic"/>
              </a:rPr>
              <a:t>what your favorite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06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kitten is a </a:t>
            </a:r>
            <a:r>
              <a:rPr lang="en-US" sz="2800" b="1" dirty="0" smtClean="0">
                <a:latin typeface="Century Gothic"/>
                <a:cs typeface="Century Gothic"/>
              </a:rPr>
              <a:t>young</a:t>
            </a:r>
            <a:r>
              <a:rPr lang="en-US" sz="2800" dirty="0" smtClean="0">
                <a:latin typeface="Century Gothic"/>
                <a:cs typeface="Century Gothic"/>
              </a:rPr>
              <a:t> cat.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801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6" y="1026845"/>
            <a:ext cx="8647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The young boy has a favorite toy bear.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Few of my friends have gone home.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I wonder what the surprise is!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7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631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2.3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68" y="0"/>
            <a:ext cx="505054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47251" y="1404752"/>
            <a:ext cx="3034420" cy="82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Adverbs can tell how an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action takes place. 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342" y="3146645"/>
            <a:ext cx="2202762" cy="1168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 the adverb in this sentence that tells how: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899559" y="3371405"/>
            <a:ext cx="2798409" cy="640567"/>
          </a:xfrm>
          <a:prstGeom prst="frame">
            <a:avLst>
              <a:gd name="adj1" fmla="val 48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2262368" y="3618641"/>
            <a:ext cx="618123" cy="1243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808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934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Addition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a word, then I’ll say a sound to add to the beginning of the word. Tell me the new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at, /k/		  air,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 room, /b/	 ring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     core, /s/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72" y="1260420"/>
            <a:ext cx="869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word. Then I will add a sound to make a new word.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air. What word will I make if I add /p/ to the beginning of air?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That’s right, I will make the word /p/ /air/, pair.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242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32325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32325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0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32325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6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474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32325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3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are.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3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7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8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9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gl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4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sc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6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5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2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662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7268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3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4121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air.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2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4121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3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4121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6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583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791" y="2008308"/>
            <a:ext cx="24121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3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dairy</a:t>
            </a:r>
          </a:p>
          <a:p>
            <a:pPr algn="ctr">
              <a:lnSpc>
                <a:spcPct val="90000"/>
              </a:lnSpc>
            </a:pPr>
            <a:r>
              <a:rPr lang="en-US" sz="7200" dirty="0" err="1" smtClean="0">
                <a:latin typeface="Century Gothic"/>
                <a:cs typeface="Century Gothic"/>
              </a:rPr>
              <a:t>dair</a:t>
            </a:r>
            <a:r>
              <a:rPr lang="en-US" sz="7200" dirty="0" smtClean="0">
                <a:latin typeface="Century Gothic"/>
                <a:cs typeface="Century Gothic"/>
              </a:rPr>
              <a:t>/y</a:t>
            </a:r>
            <a:endParaRPr lang="en-US" sz="72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33" y="1300872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Review how to divide a word into syllables when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vowel in a word is followed by the letter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287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1781370"/>
            <a:ext cx="6496583" cy="489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barely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prepare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market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dirty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turkey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33" y="977706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divide the words into syllables.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write a sentence with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516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8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264815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1" y="0"/>
            <a:ext cx="52659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452945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42" y="0"/>
            <a:ext cx="537785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5689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864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2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8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80451429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78" y="0"/>
            <a:ext cx="52611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635146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78" y="0"/>
            <a:ext cx="52848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9831453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36" y="0"/>
            <a:ext cx="533537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4496425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85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1173107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64" y="0"/>
            <a:ext cx="53462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24648954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78" y="0"/>
            <a:ext cx="535742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2313960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71" y="0"/>
            <a:ext cx="52848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142056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30 at 3.2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39" y="0"/>
            <a:ext cx="530384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4843007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522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924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favorite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wonder what your </a:t>
            </a:r>
            <a:r>
              <a:rPr lang="en-US" sz="2800" b="1" dirty="0" smtClean="0">
                <a:latin typeface="Century Gothic"/>
                <a:cs typeface="Century Gothic"/>
              </a:rPr>
              <a:t>favorite</a:t>
            </a:r>
            <a:r>
              <a:rPr lang="en-US" sz="2800" dirty="0" smtClean="0">
                <a:latin typeface="Century Gothic"/>
                <a:cs typeface="Century Gothic"/>
              </a:rPr>
              <a:t>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450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</a:t>
            </a:r>
            <a:r>
              <a:rPr lang="en-US" sz="2800" b="1" dirty="0" smtClean="0">
                <a:latin typeface="Century Gothic"/>
                <a:cs typeface="Century Gothic"/>
              </a:rPr>
              <a:t>few</a:t>
            </a:r>
            <a:r>
              <a:rPr lang="en-US" sz="2800" dirty="0" smtClean="0">
                <a:latin typeface="Century Gothic"/>
                <a:cs typeface="Century Gothic"/>
              </a:rPr>
              <a:t> books to surprise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472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Claire has </a:t>
            </a:r>
            <a:r>
              <a:rPr lang="en-US" sz="2800" b="1" dirty="0" smtClean="0">
                <a:latin typeface="Century Gothic"/>
                <a:cs typeface="Century Gothic"/>
              </a:rPr>
              <a:t>gone</a:t>
            </a:r>
            <a:r>
              <a:rPr lang="en-US" sz="2800" dirty="0" smtClean="0">
                <a:latin typeface="Century Gothic"/>
                <a:cs typeface="Century Gothic"/>
              </a:rPr>
              <a:t> to the beach.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372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surprise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few books to </a:t>
            </a:r>
            <a:r>
              <a:rPr lang="en-US" sz="2800" b="1" dirty="0" smtClean="0">
                <a:latin typeface="Century Gothic"/>
                <a:cs typeface="Century Gothic"/>
              </a:rPr>
              <a:t>surprise</a:t>
            </a:r>
            <a:r>
              <a:rPr lang="en-US" sz="2800" dirty="0" smtClean="0">
                <a:latin typeface="Century Gothic"/>
                <a:cs typeface="Century Gothic"/>
              </a:rPr>
              <a:t>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27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</a:t>
            </a:r>
            <a:r>
              <a:rPr lang="en-US" sz="2800" b="1" dirty="0" smtClean="0">
                <a:latin typeface="Century Gothic"/>
                <a:cs typeface="Century Gothic"/>
              </a:rPr>
              <a:t>wonder </a:t>
            </a:r>
            <a:r>
              <a:rPr lang="en-US" sz="2800" dirty="0" smtClean="0">
                <a:latin typeface="Century Gothic"/>
                <a:cs typeface="Century Gothic"/>
              </a:rPr>
              <a:t>what your favorite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301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kitten is a </a:t>
            </a:r>
            <a:r>
              <a:rPr lang="en-US" sz="2800" b="1" dirty="0" smtClean="0">
                <a:latin typeface="Century Gothic"/>
                <a:cs typeface="Century Gothic"/>
              </a:rPr>
              <a:t>young</a:t>
            </a:r>
            <a:r>
              <a:rPr lang="en-US" sz="2800" dirty="0" smtClean="0">
                <a:latin typeface="Century Gothic"/>
                <a:cs typeface="Century Gothic"/>
              </a:rPr>
              <a:t> cat.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049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how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adverbs tell how an action takes place.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are some words that tell how?</a:t>
            </a:r>
          </a:p>
          <a:p>
            <a:pPr algn="ctr"/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(slowly, quickly, loudly, softly, neatly, gladly)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are the words alike?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12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how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adverbs that tell how.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618272"/>
            <a:ext cx="8927228" cy="43041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Century Gothic"/>
                <a:cs typeface="Century Gothic"/>
              </a:rPr>
              <a:t>Mom said I should quickly change my shirt.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I slowly looked in the dresser.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I found a neatly folded shirt.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I gladly wear green on St. Patrick’s Day!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280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453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Syllable Deletion: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word. Then delete a syllable and say the new word.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barely/bare   unfair/fair   armchair/arm   airfare/air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  <a:latin typeface="Century Gothic"/>
                <a:cs typeface="Century Gothic"/>
              </a:rPr>
              <a:t>Syllable Addition:</a:t>
            </a:r>
            <a:endParaRPr lang="en-US" dirty="0" smtClean="0">
              <a:solidFill>
                <a:srgbClr val="BFBFBF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 and a syllable to add to the word. What is the new word?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hair/hairy     stare/staring   box/boxes   slow/slowly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306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950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1494" y="1039090"/>
            <a:ext cx="8364593" cy="5818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share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wear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air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beware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unfair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59" y="99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32550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119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32550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sc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835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32550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998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32550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181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32550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464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32550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444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32550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air.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718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29403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876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29403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f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333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4-24 at 10.4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3" y="0"/>
            <a:ext cx="521605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9531" y="3535043"/>
            <a:ext cx="2405059" cy="1184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wear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9531" y="641940"/>
            <a:ext cx="2405059" cy="1184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chair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9531" y="2086712"/>
            <a:ext cx="2405059" cy="1184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care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340" y="1826864"/>
            <a:ext cx="2517445" cy="2454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Chair Sound-Spelling Card. The sounds are /</a:t>
            </a:r>
            <a:r>
              <a:rPr lang="en-US" sz="1200" dirty="0" err="1" smtClean="0">
                <a:latin typeface="Century Gothic"/>
                <a:cs typeface="Century Gothic"/>
              </a:rPr>
              <a:t>ar</a:t>
            </a:r>
            <a:r>
              <a:rPr lang="en-US" sz="1200" dirty="0" smtClean="0">
                <a:latin typeface="Century Gothic"/>
                <a:cs typeface="Century Gothic"/>
              </a:rPr>
              <a:t>/. These sounds are at the end of the word chair. Listen: /char/, chair. The /</a:t>
            </a:r>
            <a:r>
              <a:rPr lang="en-US" sz="1200" dirty="0" err="1" smtClean="0">
                <a:latin typeface="Century Gothic"/>
                <a:cs typeface="Century Gothic"/>
              </a:rPr>
              <a:t>ar</a:t>
            </a:r>
            <a:r>
              <a:rPr lang="en-US" sz="1200" dirty="0" smtClean="0">
                <a:latin typeface="Century Gothic"/>
                <a:cs typeface="Century Gothic"/>
              </a:rPr>
              <a:t>/ sounds can be spelled with the letters air in chair, are as in care, and ear as in wear. Say the sounds with me: /</a:t>
            </a:r>
            <a:r>
              <a:rPr lang="en-US" sz="1200" dirty="0" err="1" smtClean="0">
                <a:latin typeface="Century Gothic"/>
                <a:cs typeface="Century Gothic"/>
              </a:rPr>
              <a:t>ar</a:t>
            </a:r>
            <a:r>
              <a:rPr lang="en-US" sz="1200" dirty="0" smtClean="0">
                <a:latin typeface="Century Gothic"/>
                <a:cs typeface="Century Gothic"/>
              </a:rPr>
              <a:t>/. I’ll say /</a:t>
            </a:r>
            <a:r>
              <a:rPr lang="en-US" sz="1200" dirty="0" err="1" smtClean="0">
                <a:latin typeface="Century Gothic"/>
                <a:cs typeface="Century Gothic"/>
              </a:rPr>
              <a:t>ar</a:t>
            </a:r>
            <a:r>
              <a:rPr lang="en-US" sz="1200" dirty="0" smtClean="0">
                <a:latin typeface="Century Gothic"/>
                <a:cs typeface="Century Gothic"/>
              </a:rPr>
              <a:t>/ as I write the letters that stand for the sounds several times.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183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265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29403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air to ear.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921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29403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05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29403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62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765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974" y="2008308"/>
            <a:ext cx="29403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10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care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7792198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fair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1967312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1912774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8506412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tear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8145541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air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531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849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wear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713201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pear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6056938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scare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8032898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64152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chair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948524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stairs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732966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0437826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barely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813347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fair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575244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unfair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7671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131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hair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327387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hairy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5429903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beware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3464523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repair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679384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compare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2836715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footwear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8101620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rarely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15002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prepare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432005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scary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2545309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careful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3286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471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R-controlled Vowel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369082"/>
            <a:ext cx="6496583" cy="41040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Have the practice writing and reading words with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r-controlled vowel syllables.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33" y="1300872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divide a word into syllables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vowel in the word is followed by the letter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365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10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favorite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wonder what your </a:t>
            </a:r>
            <a:r>
              <a:rPr lang="en-US" sz="2800" b="1" dirty="0" smtClean="0">
                <a:latin typeface="Century Gothic"/>
                <a:cs typeface="Century Gothic"/>
              </a:rPr>
              <a:t>favorite</a:t>
            </a:r>
            <a:r>
              <a:rPr lang="en-US" sz="2800" dirty="0" smtClean="0">
                <a:latin typeface="Century Gothic"/>
                <a:cs typeface="Century Gothic"/>
              </a:rPr>
              <a:t>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96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</a:t>
            </a:r>
            <a:r>
              <a:rPr lang="en-US" sz="2800" b="1" dirty="0" smtClean="0">
                <a:latin typeface="Century Gothic"/>
                <a:cs typeface="Century Gothic"/>
              </a:rPr>
              <a:t>few</a:t>
            </a:r>
            <a:r>
              <a:rPr lang="en-US" sz="2800" dirty="0" smtClean="0">
                <a:latin typeface="Century Gothic"/>
                <a:cs typeface="Century Gothic"/>
              </a:rPr>
              <a:t> books to surprise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041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Claire has </a:t>
            </a:r>
            <a:r>
              <a:rPr lang="en-US" sz="2800" b="1" dirty="0" smtClean="0">
                <a:latin typeface="Century Gothic"/>
                <a:cs typeface="Century Gothic"/>
              </a:rPr>
              <a:t>gone</a:t>
            </a:r>
            <a:r>
              <a:rPr lang="en-US" sz="2800" dirty="0" smtClean="0">
                <a:latin typeface="Century Gothic"/>
                <a:cs typeface="Century Gothic"/>
              </a:rPr>
              <a:t> to the beach.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804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surprise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few books to </a:t>
            </a:r>
            <a:r>
              <a:rPr lang="en-US" sz="2800" b="1" dirty="0" smtClean="0">
                <a:latin typeface="Century Gothic"/>
                <a:cs typeface="Century Gothic"/>
              </a:rPr>
              <a:t>surprise</a:t>
            </a:r>
            <a:r>
              <a:rPr lang="en-US" sz="2800" dirty="0" smtClean="0">
                <a:latin typeface="Century Gothic"/>
                <a:cs typeface="Century Gothic"/>
              </a:rPr>
              <a:t>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962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</a:t>
            </a:r>
            <a:r>
              <a:rPr lang="en-US" sz="2800" b="1" dirty="0" smtClean="0">
                <a:latin typeface="Century Gothic"/>
                <a:cs typeface="Century Gothic"/>
              </a:rPr>
              <a:t>wonder </a:t>
            </a:r>
            <a:r>
              <a:rPr lang="en-US" sz="2800" dirty="0" smtClean="0">
                <a:latin typeface="Century Gothic"/>
                <a:cs typeface="Century Gothic"/>
              </a:rPr>
              <a:t>what your favorite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62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kitten is a </a:t>
            </a:r>
            <a:r>
              <a:rPr lang="en-US" sz="2800" b="1" dirty="0" smtClean="0">
                <a:latin typeface="Century Gothic"/>
                <a:cs typeface="Century Gothic"/>
              </a:rPr>
              <a:t>young</a:t>
            </a:r>
            <a:r>
              <a:rPr lang="en-US" sz="2800" dirty="0" smtClean="0">
                <a:latin typeface="Century Gothic"/>
                <a:cs typeface="Century Gothic"/>
              </a:rPr>
              <a:t> cat.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777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how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adverbs that tell how.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adverbs: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270" y="2101509"/>
            <a:ext cx="7664720" cy="3573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I lay quietly in bed. Then, I quickly jumped up. I’ll gladly get up today! Today is the first day of the new year! I get to loudly play drums at the big party.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5901890"/>
            <a:ext cx="89272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question can each adverb answer?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write sentence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 using slowly, softly, and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neatly.</a:t>
            </a:r>
          </a:p>
        </p:txBody>
      </p:sp>
    </p:spTree>
    <p:extLst>
      <p:ext uri="{BB962C8B-B14F-4D97-AF65-F5344CB8AC3E}">
        <p14:creationId xmlns:p14="http://schemas.microsoft.com/office/powerpoint/2010/main" val="414852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300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319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930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  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963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446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r>
              <a:rPr lang="en-US" sz="6600" dirty="0" smtClean="0">
                <a:latin typeface="Century Gothic"/>
                <a:cs typeface="Century Gothic"/>
              </a:rPr>
              <a:t>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50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10.4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" y="101142"/>
            <a:ext cx="1538532" cy="2022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1891" y="325902"/>
            <a:ext cx="7147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air, are, and ear to the sounds /</a:t>
            </a:r>
            <a:r>
              <a:rPr lang="en-US" dirty="0" err="1" smtClean="0">
                <a:latin typeface="Century Gothic"/>
                <a:cs typeface="Century Gothic"/>
              </a:rPr>
              <a:t>ar</a:t>
            </a:r>
            <a:r>
              <a:rPr lang="en-US" dirty="0" smtClean="0">
                <a:latin typeface="Century Gothic"/>
                <a:cs typeface="Century Gothic"/>
              </a:rPr>
              <a:t>/ by writing them. Now do it with me. Say /</a:t>
            </a:r>
            <a:r>
              <a:rPr lang="en-US" dirty="0" err="1" smtClean="0">
                <a:latin typeface="Century Gothic"/>
                <a:cs typeface="Century Gothic"/>
              </a:rPr>
              <a:t>ar</a:t>
            </a:r>
            <a:r>
              <a:rPr lang="en-US" dirty="0" smtClean="0">
                <a:latin typeface="Century Gothic"/>
                <a:cs typeface="Century Gothic"/>
              </a:rPr>
              <a:t>/ as I write the letters air. This time, write the letters air five times as you say the /</a:t>
            </a:r>
            <a:r>
              <a:rPr lang="en-US" dirty="0" err="1" smtClean="0">
                <a:latin typeface="Century Gothic"/>
                <a:cs typeface="Century Gothic"/>
              </a:rPr>
              <a:t>ar</a:t>
            </a:r>
            <a:r>
              <a:rPr lang="en-US" dirty="0" smtClean="0">
                <a:latin typeface="Century Gothic"/>
                <a:cs typeface="Century Gothic"/>
              </a:rPr>
              <a:t>/ sounds. Repeat for /</a:t>
            </a:r>
            <a:r>
              <a:rPr lang="en-US" dirty="0" err="1" smtClean="0">
                <a:latin typeface="Century Gothic"/>
                <a:cs typeface="Century Gothic"/>
              </a:rPr>
              <a:t>ar</a:t>
            </a:r>
            <a:r>
              <a:rPr lang="en-US" dirty="0" smtClean="0">
                <a:latin typeface="Century Gothic"/>
                <a:cs typeface="Century Gothic"/>
              </a:rPr>
              <a:t>/ spelled are and ear.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38" y="2472364"/>
            <a:ext cx="89529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air    air    air    air    air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are  are  are  are  are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ear  ear  ear  ear  ear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7385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355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352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722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250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762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8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23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spr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66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spr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ng   spl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93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spr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ng   spl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295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1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spr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ng   spl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wr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650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415807"/>
            <a:ext cx="8743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spr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ng   spl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wr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kn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74" y="179808"/>
            <a:ext cx="25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993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553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652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468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191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88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78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220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514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846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150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374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124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55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794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I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470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I will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674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I will share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645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I will share my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7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I will share my pear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36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0602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591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I will share my pear with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49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17" y="89904"/>
            <a:ext cx="874362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Her red hair blew in the air.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Did that bear stare at Claire?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I will share my pear with Blair.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00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7091" y="270344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2563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7-04-24 at 10.4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" y="1129374"/>
            <a:ext cx="3685033" cy="48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078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favorite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wonder what your </a:t>
            </a:r>
            <a:r>
              <a:rPr lang="en-US" sz="2800" b="1" dirty="0" smtClean="0">
                <a:latin typeface="Century Gothic"/>
                <a:cs typeface="Century Gothic"/>
              </a:rPr>
              <a:t>favorite</a:t>
            </a:r>
            <a:r>
              <a:rPr lang="en-US" sz="2800" dirty="0" smtClean="0">
                <a:latin typeface="Century Gothic"/>
                <a:cs typeface="Century Gothic"/>
              </a:rPr>
              <a:t>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3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</a:t>
            </a:r>
            <a:r>
              <a:rPr lang="en-US" sz="2800" b="1" dirty="0" smtClean="0">
                <a:latin typeface="Century Gothic"/>
                <a:cs typeface="Century Gothic"/>
              </a:rPr>
              <a:t>few</a:t>
            </a:r>
            <a:r>
              <a:rPr lang="en-US" sz="2800" dirty="0" smtClean="0">
                <a:latin typeface="Century Gothic"/>
                <a:cs typeface="Century Gothic"/>
              </a:rPr>
              <a:t> books to surprise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256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Claire has </a:t>
            </a:r>
            <a:r>
              <a:rPr lang="en-US" sz="2800" b="1" dirty="0" smtClean="0">
                <a:latin typeface="Century Gothic"/>
                <a:cs typeface="Century Gothic"/>
              </a:rPr>
              <a:t>gone</a:t>
            </a:r>
            <a:r>
              <a:rPr lang="en-US" sz="2800" dirty="0" smtClean="0">
                <a:latin typeface="Century Gothic"/>
                <a:cs typeface="Century Gothic"/>
              </a:rPr>
              <a:t> to the beach.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164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surprise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chose a few books to </a:t>
            </a:r>
            <a:r>
              <a:rPr lang="en-US" sz="2800" b="1" dirty="0" smtClean="0">
                <a:latin typeface="Century Gothic"/>
                <a:cs typeface="Century Gothic"/>
              </a:rPr>
              <a:t>surprise</a:t>
            </a:r>
            <a:r>
              <a:rPr lang="en-US" sz="2800" dirty="0" smtClean="0">
                <a:latin typeface="Century Gothic"/>
                <a:cs typeface="Century Gothic"/>
              </a:rPr>
              <a:t>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915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</a:t>
            </a:r>
            <a:r>
              <a:rPr lang="en-US" sz="2800" b="1" dirty="0" smtClean="0">
                <a:latin typeface="Century Gothic"/>
                <a:cs typeface="Century Gothic"/>
              </a:rPr>
              <a:t>wonder </a:t>
            </a:r>
            <a:r>
              <a:rPr lang="en-US" sz="2800" dirty="0" smtClean="0">
                <a:latin typeface="Century Gothic"/>
                <a:cs typeface="Century Gothic"/>
              </a:rPr>
              <a:t>what your favorite food is.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312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kitten is a </a:t>
            </a:r>
            <a:r>
              <a:rPr lang="en-US" sz="2800" b="1" dirty="0" smtClean="0">
                <a:latin typeface="Century Gothic"/>
                <a:cs typeface="Century Gothic"/>
              </a:rPr>
              <a:t>young</a:t>
            </a:r>
            <a:r>
              <a:rPr lang="en-US" sz="2800" dirty="0" smtClean="0">
                <a:latin typeface="Century Gothic"/>
                <a:cs typeface="Century Gothic"/>
              </a:rPr>
              <a:t> cat.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708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447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how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135277"/>
            <a:ext cx="8852382" cy="2899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 cars in the Fourth of July parade drive slowly. The band plays loudly. Clowns run quickly around the floats.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adverb is a word that tells more about the action in a sentence.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adverb can tell how an action happened.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Many adverbs end in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70" y="5484152"/>
            <a:ext cx="758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Ask: How do the cars move?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does the band play?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	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the clowns run?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616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Adverbs that tell how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135277"/>
            <a:ext cx="8852382" cy="430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 teacher spoke softly.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She asked the children to neatly hang up their coats.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 children quietly put their things away.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252054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identify the adverbs that tell how.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469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292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some words sound by sound. Blend the sounds together to say the word.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/p/ /air/ 				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/air/ 		/h/ /air/ 		/b/ /air/					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/r/ /are/					/c/ /are/		/s/ /k/ /are/		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/are/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972" y="1260420"/>
            <a:ext cx="869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/f/ /air/.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blend the sounds together and say the word: /fair/, fair.</a:t>
            </a: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146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4-24 at 10.4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3" y="0"/>
            <a:ext cx="521605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9531" y="3535043"/>
            <a:ext cx="2405059" cy="1184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bear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9531" y="641940"/>
            <a:ext cx="2405059" cy="1184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chair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9531" y="2086712"/>
            <a:ext cx="2405059" cy="1184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share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340" y="3967019"/>
            <a:ext cx="2517445" cy="1505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sounds?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sounds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74785" y="4663777"/>
            <a:ext cx="775463" cy="224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9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377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147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4840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86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858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68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650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4840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372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455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161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211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ar</a:t>
            </a:r>
            <a:r>
              <a:rPr lang="en-US" sz="2800" dirty="0" smtClean="0">
                <a:latin typeface="Century Gothic" panose="020B0502020202020204" pitchFamily="34" charset="0"/>
              </a:rPr>
              <a:t>/ air, are, 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281" y="2001837"/>
            <a:ext cx="2112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0602" y="2001837"/>
            <a:ext cx="28095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371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98816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74613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75971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8721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43009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9" y="438283"/>
            <a:ext cx="8743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air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453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5296</Words>
  <Application>Microsoft Macintosh PowerPoint</Application>
  <PresentationFormat>On-screen Show (4:3)</PresentationFormat>
  <Paragraphs>1323</Paragraphs>
  <Slides>338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338</vt:i4>
      </vt:variant>
    </vt:vector>
  </HeadingPairs>
  <TitlesOfParts>
    <vt:vector size="3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29</cp:revision>
  <dcterms:created xsi:type="dcterms:W3CDTF">2017-04-25T04:34:19Z</dcterms:created>
  <dcterms:modified xsi:type="dcterms:W3CDTF">2017-04-30T21:54:28Z</dcterms:modified>
</cp:coreProperties>
</file>