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77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278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3" r:id="rId106"/>
    <p:sldId id="364" r:id="rId107"/>
    <p:sldId id="365" r:id="rId108"/>
    <p:sldId id="366" r:id="rId109"/>
    <p:sldId id="367" r:id="rId110"/>
    <p:sldId id="368" r:id="rId111"/>
    <p:sldId id="371" r:id="rId112"/>
    <p:sldId id="369" r:id="rId113"/>
    <p:sldId id="370" r:id="rId114"/>
    <p:sldId id="372" r:id="rId115"/>
    <p:sldId id="373" r:id="rId116"/>
    <p:sldId id="374" r:id="rId117"/>
    <p:sldId id="375" r:id="rId118"/>
    <p:sldId id="377" r:id="rId119"/>
    <p:sldId id="378" r:id="rId120"/>
    <p:sldId id="379" r:id="rId121"/>
    <p:sldId id="380" r:id="rId122"/>
    <p:sldId id="381" r:id="rId123"/>
    <p:sldId id="382" r:id="rId124"/>
    <p:sldId id="383" r:id="rId125"/>
    <p:sldId id="384" r:id="rId126"/>
    <p:sldId id="392" r:id="rId127"/>
    <p:sldId id="385" r:id="rId128"/>
    <p:sldId id="390" r:id="rId129"/>
    <p:sldId id="391" r:id="rId130"/>
    <p:sldId id="386" r:id="rId131"/>
    <p:sldId id="389" r:id="rId132"/>
    <p:sldId id="387" r:id="rId133"/>
    <p:sldId id="388" r:id="rId134"/>
    <p:sldId id="393" r:id="rId135"/>
    <p:sldId id="394" r:id="rId136"/>
    <p:sldId id="395" r:id="rId137"/>
    <p:sldId id="396" r:id="rId138"/>
    <p:sldId id="397" r:id="rId139"/>
    <p:sldId id="398" r:id="rId140"/>
    <p:sldId id="399" r:id="rId141"/>
    <p:sldId id="400" r:id="rId142"/>
    <p:sldId id="401" r:id="rId143"/>
    <p:sldId id="402" r:id="rId144"/>
    <p:sldId id="403" r:id="rId145"/>
    <p:sldId id="404" r:id="rId146"/>
    <p:sldId id="405" r:id="rId147"/>
    <p:sldId id="406" r:id="rId148"/>
    <p:sldId id="407" r:id="rId149"/>
    <p:sldId id="408" r:id="rId150"/>
    <p:sldId id="409" r:id="rId151"/>
    <p:sldId id="410" r:id="rId152"/>
    <p:sldId id="411" r:id="rId153"/>
    <p:sldId id="412" r:id="rId154"/>
    <p:sldId id="413" r:id="rId155"/>
    <p:sldId id="414" r:id="rId156"/>
    <p:sldId id="415" r:id="rId157"/>
    <p:sldId id="416" r:id="rId158"/>
    <p:sldId id="417" r:id="rId159"/>
    <p:sldId id="418" r:id="rId160"/>
    <p:sldId id="419" r:id="rId161"/>
    <p:sldId id="420" r:id="rId162"/>
    <p:sldId id="421" r:id="rId163"/>
    <p:sldId id="422" r:id="rId164"/>
    <p:sldId id="423" r:id="rId165"/>
    <p:sldId id="424" r:id="rId166"/>
    <p:sldId id="425" r:id="rId167"/>
    <p:sldId id="426" r:id="rId168"/>
    <p:sldId id="427" r:id="rId169"/>
    <p:sldId id="428" r:id="rId170"/>
    <p:sldId id="429" r:id="rId171"/>
    <p:sldId id="430" r:id="rId172"/>
    <p:sldId id="431" r:id="rId173"/>
    <p:sldId id="432" r:id="rId174"/>
    <p:sldId id="433" r:id="rId175"/>
    <p:sldId id="434" r:id="rId176"/>
    <p:sldId id="435" r:id="rId177"/>
    <p:sldId id="436" r:id="rId178"/>
    <p:sldId id="437" r:id="rId179"/>
    <p:sldId id="438" r:id="rId180"/>
    <p:sldId id="439" r:id="rId181"/>
    <p:sldId id="440" r:id="rId182"/>
    <p:sldId id="441" r:id="rId183"/>
    <p:sldId id="442" r:id="rId184"/>
    <p:sldId id="443" r:id="rId185"/>
    <p:sldId id="444" r:id="rId186"/>
    <p:sldId id="445" r:id="rId187"/>
    <p:sldId id="446" r:id="rId188"/>
    <p:sldId id="447" r:id="rId189"/>
    <p:sldId id="452" r:id="rId190"/>
    <p:sldId id="453" r:id="rId191"/>
    <p:sldId id="454" r:id="rId192"/>
    <p:sldId id="450" r:id="rId193"/>
    <p:sldId id="451" r:id="rId194"/>
    <p:sldId id="455" r:id="rId195"/>
    <p:sldId id="456" r:id="rId196"/>
    <p:sldId id="457" r:id="rId197"/>
    <p:sldId id="458" r:id="rId198"/>
    <p:sldId id="459" r:id="rId199"/>
    <p:sldId id="460" r:id="rId200"/>
    <p:sldId id="461" r:id="rId201"/>
    <p:sldId id="462" r:id="rId202"/>
    <p:sldId id="463" r:id="rId203"/>
    <p:sldId id="464" r:id="rId204"/>
    <p:sldId id="470" r:id="rId205"/>
    <p:sldId id="473" r:id="rId206"/>
    <p:sldId id="466" r:id="rId207"/>
    <p:sldId id="471" r:id="rId208"/>
    <p:sldId id="472" r:id="rId209"/>
    <p:sldId id="478" r:id="rId210"/>
    <p:sldId id="479" r:id="rId211"/>
    <p:sldId id="480" r:id="rId212"/>
    <p:sldId id="481" r:id="rId213"/>
    <p:sldId id="482" r:id="rId214"/>
    <p:sldId id="483" r:id="rId215"/>
    <p:sldId id="484" r:id="rId216"/>
    <p:sldId id="485" r:id="rId217"/>
    <p:sldId id="486" r:id="rId218"/>
    <p:sldId id="487" r:id="rId219"/>
    <p:sldId id="488" r:id="rId220"/>
    <p:sldId id="489" r:id="rId221"/>
    <p:sldId id="553" r:id="rId222"/>
    <p:sldId id="490" r:id="rId223"/>
    <p:sldId id="491" r:id="rId224"/>
    <p:sldId id="492" r:id="rId225"/>
    <p:sldId id="493" r:id="rId226"/>
    <p:sldId id="494" r:id="rId227"/>
    <p:sldId id="495" r:id="rId228"/>
    <p:sldId id="496" r:id="rId229"/>
    <p:sldId id="497" r:id="rId230"/>
    <p:sldId id="498" r:id="rId231"/>
    <p:sldId id="499" r:id="rId232"/>
    <p:sldId id="500" r:id="rId233"/>
    <p:sldId id="501" r:id="rId234"/>
    <p:sldId id="502" r:id="rId235"/>
    <p:sldId id="503" r:id="rId236"/>
    <p:sldId id="504" r:id="rId237"/>
    <p:sldId id="505" r:id="rId238"/>
    <p:sldId id="506" r:id="rId239"/>
    <p:sldId id="507" r:id="rId240"/>
    <p:sldId id="508" r:id="rId241"/>
    <p:sldId id="509" r:id="rId242"/>
    <p:sldId id="510" r:id="rId243"/>
    <p:sldId id="511" r:id="rId244"/>
    <p:sldId id="512" r:id="rId245"/>
    <p:sldId id="513" r:id="rId246"/>
    <p:sldId id="514" r:id="rId247"/>
    <p:sldId id="515" r:id="rId248"/>
    <p:sldId id="516" r:id="rId249"/>
    <p:sldId id="517" r:id="rId250"/>
    <p:sldId id="518" r:id="rId251"/>
    <p:sldId id="519" r:id="rId252"/>
    <p:sldId id="520" r:id="rId253"/>
    <p:sldId id="521" r:id="rId254"/>
    <p:sldId id="522" r:id="rId255"/>
    <p:sldId id="523" r:id="rId256"/>
    <p:sldId id="524" r:id="rId257"/>
    <p:sldId id="525" r:id="rId258"/>
    <p:sldId id="526" r:id="rId259"/>
    <p:sldId id="544" r:id="rId260"/>
    <p:sldId id="555" r:id="rId261"/>
    <p:sldId id="556" r:id="rId262"/>
    <p:sldId id="557" r:id="rId263"/>
    <p:sldId id="558" r:id="rId264"/>
    <p:sldId id="559" r:id="rId265"/>
    <p:sldId id="527" r:id="rId266"/>
    <p:sldId id="546" r:id="rId267"/>
    <p:sldId id="547" r:id="rId268"/>
    <p:sldId id="548" r:id="rId269"/>
    <p:sldId id="549" r:id="rId270"/>
    <p:sldId id="550" r:id="rId271"/>
    <p:sldId id="551" r:id="rId272"/>
    <p:sldId id="552" r:id="rId273"/>
    <p:sldId id="554" r:id="rId274"/>
    <p:sldId id="560" r:id="rId275"/>
    <p:sldId id="561" r:id="rId276"/>
    <p:sldId id="562" r:id="rId277"/>
    <p:sldId id="563" r:id="rId278"/>
    <p:sldId id="564" r:id="rId279"/>
    <p:sldId id="565" r:id="rId280"/>
    <p:sldId id="566" r:id="rId281"/>
    <p:sldId id="567" r:id="rId282"/>
    <p:sldId id="568" r:id="rId283"/>
    <p:sldId id="569" r:id="rId284"/>
    <p:sldId id="570" r:id="rId285"/>
    <p:sldId id="571" r:id="rId286"/>
    <p:sldId id="572" r:id="rId287"/>
    <p:sldId id="573" r:id="rId288"/>
    <p:sldId id="574" r:id="rId289"/>
    <p:sldId id="575" r:id="rId290"/>
    <p:sldId id="576" r:id="rId291"/>
    <p:sldId id="577" r:id="rId292"/>
    <p:sldId id="578" r:id="rId293"/>
    <p:sldId id="579" r:id="rId294"/>
    <p:sldId id="590" r:id="rId295"/>
    <p:sldId id="582" r:id="rId296"/>
    <p:sldId id="583" r:id="rId297"/>
    <p:sldId id="584" r:id="rId298"/>
    <p:sldId id="585" r:id="rId299"/>
    <p:sldId id="586" r:id="rId300"/>
    <p:sldId id="587" r:id="rId301"/>
    <p:sldId id="588" r:id="rId302"/>
    <p:sldId id="589" r:id="rId303"/>
    <p:sldId id="591" r:id="rId304"/>
    <p:sldId id="592" r:id="rId305"/>
    <p:sldId id="593" r:id="rId306"/>
    <p:sldId id="594" r:id="rId307"/>
    <p:sldId id="595" r:id="rId308"/>
    <p:sldId id="596" r:id="rId309"/>
    <p:sldId id="597" r:id="rId310"/>
    <p:sldId id="598" r:id="rId311"/>
    <p:sldId id="599" r:id="rId312"/>
    <p:sldId id="600" r:id="rId313"/>
    <p:sldId id="601" r:id="rId314"/>
    <p:sldId id="602" r:id="rId315"/>
    <p:sldId id="603" r:id="rId316"/>
    <p:sldId id="604" r:id="rId317"/>
    <p:sldId id="605" r:id="rId318"/>
    <p:sldId id="606" r:id="rId319"/>
    <p:sldId id="607" r:id="rId320"/>
    <p:sldId id="608" r:id="rId321"/>
    <p:sldId id="609" r:id="rId322"/>
    <p:sldId id="610" r:id="rId323"/>
    <p:sldId id="611" r:id="rId324"/>
    <p:sldId id="612" r:id="rId325"/>
    <p:sldId id="613" r:id="rId326"/>
    <p:sldId id="614" r:id="rId327"/>
    <p:sldId id="615" r:id="rId328"/>
    <p:sldId id="616" r:id="rId329"/>
    <p:sldId id="617" r:id="rId330"/>
    <p:sldId id="618" r:id="rId331"/>
    <p:sldId id="619" r:id="rId332"/>
    <p:sldId id="620" r:id="rId333"/>
    <p:sldId id="621" r:id="rId334"/>
    <p:sldId id="622" r:id="rId335"/>
    <p:sldId id="623" r:id="rId336"/>
    <p:sldId id="624" r:id="rId337"/>
    <p:sldId id="625" r:id="rId338"/>
    <p:sldId id="626" r:id="rId339"/>
    <p:sldId id="627" r:id="rId340"/>
    <p:sldId id="628" r:id="rId341"/>
    <p:sldId id="629" r:id="rId342"/>
    <p:sldId id="630" r:id="rId343"/>
    <p:sldId id="631" r:id="rId344"/>
    <p:sldId id="632" r:id="rId345"/>
    <p:sldId id="633" r:id="rId346"/>
    <p:sldId id="634" r:id="rId347"/>
    <p:sldId id="635" r:id="rId348"/>
    <p:sldId id="636" r:id="rId349"/>
    <p:sldId id="637" r:id="rId350"/>
    <p:sldId id="638" r:id="rId351"/>
    <p:sldId id="639" r:id="rId352"/>
    <p:sldId id="640" r:id="rId353"/>
    <p:sldId id="641" r:id="rId354"/>
    <p:sldId id="642" r:id="rId355"/>
    <p:sldId id="643" r:id="rId356"/>
    <p:sldId id="644" r:id="rId357"/>
    <p:sldId id="645" r:id="rId358"/>
    <p:sldId id="646" r:id="rId359"/>
    <p:sldId id="647" r:id="rId360"/>
    <p:sldId id="648" r:id="rId361"/>
    <p:sldId id="649" r:id="rId362"/>
    <p:sldId id="650" r:id="rId363"/>
    <p:sldId id="651" r:id="rId364"/>
    <p:sldId id="652" r:id="rId365"/>
    <p:sldId id="653" r:id="rId366"/>
    <p:sldId id="654" r:id="rId367"/>
    <p:sldId id="655" r:id="rId368"/>
    <p:sldId id="656" r:id="rId369"/>
    <p:sldId id="657" r:id="rId370"/>
    <p:sldId id="658" r:id="rId371"/>
    <p:sldId id="659" r:id="rId372"/>
    <p:sldId id="660" r:id="rId373"/>
    <p:sldId id="661" r:id="rId374"/>
    <p:sldId id="662" r:id="rId375"/>
    <p:sldId id="663" r:id="rId376"/>
    <p:sldId id="664" r:id="rId377"/>
    <p:sldId id="665" r:id="rId378"/>
    <p:sldId id="666" r:id="rId379"/>
    <p:sldId id="667" r:id="rId380"/>
    <p:sldId id="668" r:id="rId381"/>
    <p:sldId id="669" r:id="rId382"/>
    <p:sldId id="670" r:id="rId383"/>
    <p:sldId id="671" r:id="rId38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112" y="-10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tableStyles" Target="tableStyles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241" Type="http://schemas.openxmlformats.org/officeDocument/2006/relationships/slide" Target="slides/slide240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383" Type="http://schemas.openxmlformats.org/officeDocument/2006/relationships/slide" Target="slides/slide382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presProps" Target="presProps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viewProps" Target="viewProps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theme" Target="theme/theme1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240" Type="http://schemas.openxmlformats.org/officeDocument/2006/relationships/slide" Target="slides/slide239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251" Type="http://schemas.openxmlformats.org/officeDocument/2006/relationships/slide" Target="slides/slide250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220" Type="http://schemas.openxmlformats.org/officeDocument/2006/relationships/slide" Target="slides/slide219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C9CE-DF1E-E044-B500-6C354BAE2C1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AC6F-FEDE-C04F-BB46-5CBF5AA5D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97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C9CE-DF1E-E044-B500-6C354BAE2C1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AC6F-FEDE-C04F-BB46-5CBF5AA5D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8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C9CE-DF1E-E044-B500-6C354BAE2C1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AC6F-FEDE-C04F-BB46-5CBF5AA5D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1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C9CE-DF1E-E044-B500-6C354BAE2C1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AC6F-FEDE-C04F-BB46-5CBF5AA5D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6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C9CE-DF1E-E044-B500-6C354BAE2C1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AC6F-FEDE-C04F-BB46-5CBF5AA5D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7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C9CE-DF1E-E044-B500-6C354BAE2C1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AC6F-FEDE-C04F-BB46-5CBF5AA5D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1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C9CE-DF1E-E044-B500-6C354BAE2C1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AC6F-FEDE-C04F-BB46-5CBF5AA5D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2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C9CE-DF1E-E044-B500-6C354BAE2C1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AC6F-FEDE-C04F-BB46-5CBF5AA5D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1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C9CE-DF1E-E044-B500-6C354BAE2C1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AC6F-FEDE-C04F-BB46-5CBF5AA5D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2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C9CE-DF1E-E044-B500-6C354BAE2C1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AC6F-FEDE-C04F-BB46-5CBF5AA5D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5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C9CE-DF1E-E044-B500-6C354BAE2C1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5AC6F-FEDE-C04F-BB46-5CBF5AA5D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9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EC9CE-DF1E-E044-B500-6C354BAE2C1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5AC6F-FEDE-C04F-BB46-5CBF5AA5D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Week 1 – Day 1</a:t>
            </a:r>
          </a:p>
        </p:txBody>
      </p:sp>
    </p:spTree>
    <p:extLst>
      <p:ext uri="{BB962C8B-B14F-4D97-AF65-F5344CB8AC3E}">
        <p14:creationId xmlns:p14="http://schemas.microsoft.com/office/powerpoint/2010/main" val="4140943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b</a:t>
            </a: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97846198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19097"/>
            <a:ext cx="8985254" cy="581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Ten men met in a jet.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Did Jeff get a red sled?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Glenn let</a:t>
            </a:r>
          </a:p>
        </p:txBody>
      </p:sp>
    </p:spTree>
    <p:extLst>
      <p:ext uri="{BB962C8B-B14F-4D97-AF65-F5344CB8AC3E}">
        <p14:creationId xmlns:p14="http://schemas.microsoft.com/office/powerpoint/2010/main" val="299708653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19097"/>
            <a:ext cx="8985254" cy="581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Ten men met in a jet.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Did Jeff get a red sled?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Glenn let Rex</a:t>
            </a:r>
          </a:p>
        </p:txBody>
      </p:sp>
    </p:spTree>
    <p:extLst>
      <p:ext uri="{BB962C8B-B14F-4D97-AF65-F5344CB8AC3E}">
        <p14:creationId xmlns:p14="http://schemas.microsoft.com/office/powerpoint/2010/main" val="19741860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19097"/>
            <a:ext cx="8985254" cy="581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Ten men met in a jet.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Did Jeff get a red sled?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Glenn let Rex get</a:t>
            </a:r>
          </a:p>
        </p:txBody>
      </p:sp>
    </p:spTree>
    <p:extLst>
      <p:ext uri="{BB962C8B-B14F-4D97-AF65-F5344CB8AC3E}">
        <p14:creationId xmlns:p14="http://schemas.microsoft.com/office/powerpoint/2010/main" val="106697270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19097"/>
            <a:ext cx="8985254" cy="581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Ten men met in a jet.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Did Jeff get a red sled?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Glenn let Rex get the</a:t>
            </a:r>
          </a:p>
        </p:txBody>
      </p:sp>
    </p:spTree>
    <p:extLst>
      <p:ext uri="{BB962C8B-B14F-4D97-AF65-F5344CB8AC3E}">
        <p14:creationId xmlns:p14="http://schemas.microsoft.com/office/powerpoint/2010/main" val="195739072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19097"/>
            <a:ext cx="898525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Ten men met in a jet.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Did Jeff get a red sled?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Glenn let Rex get the bread.</a:t>
            </a:r>
          </a:p>
        </p:txBody>
      </p:sp>
    </p:spTree>
    <p:extLst>
      <p:ext uri="{BB962C8B-B14F-4D97-AF65-F5344CB8AC3E}">
        <p14:creationId xmlns:p14="http://schemas.microsoft.com/office/powerpoint/2010/main" val="411451108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3779" y="281266"/>
            <a:ext cx="5370049" cy="571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Spelling / Dictation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437830" y="1129374"/>
            <a:ext cx="4505551" cy="5523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>
                <a:latin typeface="Century Gothic"/>
                <a:cs typeface="Century Gothic"/>
              </a:rPr>
              <a:t>1.</a:t>
            </a:r>
          </a:p>
          <a:p>
            <a:r>
              <a:rPr lang="en-US" sz="5400" dirty="0">
                <a:latin typeface="Century Gothic"/>
                <a:cs typeface="Century Gothic"/>
              </a:rPr>
              <a:t>2.</a:t>
            </a:r>
          </a:p>
          <a:p>
            <a:r>
              <a:rPr lang="en-US" sz="5400" dirty="0">
                <a:latin typeface="Century Gothic"/>
                <a:cs typeface="Century Gothic"/>
              </a:rPr>
              <a:t>3.</a:t>
            </a:r>
          </a:p>
          <a:p>
            <a:r>
              <a:rPr lang="en-US" sz="5400" dirty="0">
                <a:latin typeface="Century Gothic"/>
                <a:cs typeface="Century Gothic"/>
              </a:rPr>
              <a:t>4.</a:t>
            </a:r>
          </a:p>
          <a:p>
            <a:r>
              <a:rPr lang="en-US" sz="5400" dirty="0">
                <a:latin typeface="Century Gothic"/>
                <a:cs typeface="Century Gothic"/>
              </a:rPr>
              <a:t>5.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273172" y="1823969"/>
            <a:ext cx="2190639" cy="718367"/>
            <a:chOff x="3273172" y="1823969"/>
            <a:chExt cx="2190639" cy="718367"/>
          </a:xfrm>
        </p:grpSpPr>
        <p:sp>
          <p:nvSpPr>
            <p:cNvPr id="4" name="Rectangle 3"/>
            <p:cNvSpPr/>
            <p:nvPr/>
          </p:nvSpPr>
          <p:spPr>
            <a:xfrm>
              <a:off x="3273172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989179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730757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73172" y="2632658"/>
            <a:ext cx="2207686" cy="718367"/>
            <a:chOff x="3256125" y="1823969"/>
            <a:chExt cx="2207686" cy="718367"/>
          </a:xfrm>
        </p:grpSpPr>
        <p:sp>
          <p:nvSpPr>
            <p:cNvPr id="9" name="Rectangle 8"/>
            <p:cNvSpPr/>
            <p:nvPr/>
          </p:nvSpPr>
          <p:spPr>
            <a:xfrm>
              <a:off x="3256125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89179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30757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73172" y="3435873"/>
            <a:ext cx="2207686" cy="718367"/>
            <a:chOff x="3256125" y="1823969"/>
            <a:chExt cx="2207686" cy="718367"/>
          </a:xfrm>
        </p:grpSpPr>
        <p:sp>
          <p:nvSpPr>
            <p:cNvPr id="13" name="Rectangle 12"/>
            <p:cNvSpPr/>
            <p:nvPr/>
          </p:nvSpPr>
          <p:spPr>
            <a:xfrm>
              <a:off x="3256125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89179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30757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73172" y="4275603"/>
            <a:ext cx="2207686" cy="718367"/>
            <a:chOff x="3256125" y="1823969"/>
            <a:chExt cx="2207686" cy="718367"/>
          </a:xfrm>
        </p:grpSpPr>
        <p:sp>
          <p:nvSpPr>
            <p:cNvPr id="17" name="Rectangle 16"/>
            <p:cNvSpPr/>
            <p:nvPr/>
          </p:nvSpPr>
          <p:spPr>
            <a:xfrm>
              <a:off x="3256125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89179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30757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3273172" y="5118385"/>
            <a:ext cx="733054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006226" y="5118385"/>
            <a:ext cx="733054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747804" y="5118385"/>
            <a:ext cx="733054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480858" y="5118385"/>
            <a:ext cx="733054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480858" y="4275603"/>
            <a:ext cx="733054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364594" y="5748021"/>
            <a:ext cx="668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leg</a:t>
            </a:r>
          </a:p>
          <a:p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men</a:t>
            </a:r>
          </a:p>
          <a:p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head</a:t>
            </a:r>
          </a:p>
          <a:p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grass</a:t>
            </a:r>
          </a:p>
          <a:p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bread</a:t>
            </a:r>
          </a:p>
        </p:txBody>
      </p:sp>
    </p:spTree>
    <p:extLst>
      <p:ext uri="{BB962C8B-B14F-4D97-AF65-F5344CB8AC3E}">
        <p14:creationId xmlns:p14="http://schemas.microsoft.com/office/powerpoint/2010/main" val="415431807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>
                <a:latin typeface="Century Gothic"/>
                <a:cs typeface="Century Gothic"/>
              </a:rPr>
              <a:t>Words</a:t>
            </a:r>
          </a:p>
        </p:txBody>
      </p:sp>
    </p:spTree>
    <p:extLst>
      <p:ext uri="{BB962C8B-B14F-4D97-AF65-F5344CB8AC3E}">
        <p14:creationId xmlns:p14="http://schemas.microsoft.com/office/powerpoint/2010/main" val="295201828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again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Rex fell down again.</a:t>
            </a:r>
          </a:p>
        </p:txBody>
      </p:sp>
    </p:spTree>
    <p:extLst>
      <p:ext uri="{BB962C8B-B14F-4D97-AF65-F5344CB8AC3E}">
        <p14:creationId xmlns:p14="http://schemas.microsoft.com/office/powerpoint/2010/main" val="102049147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help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Can you help fix this mess?</a:t>
            </a:r>
          </a:p>
        </p:txBody>
      </p:sp>
    </p:spTree>
    <p:extLst>
      <p:ext uri="{BB962C8B-B14F-4D97-AF65-F5344CB8AC3E}">
        <p14:creationId xmlns:p14="http://schemas.microsoft.com/office/powerpoint/2010/main" val="130661932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new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Will you help the new kid?</a:t>
            </a:r>
          </a:p>
        </p:txBody>
      </p:sp>
    </p:spTree>
    <p:extLst>
      <p:ext uri="{BB962C8B-B14F-4D97-AF65-F5344CB8AC3E}">
        <p14:creationId xmlns:p14="http://schemas.microsoft.com/office/powerpoint/2010/main" val="3700350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b</a:t>
            </a: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57696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51331351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there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There is my red pen!</a:t>
            </a:r>
          </a:p>
        </p:txBody>
      </p:sp>
    </p:spTree>
    <p:extLst>
      <p:ext uri="{BB962C8B-B14F-4D97-AF65-F5344CB8AC3E}">
        <p14:creationId xmlns:p14="http://schemas.microsoft.com/office/powerpoint/2010/main" val="257491458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use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Tell Ben to use a net.</a:t>
            </a:r>
          </a:p>
        </p:txBody>
      </p:sp>
    </p:spTree>
    <p:extLst>
      <p:ext uri="{BB962C8B-B14F-4D97-AF65-F5344CB8AC3E}">
        <p14:creationId xmlns:p14="http://schemas.microsoft.com/office/powerpoint/2010/main" val="259610156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526" y="448536"/>
            <a:ext cx="8813699" cy="6319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371600" indent="-1371600">
              <a:buAutoNum type="arabicPeriod"/>
            </a:pPr>
            <a:endParaRPr lang="en-US" sz="6000" dirty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5400" dirty="0">
                <a:latin typeface="Century Gothic"/>
                <a:cs typeface="Century Gothic"/>
              </a:rPr>
              <a:t>Rex fell down </a:t>
            </a:r>
            <a:r>
              <a:rPr lang="en-US" sz="5400" b="1" dirty="0">
                <a:latin typeface="Century Gothic"/>
                <a:cs typeface="Century Gothic"/>
              </a:rPr>
              <a:t>again</a:t>
            </a:r>
            <a:r>
              <a:rPr lang="en-US" sz="5400" dirty="0">
                <a:latin typeface="Century Gothic"/>
                <a:cs typeface="Century Gothic"/>
              </a:rPr>
              <a:t>.</a:t>
            </a:r>
          </a:p>
          <a:p>
            <a:pPr marL="1371600" indent="-1371600">
              <a:buAutoNum type="arabicPeriod"/>
            </a:pPr>
            <a:r>
              <a:rPr lang="en-US" sz="5400" dirty="0">
                <a:latin typeface="Century Gothic"/>
                <a:cs typeface="Century Gothic"/>
              </a:rPr>
              <a:t>Can you </a:t>
            </a:r>
            <a:r>
              <a:rPr lang="en-US" sz="5400" b="1" dirty="0">
                <a:latin typeface="Century Gothic"/>
                <a:cs typeface="Century Gothic"/>
              </a:rPr>
              <a:t>help</a:t>
            </a:r>
            <a:r>
              <a:rPr lang="en-US" sz="5400" dirty="0">
                <a:latin typeface="Century Gothic"/>
                <a:cs typeface="Century Gothic"/>
              </a:rPr>
              <a:t> fix this mess?</a:t>
            </a:r>
          </a:p>
          <a:p>
            <a:pPr marL="1371600" indent="-1371600">
              <a:buAutoNum type="arabicPeriod"/>
            </a:pPr>
            <a:r>
              <a:rPr lang="en-US" sz="5400" b="1" dirty="0">
                <a:latin typeface="Century Gothic"/>
                <a:cs typeface="Century Gothic"/>
              </a:rPr>
              <a:t> </a:t>
            </a:r>
            <a:r>
              <a:rPr lang="en-US" sz="5400" dirty="0">
                <a:latin typeface="Century Gothic"/>
                <a:cs typeface="Century Gothic"/>
              </a:rPr>
              <a:t>Will you help the </a:t>
            </a:r>
            <a:r>
              <a:rPr lang="en-US" sz="5400" b="1" dirty="0">
                <a:latin typeface="Century Gothic"/>
                <a:cs typeface="Century Gothic"/>
              </a:rPr>
              <a:t>new</a:t>
            </a:r>
            <a:r>
              <a:rPr lang="en-US" sz="5400" dirty="0">
                <a:latin typeface="Century Gothic"/>
                <a:cs typeface="Century Gothic"/>
              </a:rPr>
              <a:t> kid?</a:t>
            </a:r>
          </a:p>
          <a:p>
            <a:pPr marL="1371600" indent="-1371600">
              <a:buAutoNum type="arabicPeriod"/>
            </a:pPr>
            <a:r>
              <a:rPr lang="en-US" sz="5400" b="1" dirty="0">
                <a:latin typeface="Century Gothic"/>
                <a:cs typeface="Century Gothic"/>
              </a:rPr>
              <a:t>There</a:t>
            </a:r>
            <a:r>
              <a:rPr lang="en-US" sz="5400" dirty="0">
                <a:latin typeface="Century Gothic"/>
                <a:cs typeface="Century Gothic"/>
              </a:rPr>
              <a:t> is my red pen!</a:t>
            </a:r>
          </a:p>
          <a:p>
            <a:pPr marL="1371600" indent="-1371600">
              <a:buAutoNum type="arabicPeriod"/>
            </a:pPr>
            <a:r>
              <a:rPr lang="en-US" sz="5400" dirty="0">
                <a:latin typeface="Century Gothic"/>
                <a:cs typeface="Century Gothic"/>
              </a:rPr>
              <a:t>Tell Ben to </a:t>
            </a:r>
            <a:r>
              <a:rPr lang="en-US" sz="5400" b="1" dirty="0">
                <a:latin typeface="Century Gothic"/>
                <a:cs typeface="Century Gothic"/>
              </a:rPr>
              <a:t>use</a:t>
            </a:r>
            <a:r>
              <a:rPr lang="en-US" sz="5400" dirty="0">
                <a:latin typeface="Century Gothic"/>
                <a:cs typeface="Century Gothic"/>
              </a:rPr>
              <a:t> a net.</a:t>
            </a:r>
          </a:p>
          <a:p>
            <a:pPr marL="1371600" indent="-1371600">
              <a:buAutoNum type="arabicPeriod"/>
            </a:pP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5341" y="3602"/>
            <a:ext cx="7560688" cy="698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entury Gothic"/>
                <a:cs typeface="Century Gothic"/>
              </a:rPr>
              <a:t>Have children read the sentences. Prompt them to identify the high-frequency words in connected text and to blend the decodable words.</a:t>
            </a:r>
          </a:p>
        </p:txBody>
      </p:sp>
    </p:spTree>
    <p:extLst>
      <p:ext uri="{BB962C8B-B14F-4D97-AF65-F5344CB8AC3E}">
        <p14:creationId xmlns:p14="http://schemas.microsoft.com/office/powerpoint/2010/main" val="335028091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300797" y="2212982"/>
            <a:ext cx="8347098" cy="2644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entury Gothic"/>
                <a:cs typeface="Century Gothic"/>
              </a:rPr>
              <a:t>A frog can hop.</a:t>
            </a:r>
          </a:p>
          <a:p>
            <a:pPr algn="ctr"/>
            <a:r>
              <a:rPr lang="en-US" sz="5400" dirty="0">
                <a:latin typeface="Century Gothic"/>
                <a:cs typeface="Century Gothic"/>
              </a:rPr>
              <a:t>A crab swam.</a:t>
            </a:r>
          </a:p>
          <a:p>
            <a:pPr algn="ctr"/>
            <a:endParaRPr lang="en-US" sz="2000" dirty="0">
              <a:latin typeface="Century Gothic"/>
              <a:cs typeface="Century Gothic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Century Gothic"/>
                <a:cs typeface="Century Gothic"/>
              </a:rPr>
              <a:t>Frog and crab are nouns. Every sentence has at least one noun.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68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entury Gothic"/>
                <a:cs typeface="Century Gothic"/>
              </a:rPr>
              <a:t>A naming word is a noun. A noun names a person, place, or thing.</a:t>
            </a:r>
          </a:p>
        </p:txBody>
      </p:sp>
    </p:spTree>
    <p:extLst>
      <p:ext uri="{BB962C8B-B14F-4D97-AF65-F5344CB8AC3E}">
        <p14:creationId xmlns:p14="http://schemas.microsoft.com/office/powerpoint/2010/main" val="382573323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332" y="2212981"/>
            <a:ext cx="8522563" cy="32772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5400" dirty="0">
                <a:latin typeface="Century Gothic"/>
                <a:cs typeface="Century Gothic"/>
              </a:rPr>
              <a:t>My mom claps.</a:t>
            </a:r>
          </a:p>
          <a:p>
            <a:pPr>
              <a:lnSpc>
                <a:spcPct val="130000"/>
              </a:lnSpc>
            </a:pPr>
            <a:r>
              <a:rPr lang="en-US" sz="5400" dirty="0">
                <a:latin typeface="Century Gothic"/>
                <a:cs typeface="Century Gothic"/>
              </a:rPr>
              <a:t>The glass fell.</a:t>
            </a:r>
          </a:p>
          <a:p>
            <a:pPr>
              <a:lnSpc>
                <a:spcPct val="130000"/>
              </a:lnSpc>
            </a:pPr>
            <a:r>
              <a:rPr lang="en-US" sz="5400" dirty="0">
                <a:latin typeface="Century Gothic"/>
                <a:cs typeface="Century Gothic"/>
              </a:rPr>
              <a:t>A man helps the little fox.</a:t>
            </a:r>
          </a:p>
          <a:p>
            <a:pPr>
              <a:lnSpc>
                <a:spcPct val="130000"/>
              </a:lnSpc>
            </a:pP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68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entury Gothic"/>
                <a:cs typeface="Century Gothic"/>
              </a:rPr>
              <a:t>Work with a partner to identify the nouns.</a:t>
            </a:r>
          </a:p>
        </p:txBody>
      </p:sp>
    </p:spTree>
    <p:extLst>
      <p:ext uri="{BB962C8B-B14F-4D97-AF65-F5344CB8AC3E}">
        <p14:creationId xmlns:p14="http://schemas.microsoft.com/office/powerpoint/2010/main" val="363607794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Week 1 – Day 2</a:t>
            </a:r>
          </a:p>
        </p:txBody>
      </p:sp>
    </p:spTree>
    <p:extLst>
      <p:ext uri="{BB962C8B-B14F-4D97-AF65-F5344CB8AC3E}">
        <p14:creationId xmlns:p14="http://schemas.microsoft.com/office/powerpoint/2010/main" val="376936658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/>
                <a:cs typeface="Century Gothic"/>
              </a:rPr>
              <a:t>Phonemic Awareness – </a:t>
            </a:r>
            <a:r>
              <a:rPr lang="en-US" sz="2000" dirty="0">
                <a:latin typeface="Century Gothic"/>
                <a:cs typeface="Century Gothic"/>
              </a:rPr>
              <a:t>Phoneme Isolation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972" y="3819540"/>
            <a:ext cx="86909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I am going to say more words. Tell me the middle sound in each word.</a:t>
            </a:r>
          </a:p>
          <a:p>
            <a:endParaRPr lang="en-US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sz="2400" dirty="0">
                <a:solidFill>
                  <a:srgbClr val="D9D9D9"/>
                </a:solidFill>
                <a:latin typeface="Century Gothic"/>
                <a:cs typeface="Century Gothic"/>
              </a:rPr>
              <a:t>men			red			hot			sit			leg</a:t>
            </a:r>
          </a:p>
          <a:p>
            <a:endParaRPr lang="en-US" sz="24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400" dirty="0">
                <a:solidFill>
                  <a:srgbClr val="D9D9D9"/>
                </a:solidFill>
                <a:latin typeface="Century Gothic"/>
                <a:cs typeface="Century Gothic"/>
              </a:rPr>
              <a:t>	fell				map			head			get		beg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0278" y="1642348"/>
            <a:ext cx="8055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carefully. I am going to say a word.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Then I will say the middle sound in that word. 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What is the middle sound in /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ssseeet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/, set?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That’s right.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middle sound in set is /e/.</a:t>
            </a:r>
          </a:p>
        </p:txBody>
      </p:sp>
    </p:spTree>
    <p:extLst>
      <p:ext uri="{BB962C8B-B14F-4D97-AF65-F5344CB8AC3E}">
        <p14:creationId xmlns:p14="http://schemas.microsoft.com/office/powerpoint/2010/main" val="362965133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7295" y="185135"/>
            <a:ext cx="423386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Introduce short 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028" y="2278455"/>
            <a:ext cx="2212994" cy="18638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Century Gothic"/>
                <a:cs typeface="Century Gothic"/>
              </a:rPr>
              <a:t>This is the Egg Sound-Spelling Card.</a:t>
            </a:r>
          </a:p>
          <a:p>
            <a:pPr algn="ctr"/>
            <a:r>
              <a:rPr lang="en-US" sz="1000" dirty="0">
                <a:latin typeface="Century Gothic"/>
                <a:cs typeface="Century Gothic"/>
              </a:rPr>
              <a:t> The sound is /e/.</a:t>
            </a:r>
          </a:p>
          <a:p>
            <a:pPr algn="ctr"/>
            <a:r>
              <a:rPr lang="en-US" sz="1000" dirty="0">
                <a:latin typeface="Century Gothic"/>
                <a:cs typeface="Century Gothic"/>
              </a:rPr>
              <a:t>The /e/ sound is spelled with the letter e. Sometimes it is spelled with the letters ea.</a:t>
            </a:r>
          </a:p>
          <a:p>
            <a:pPr algn="ctr"/>
            <a:r>
              <a:rPr lang="en-US" sz="1000" dirty="0">
                <a:latin typeface="Century Gothic"/>
                <a:cs typeface="Century Gothic"/>
              </a:rPr>
              <a:t>Say it with me: /</a:t>
            </a:r>
            <a:r>
              <a:rPr lang="en-US" sz="1000" dirty="0" err="1">
                <a:latin typeface="Century Gothic"/>
                <a:cs typeface="Century Gothic"/>
              </a:rPr>
              <a:t>eee</a:t>
            </a:r>
            <a:r>
              <a:rPr lang="en-US" sz="1000" dirty="0"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sz="1000" dirty="0">
                <a:latin typeface="Century Gothic"/>
                <a:cs typeface="Century Gothic"/>
              </a:rPr>
              <a:t>This sound is at the beginning of the word egg.</a:t>
            </a:r>
          </a:p>
          <a:p>
            <a:pPr algn="ctr"/>
            <a:r>
              <a:rPr lang="en-US" sz="1000" dirty="0">
                <a:latin typeface="Century Gothic"/>
                <a:cs typeface="Century Gothic"/>
              </a:rPr>
              <a:t>Listen /</a:t>
            </a:r>
            <a:r>
              <a:rPr lang="en-US" sz="1000" dirty="0" err="1">
                <a:latin typeface="Century Gothic"/>
                <a:cs typeface="Century Gothic"/>
              </a:rPr>
              <a:t>eeeg</a:t>
            </a:r>
            <a:r>
              <a:rPr lang="en-US" sz="1000" dirty="0">
                <a:latin typeface="Century Gothic"/>
                <a:cs typeface="Century Gothic"/>
              </a:rPr>
              <a:t>/, egg.</a:t>
            </a:r>
          </a:p>
          <a:p>
            <a:pPr algn="ctr"/>
            <a:r>
              <a:rPr lang="en-US" sz="1000" dirty="0">
                <a:latin typeface="Century Gothic"/>
                <a:cs typeface="Century Gothic"/>
              </a:rPr>
              <a:t>I’ll say /e/ as I write the letter several times.</a:t>
            </a:r>
          </a:p>
        </p:txBody>
      </p:sp>
      <p:pic>
        <p:nvPicPr>
          <p:cNvPr id="7" name="Picture 6" descr="Screen Shot 2016-09-23 at 6.14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08" y="917711"/>
            <a:ext cx="4350556" cy="57073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84557" y="2071961"/>
            <a:ext cx="2183054" cy="11362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entury Gothic"/>
                <a:cs typeface="Century Gothic"/>
              </a:rPr>
              <a:t>f</a:t>
            </a:r>
            <a:r>
              <a:rPr lang="en-US" sz="54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5400" dirty="0">
                <a:latin typeface="Century Gothic"/>
                <a:cs typeface="Century Gothic"/>
              </a:rPr>
              <a:t>ll</a:t>
            </a:r>
          </a:p>
        </p:txBody>
      </p:sp>
      <p:sp>
        <p:nvSpPr>
          <p:cNvPr id="6" name="Rectangle 5"/>
          <p:cNvSpPr/>
          <p:nvPr/>
        </p:nvSpPr>
        <p:spPr>
          <a:xfrm>
            <a:off x="6761158" y="3407970"/>
            <a:ext cx="2306453" cy="11362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entury Gothic"/>
                <a:cs typeface="Century Gothic"/>
              </a:rPr>
              <a:t>br</a:t>
            </a:r>
            <a:r>
              <a:rPr lang="en-US" sz="5400" dirty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5400" dirty="0">
                <a:latin typeface="Century Gothic"/>
                <a:cs typeface="Century Gothic"/>
              </a:rPr>
              <a:t>d</a:t>
            </a:r>
          </a:p>
        </p:txBody>
      </p:sp>
      <p:sp>
        <p:nvSpPr>
          <p:cNvPr id="5" name="Left Arrow 4"/>
          <p:cNvSpPr/>
          <p:nvPr/>
        </p:nvSpPr>
        <p:spPr>
          <a:xfrm rot="20066508">
            <a:off x="5501351" y="1261769"/>
            <a:ext cx="1651912" cy="234129"/>
          </a:xfrm>
          <a:prstGeom prst="leftArrow">
            <a:avLst>
              <a:gd name="adj1" fmla="val 55114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89593" y="372380"/>
            <a:ext cx="1737849" cy="9930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What is this letter?</a:t>
            </a:r>
          </a:p>
        </p:txBody>
      </p:sp>
      <p:sp>
        <p:nvSpPr>
          <p:cNvPr id="9" name="Rectangle 8"/>
          <p:cNvSpPr/>
          <p:nvPr/>
        </p:nvSpPr>
        <p:spPr>
          <a:xfrm>
            <a:off x="257436" y="524780"/>
            <a:ext cx="1737849" cy="9930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What sound does it stand for?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028" y="5145740"/>
            <a:ext cx="2034412" cy="13528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What are these letters?</a:t>
            </a:r>
          </a:p>
          <a:p>
            <a:pPr algn="ctr"/>
            <a:r>
              <a:rPr lang="en-US" dirty="0">
                <a:latin typeface="Century Gothic"/>
                <a:cs typeface="Century Gothic"/>
              </a:rPr>
              <a:t>What sound do they stand for?</a:t>
            </a:r>
          </a:p>
        </p:txBody>
      </p:sp>
      <p:sp>
        <p:nvSpPr>
          <p:cNvPr id="11" name="Left Arrow 10"/>
          <p:cNvSpPr/>
          <p:nvPr/>
        </p:nvSpPr>
        <p:spPr>
          <a:xfrm rot="20676782" flipH="1">
            <a:off x="1963874" y="4994295"/>
            <a:ext cx="1768423" cy="255500"/>
          </a:xfrm>
          <a:prstGeom prst="leftArrow">
            <a:avLst>
              <a:gd name="adj1" fmla="val 55114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7593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52340372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g</a:t>
            </a: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242885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b</a:t>
            </a: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08641952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g</a:t>
            </a: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57696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55488962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g</a:t>
            </a: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581574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68130596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l</a:t>
            </a: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58993658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l</a:t>
            </a: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57696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75065116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l</a:t>
            </a: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36869972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38401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285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94032890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38401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9240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t</a:t>
            </a:r>
          </a:p>
        </p:txBody>
      </p:sp>
      <p:sp>
        <p:nvSpPr>
          <p:cNvPr id="5" name="Rectangle 4"/>
          <p:cNvSpPr/>
          <p:nvPr/>
        </p:nvSpPr>
        <p:spPr>
          <a:xfrm>
            <a:off x="480078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68130596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14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007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t</a:t>
            </a:r>
          </a:p>
        </p:txBody>
      </p:sp>
      <p:sp>
        <p:nvSpPr>
          <p:cNvPr id="5" name="Rectangle 4"/>
          <p:cNvSpPr/>
          <p:nvPr/>
        </p:nvSpPr>
        <p:spPr>
          <a:xfrm>
            <a:off x="462891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6" name="Rectangle 5"/>
          <p:cNvSpPr/>
          <p:nvPr/>
        </p:nvSpPr>
        <p:spPr>
          <a:xfrm>
            <a:off x="68277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12201409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38401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646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t</a:t>
            </a:r>
          </a:p>
        </p:txBody>
      </p:sp>
      <p:sp>
        <p:nvSpPr>
          <p:cNvPr id="5" name="Rectangle 4"/>
          <p:cNvSpPr/>
          <p:nvPr/>
        </p:nvSpPr>
        <p:spPr>
          <a:xfrm>
            <a:off x="462891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6" name="Rectangle 5"/>
          <p:cNvSpPr/>
          <p:nvPr/>
        </p:nvSpPr>
        <p:spPr>
          <a:xfrm>
            <a:off x="675136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479877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48668615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58993658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h</a:t>
            </a:r>
          </a:p>
        </p:txBody>
      </p:sp>
      <p:sp>
        <p:nvSpPr>
          <p:cNvPr id="4" name="Rectangle 3"/>
          <p:cNvSpPr/>
          <p:nvPr/>
        </p:nvSpPr>
        <p:spPr>
          <a:xfrm>
            <a:off x="3553429" y="2002958"/>
            <a:ext cx="225213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8787355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h</a:t>
            </a:r>
          </a:p>
        </p:txBody>
      </p:sp>
      <p:sp>
        <p:nvSpPr>
          <p:cNvPr id="4" name="Rectangle 3"/>
          <p:cNvSpPr/>
          <p:nvPr/>
        </p:nvSpPr>
        <p:spPr>
          <a:xfrm>
            <a:off x="3553429" y="2002958"/>
            <a:ext cx="225213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2242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5065116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h</a:t>
            </a: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23778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81431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36869972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49844110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d</a:t>
            </a:r>
          </a:p>
        </p:txBody>
      </p:sp>
      <p:sp>
        <p:nvSpPr>
          <p:cNvPr id="4" name="Rectangle 3"/>
          <p:cNvSpPr/>
          <p:nvPr/>
        </p:nvSpPr>
        <p:spPr>
          <a:xfrm>
            <a:off x="3553429" y="2002958"/>
            <a:ext cx="225213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893012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d</a:t>
            </a:r>
          </a:p>
        </p:txBody>
      </p:sp>
      <p:sp>
        <p:nvSpPr>
          <p:cNvPr id="4" name="Rectangle 3"/>
          <p:cNvSpPr/>
          <p:nvPr/>
        </p:nvSpPr>
        <p:spPr>
          <a:xfrm>
            <a:off x="3553429" y="2002958"/>
            <a:ext cx="225213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2242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99313537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d</a:t>
            </a: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23778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81431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29749262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76" y="591989"/>
            <a:ext cx="8670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29120445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76" y="591989"/>
            <a:ext cx="8670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1547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n</a:t>
            </a: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97846198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76" y="591989"/>
            <a:ext cx="8670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</a:t>
            </a:r>
          </a:p>
        </p:txBody>
      </p:sp>
    </p:spTree>
    <p:extLst>
      <p:ext uri="{BB962C8B-B14F-4D97-AF65-F5344CB8AC3E}">
        <p14:creationId xmlns:p14="http://schemas.microsoft.com/office/powerpoint/2010/main" val="178725500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76" y="591989"/>
            <a:ext cx="8670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t</a:t>
            </a:r>
          </a:p>
        </p:txBody>
      </p:sp>
    </p:spTree>
    <p:extLst>
      <p:ext uri="{BB962C8B-B14F-4D97-AF65-F5344CB8AC3E}">
        <p14:creationId xmlns:p14="http://schemas.microsoft.com/office/powerpoint/2010/main" val="231425201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76" y="591989"/>
            <a:ext cx="8670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</a:t>
            </a:r>
            <a:r>
              <a:rPr lang="en-US" sz="7000" dirty="0" err="1">
                <a:latin typeface="Century Gothic"/>
                <a:cs typeface="Century Gothic"/>
              </a:rPr>
              <a:t>t</a:t>
            </a:r>
            <a:r>
              <a:rPr lang="en-US" sz="7000" dirty="0" err="1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4841606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76" y="591989"/>
            <a:ext cx="8670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40118318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76" y="591989"/>
            <a:ext cx="8670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b</a:t>
            </a:r>
          </a:p>
        </p:txBody>
      </p:sp>
    </p:spTree>
    <p:extLst>
      <p:ext uri="{BB962C8B-B14F-4D97-AF65-F5344CB8AC3E}">
        <p14:creationId xmlns:p14="http://schemas.microsoft.com/office/powerpoint/2010/main" val="246429297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76" y="591989"/>
            <a:ext cx="8670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930102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76" y="591989"/>
            <a:ext cx="8670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0536634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76" y="591989"/>
            <a:ext cx="86701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g   n</a:t>
            </a:r>
          </a:p>
          <a:p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0824326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76" y="591989"/>
            <a:ext cx="86701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g   n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000" dirty="0">
              <a:latin typeface="Century Gothic"/>
              <a:cs typeface="Century Gothic"/>
            </a:endParaRPr>
          </a:p>
          <a:p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3615076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76" y="591989"/>
            <a:ext cx="86701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g   n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ck</a:t>
            </a:r>
          </a:p>
          <a:p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81615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n</a:t>
            </a: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57696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331351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76" y="591989"/>
            <a:ext cx="86701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g   n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ck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err="1">
                <a:latin typeface="Century Gothic"/>
                <a:cs typeface="Century Gothic"/>
              </a:rPr>
              <a:t>pr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956029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76" y="591989"/>
            <a:ext cx="86701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g   n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ck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pr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82072018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76" y="591989"/>
            <a:ext cx="86701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g   n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ck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pr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ss</a:t>
            </a:r>
          </a:p>
        </p:txBody>
      </p:sp>
    </p:spTree>
    <p:extLst>
      <p:ext uri="{BB962C8B-B14F-4D97-AF65-F5344CB8AC3E}">
        <p14:creationId xmlns:p14="http://schemas.microsoft.com/office/powerpoint/2010/main" val="140212130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76" y="591989"/>
            <a:ext cx="86701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g   n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ck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pr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ss  w</a:t>
            </a:r>
          </a:p>
        </p:txBody>
      </p:sp>
    </p:spTree>
    <p:extLst>
      <p:ext uri="{BB962C8B-B14F-4D97-AF65-F5344CB8AC3E}">
        <p14:creationId xmlns:p14="http://schemas.microsoft.com/office/powerpoint/2010/main" val="3740335050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76" y="591989"/>
            <a:ext cx="86701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g   n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ck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pr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ss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2949145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76" y="591989"/>
            <a:ext cx="86701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g   n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ck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pr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ss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73767618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76" y="591989"/>
            <a:ext cx="86701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g   n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ck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pr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ss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</a:t>
            </a:r>
            <a:r>
              <a:rPr lang="en-US" sz="7000" dirty="0" err="1">
                <a:latin typeface="Century Gothic"/>
                <a:cs typeface="Century Gothic"/>
              </a:rPr>
              <a:t>st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6478739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76" y="591989"/>
            <a:ext cx="86701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g   n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ck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pr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ss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</a:t>
            </a:r>
            <a:r>
              <a:rPr lang="en-US" sz="7000" dirty="0" err="1">
                <a:latin typeface="Century Gothic"/>
                <a:cs typeface="Century Gothic"/>
              </a:rPr>
              <a:t>st</a:t>
            </a:r>
            <a:r>
              <a:rPr lang="en-US" sz="7000" dirty="0" err="1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06529610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76" y="591989"/>
            <a:ext cx="86701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g   n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ck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pr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ss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st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87546941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76" y="591989"/>
            <a:ext cx="86701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g   n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ck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pr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ss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st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m  j</a:t>
            </a:r>
          </a:p>
          <a:p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08516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n</a:t>
            </a: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latin typeface="Century Gothic"/>
                <a:cs typeface="Century Gothic"/>
              </a:rPr>
              <a:t>ck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86419521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76" y="591989"/>
            <a:ext cx="86701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g   n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ck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pr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ss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st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m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000" dirty="0">
              <a:latin typeface="Century Gothic"/>
              <a:cs typeface="Century Gothic"/>
            </a:endParaRPr>
          </a:p>
          <a:p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582341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76" y="591989"/>
            <a:ext cx="86701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g   n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ck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pr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ss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st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m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8101248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76" y="591989"/>
            <a:ext cx="867015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g   n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ck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pr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ss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st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m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err="1">
                <a:latin typeface="Century Gothic"/>
                <a:cs typeface="Century Gothic"/>
              </a:rPr>
              <a:t>fl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1718364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76" y="591989"/>
            <a:ext cx="867015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g   n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ck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pr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ss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st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m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err="1">
                <a:latin typeface="Century Gothic"/>
                <a:cs typeface="Century Gothic"/>
              </a:rPr>
              <a:t>fl</a:t>
            </a:r>
            <a:r>
              <a:rPr lang="en-US" sz="7000" dirty="0" err="1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36898497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76" y="591989"/>
            <a:ext cx="867015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g   n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ck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pr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ss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st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m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fl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675417581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76" y="591989"/>
            <a:ext cx="867015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g   n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ck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pr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ss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st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m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fl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r</a:t>
            </a:r>
          </a:p>
        </p:txBody>
      </p:sp>
    </p:spTree>
    <p:extLst>
      <p:ext uri="{BB962C8B-B14F-4D97-AF65-F5344CB8AC3E}">
        <p14:creationId xmlns:p14="http://schemas.microsoft.com/office/powerpoint/2010/main" val="3415716557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76" y="591989"/>
            <a:ext cx="867015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g   n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ck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pr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ss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st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m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fl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2962380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76" y="591989"/>
            <a:ext cx="867015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g   n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ck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pr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ss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st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m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fl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13632153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76" y="591989"/>
            <a:ext cx="867015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g   n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ck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pr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ss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st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m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fl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y</a:t>
            </a:r>
          </a:p>
        </p:txBody>
      </p:sp>
    </p:spTree>
    <p:extLst>
      <p:ext uri="{BB962C8B-B14F-4D97-AF65-F5344CB8AC3E}">
        <p14:creationId xmlns:p14="http://schemas.microsoft.com/office/powerpoint/2010/main" val="1675191945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76" y="591989"/>
            <a:ext cx="867015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g   n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ck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pr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ss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st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m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fl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y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0956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979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82427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486686151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76" y="591989"/>
            <a:ext cx="867015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g   n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ck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pr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ss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st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m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fl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y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720545857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76" y="591989"/>
            <a:ext cx="867015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g   n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ck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pr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ss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st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m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fl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y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s  </a:t>
            </a:r>
            <a:r>
              <a:rPr lang="en-US" sz="7000" dirty="0" err="1">
                <a:latin typeface="Century Gothic"/>
                <a:cs typeface="Century Gothic"/>
              </a:rPr>
              <a:t>sm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23955183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76" y="591989"/>
            <a:ext cx="867015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g   n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ck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pr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ss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st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m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fl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y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s  </a:t>
            </a:r>
            <a:r>
              <a:rPr lang="en-US" sz="7000" dirty="0" err="1">
                <a:latin typeface="Century Gothic"/>
                <a:cs typeface="Century Gothic"/>
              </a:rPr>
              <a:t>sm</a:t>
            </a:r>
            <a:r>
              <a:rPr lang="en-US" sz="7000" dirty="0" err="1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19468732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76" y="591989"/>
            <a:ext cx="867015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g   n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ck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pr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ss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st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m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fl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y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s  sm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</a:p>
        </p:txBody>
      </p:sp>
    </p:spTree>
    <p:extLst>
      <p:ext uri="{BB962C8B-B14F-4D97-AF65-F5344CB8AC3E}">
        <p14:creationId xmlns:p14="http://schemas.microsoft.com/office/powerpoint/2010/main" val="854357348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y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s to t.</a:t>
            </a:r>
          </a:p>
        </p:txBody>
      </p:sp>
    </p:spTree>
    <p:extLst>
      <p:ext uri="{BB962C8B-B14F-4D97-AF65-F5344CB8AC3E}">
        <p14:creationId xmlns:p14="http://schemas.microsoft.com/office/powerpoint/2010/main" val="66954849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y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y to b.</a:t>
            </a:r>
          </a:p>
        </p:txBody>
      </p:sp>
    </p:spTree>
    <p:extLst>
      <p:ext uri="{BB962C8B-B14F-4D97-AF65-F5344CB8AC3E}">
        <p14:creationId xmlns:p14="http://schemas.microsoft.com/office/powerpoint/2010/main" val="564133746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b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b to l.</a:t>
            </a:r>
          </a:p>
        </p:txBody>
      </p:sp>
    </p:spTree>
    <p:extLst>
      <p:ext uri="{BB962C8B-B14F-4D97-AF65-F5344CB8AC3E}">
        <p14:creationId xmlns:p14="http://schemas.microsoft.com/office/powerpoint/2010/main" val="1513563346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l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t to g.</a:t>
            </a:r>
          </a:p>
        </p:txBody>
      </p:sp>
    </p:spTree>
    <p:extLst>
      <p:ext uri="{BB962C8B-B14F-4D97-AF65-F5344CB8AC3E}">
        <p14:creationId xmlns:p14="http://schemas.microsoft.com/office/powerpoint/2010/main" val="1988579056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l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l to b.</a:t>
            </a:r>
          </a:p>
        </p:txBody>
      </p:sp>
    </p:spTree>
    <p:extLst>
      <p:ext uri="{BB962C8B-B14F-4D97-AF65-F5344CB8AC3E}">
        <p14:creationId xmlns:p14="http://schemas.microsoft.com/office/powerpoint/2010/main" val="2096238690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b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e to a.</a:t>
            </a:r>
          </a:p>
        </p:txBody>
      </p:sp>
    </p:spTree>
    <p:extLst>
      <p:ext uri="{BB962C8B-B14F-4D97-AF65-F5344CB8AC3E}">
        <p14:creationId xmlns:p14="http://schemas.microsoft.com/office/powerpoint/2010/main" val="2552358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979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82427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w</a:t>
            </a:r>
          </a:p>
        </p:txBody>
      </p:sp>
      <p:sp>
        <p:nvSpPr>
          <p:cNvPr id="5" name="Rectangle 4"/>
          <p:cNvSpPr/>
          <p:nvPr/>
        </p:nvSpPr>
        <p:spPr>
          <a:xfrm>
            <a:off x="4504875" y="2000792"/>
            <a:ext cx="229374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72513858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b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a to </a:t>
            </a:r>
            <a:r>
              <a:rPr lang="en-US" dirty="0" err="1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3943715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b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g to t.</a:t>
            </a:r>
          </a:p>
        </p:txBody>
      </p:sp>
    </p:spTree>
    <p:extLst>
      <p:ext uri="{BB962C8B-B14F-4D97-AF65-F5344CB8AC3E}">
        <p14:creationId xmlns:p14="http://schemas.microsoft.com/office/powerpoint/2010/main" val="1701562475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b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b to s.</a:t>
            </a:r>
          </a:p>
        </p:txBody>
      </p:sp>
    </p:spTree>
    <p:extLst>
      <p:ext uri="{BB962C8B-B14F-4D97-AF65-F5344CB8AC3E}">
        <p14:creationId xmlns:p14="http://schemas.microsoft.com/office/powerpoint/2010/main" val="1082307587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 to e.</a:t>
            </a:r>
          </a:p>
        </p:txBody>
      </p:sp>
    </p:spTree>
    <p:extLst>
      <p:ext uri="{BB962C8B-B14F-4D97-AF65-F5344CB8AC3E}">
        <p14:creationId xmlns:p14="http://schemas.microsoft.com/office/powerpoint/2010/main" val="1878760853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s to m.</a:t>
            </a:r>
          </a:p>
        </p:txBody>
      </p:sp>
    </p:spTree>
    <p:extLst>
      <p:ext uri="{BB962C8B-B14F-4D97-AF65-F5344CB8AC3E}">
        <p14:creationId xmlns:p14="http://schemas.microsoft.com/office/powerpoint/2010/main" val="2161709707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m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m to w.</a:t>
            </a:r>
          </a:p>
        </p:txBody>
      </p:sp>
    </p:spTree>
    <p:extLst>
      <p:ext uri="{BB962C8B-B14F-4D97-AF65-F5344CB8AC3E}">
        <p14:creationId xmlns:p14="http://schemas.microsoft.com/office/powerpoint/2010/main" val="329318490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w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t to ll.</a:t>
            </a:r>
          </a:p>
        </p:txBody>
      </p:sp>
    </p:spTree>
    <p:extLst>
      <p:ext uri="{BB962C8B-B14F-4D97-AF65-F5344CB8AC3E}">
        <p14:creationId xmlns:p14="http://schemas.microsoft.com/office/powerpoint/2010/main" val="2019771478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w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latin typeface="Century Gothic"/>
                <a:cs typeface="Century Gothic"/>
              </a:rPr>
              <a:t>ll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t to ll.</a:t>
            </a:r>
          </a:p>
        </p:txBody>
      </p:sp>
    </p:spTree>
    <p:extLst>
      <p:ext uri="{BB962C8B-B14F-4D97-AF65-F5344CB8AC3E}">
        <p14:creationId xmlns:p14="http://schemas.microsoft.com/office/powerpoint/2010/main" val="306572252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733714"/>
            <a:ext cx="888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Adding </a:t>
            </a:r>
            <a:r>
              <a:rPr lang="en-US" b="1" dirty="0" err="1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 to an action word makes it tell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about something that has already happened.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7847" y="1957382"/>
            <a:ext cx="6640108" cy="36856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>
                <a:latin typeface="Century Gothic"/>
                <a:cs typeface="Century Gothic"/>
              </a:rPr>
              <a:t>					yell</a:t>
            </a:r>
          </a:p>
          <a:p>
            <a:endParaRPr lang="en-US" sz="3200" b="1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					yell</a:t>
            </a:r>
            <a:r>
              <a:rPr lang="en-US" sz="6600" u="sng" dirty="0">
                <a:latin typeface="Century Gothic"/>
                <a:cs typeface="Century Gothic"/>
              </a:rPr>
              <a:t>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0488" y="5910340"/>
            <a:ext cx="6072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Listen for the /d/ sound at the end of yelled.</a:t>
            </a:r>
          </a:p>
        </p:txBody>
      </p:sp>
      <p:sp>
        <p:nvSpPr>
          <p:cNvPr id="7" name="Left Arrow 6"/>
          <p:cNvSpPr/>
          <p:nvPr/>
        </p:nvSpPr>
        <p:spPr>
          <a:xfrm>
            <a:off x="6215777" y="4406499"/>
            <a:ext cx="716147" cy="39147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51540" y="4163018"/>
            <a:ext cx="1499511" cy="916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Century Gothic"/>
                <a:cs typeface="Century Gothic"/>
              </a:rPr>
              <a:t>/d/</a:t>
            </a:r>
          </a:p>
        </p:txBody>
      </p:sp>
    </p:spTree>
    <p:extLst>
      <p:ext uri="{BB962C8B-B14F-4D97-AF65-F5344CB8AC3E}">
        <p14:creationId xmlns:p14="http://schemas.microsoft.com/office/powerpoint/2010/main" val="2846423324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733714"/>
            <a:ext cx="888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Adding </a:t>
            </a:r>
            <a:r>
              <a:rPr lang="en-US" b="1" dirty="0" err="1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 to an action word makes it tell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about something that has already happened.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7847" y="1479972"/>
            <a:ext cx="6640108" cy="4799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>
                <a:latin typeface="Century Gothic"/>
                <a:cs typeface="Century Gothic"/>
              </a:rPr>
              <a:t>			</a:t>
            </a:r>
          </a:p>
          <a:p>
            <a:r>
              <a:rPr lang="en-US" sz="6600" dirty="0">
                <a:latin typeface="Century Gothic"/>
                <a:cs typeface="Century Gothic"/>
              </a:rPr>
              <a:t>			dress</a:t>
            </a:r>
          </a:p>
          <a:p>
            <a:r>
              <a:rPr lang="en-US" sz="6600" dirty="0">
                <a:latin typeface="Century Gothic"/>
                <a:cs typeface="Century Gothic"/>
              </a:rPr>
              <a:t>			dress</a:t>
            </a:r>
            <a:r>
              <a:rPr lang="en-US" sz="6600" u="sng" dirty="0">
                <a:latin typeface="Century Gothic"/>
                <a:cs typeface="Century Gothic"/>
              </a:rPr>
              <a:t>ed</a:t>
            </a:r>
          </a:p>
          <a:p>
            <a:r>
              <a:rPr lang="en-US" sz="6600" dirty="0">
                <a:latin typeface="Century Gothic"/>
                <a:cs typeface="Century Gothic"/>
              </a:rPr>
              <a:t>			sweat</a:t>
            </a:r>
          </a:p>
          <a:p>
            <a:r>
              <a:rPr lang="en-US" sz="6600" dirty="0">
                <a:latin typeface="Century Gothic"/>
                <a:cs typeface="Century Gothic"/>
              </a:rPr>
              <a:t>			sweat</a:t>
            </a:r>
            <a:r>
              <a:rPr lang="en-US" sz="6600" u="sng" dirty="0">
                <a:latin typeface="Century Gothic"/>
                <a:cs typeface="Century Gothic"/>
              </a:rPr>
              <a:t>ed</a:t>
            </a:r>
          </a:p>
          <a:p>
            <a:endParaRPr lang="en-US" sz="3200" b="1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					</a:t>
            </a:r>
            <a:endParaRPr lang="en-US" sz="6600" u="sng" dirty="0">
              <a:latin typeface="Century Gothic"/>
              <a:cs typeface="Century Gothic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6215777" y="2974267"/>
            <a:ext cx="716147" cy="39147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65981" y="2711691"/>
            <a:ext cx="1346356" cy="916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Century Gothic"/>
                <a:cs typeface="Century Gothic"/>
              </a:rPr>
              <a:t>/t/</a:t>
            </a:r>
          </a:p>
        </p:txBody>
      </p:sp>
      <p:sp>
        <p:nvSpPr>
          <p:cNvPr id="8" name="Left Arrow 7"/>
          <p:cNvSpPr/>
          <p:nvPr/>
        </p:nvSpPr>
        <p:spPr>
          <a:xfrm>
            <a:off x="6215777" y="5007664"/>
            <a:ext cx="716147" cy="39147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65980" y="4687798"/>
            <a:ext cx="1909726" cy="916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Century Gothic"/>
                <a:cs typeface="Century Gothic"/>
              </a:rPr>
              <a:t>/</a:t>
            </a:r>
            <a:r>
              <a:rPr lang="en-US" sz="6000" dirty="0" err="1">
                <a:latin typeface="Century Gothic"/>
                <a:cs typeface="Century Gothic"/>
              </a:rPr>
              <a:t>ed</a:t>
            </a:r>
            <a:r>
              <a:rPr lang="en-US" sz="6000" dirty="0">
                <a:latin typeface="Century Gothic"/>
                <a:cs typeface="Century Gothic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28614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979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82427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w</a:t>
            </a:r>
          </a:p>
        </p:txBody>
      </p:sp>
      <p:sp>
        <p:nvSpPr>
          <p:cNvPr id="5" name="Rectangle 4"/>
          <p:cNvSpPr/>
          <p:nvPr/>
        </p:nvSpPr>
        <p:spPr>
          <a:xfrm>
            <a:off x="4504875" y="2000792"/>
            <a:ext cx="229374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98619" y="2000792"/>
            <a:ext cx="19511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537250618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733714"/>
            <a:ext cx="888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Add –</a:t>
            </a:r>
            <a:r>
              <a:rPr lang="en-US" dirty="0" err="1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 to each word, say each new word aloud,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And then use each word in a sentence.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7847" y="1489148"/>
            <a:ext cx="6640108" cy="50987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>
                <a:latin typeface="Century Gothic"/>
                <a:cs typeface="Century Gothic"/>
              </a:rPr>
              <a:t>			</a:t>
            </a:r>
          </a:p>
          <a:p>
            <a:r>
              <a:rPr lang="en-US" sz="6600" dirty="0">
                <a:latin typeface="Century Gothic"/>
                <a:cs typeface="Century Gothic"/>
              </a:rPr>
              <a:t>			mess___			</a:t>
            </a:r>
          </a:p>
          <a:p>
            <a:r>
              <a:rPr lang="en-US" sz="6600" dirty="0">
                <a:latin typeface="Century Gothic"/>
                <a:cs typeface="Century Gothic"/>
              </a:rPr>
              <a:t>			peck___</a:t>
            </a:r>
            <a:endParaRPr lang="en-US" sz="6600" u="sng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			smell___</a:t>
            </a:r>
          </a:p>
          <a:p>
            <a:r>
              <a:rPr lang="en-US" sz="6600" dirty="0">
                <a:latin typeface="Century Gothic"/>
                <a:cs typeface="Century Gothic"/>
              </a:rPr>
              <a:t>			dread___</a:t>
            </a:r>
          </a:p>
          <a:p>
            <a:r>
              <a:rPr lang="en-US" sz="6600" dirty="0">
                <a:latin typeface="Century Gothic"/>
                <a:cs typeface="Century Gothic"/>
              </a:rPr>
              <a:t>			spell___</a:t>
            </a:r>
          </a:p>
          <a:p>
            <a:endParaRPr lang="en-US" sz="3200" b="1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					</a:t>
            </a:r>
            <a:endParaRPr lang="en-US" sz="6600" u="sng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72683469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733714"/>
            <a:ext cx="888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Add –</a:t>
            </a:r>
            <a:r>
              <a:rPr lang="en-US" dirty="0" err="1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 to each word, say each new word aloud,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And then use each word in a sentence.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718609" y="1489148"/>
            <a:ext cx="7550498" cy="50987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>
                <a:latin typeface="Century Gothic"/>
                <a:cs typeface="Century Gothic"/>
              </a:rPr>
              <a:t>			</a:t>
            </a:r>
          </a:p>
          <a:p>
            <a:r>
              <a:rPr lang="en-US" sz="6600" dirty="0">
                <a:latin typeface="Century Gothic"/>
                <a:cs typeface="Century Gothic"/>
              </a:rPr>
              <a:t>			messed			</a:t>
            </a:r>
          </a:p>
          <a:p>
            <a:r>
              <a:rPr lang="en-US" sz="6600" dirty="0">
                <a:latin typeface="Century Gothic"/>
                <a:cs typeface="Century Gothic"/>
              </a:rPr>
              <a:t>			pecked					  			smelled					  			dreaded					  			spelled</a:t>
            </a:r>
            <a:endParaRPr lang="en-US" sz="3200" b="1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					</a:t>
            </a:r>
            <a:endParaRPr lang="en-US" sz="6600" u="sng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48270" y="1709129"/>
            <a:ext cx="1078994" cy="7161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/t/</a:t>
            </a:r>
          </a:p>
        </p:txBody>
      </p:sp>
      <p:sp>
        <p:nvSpPr>
          <p:cNvPr id="6" name="Rectangle 5"/>
          <p:cNvSpPr/>
          <p:nvPr/>
        </p:nvSpPr>
        <p:spPr>
          <a:xfrm>
            <a:off x="5748271" y="2691112"/>
            <a:ext cx="1078994" cy="7161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/t/</a:t>
            </a:r>
          </a:p>
        </p:txBody>
      </p:sp>
      <p:sp>
        <p:nvSpPr>
          <p:cNvPr id="7" name="Rectangle 6"/>
          <p:cNvSpPr/>
          <p:nvPr/>
        </p:nvSpPr>
        <p:spPr>
          <a:xfrm>
            <a:off x="5748270" y="3694785"/>
            <a:ext cx="1327259" cy="7161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/d/</a:t>
            </a:r>
          </a:p>
        </p:txBody>
      </p:sp>
      <p:sp>
        <p:nvSpPr>
          <p:cNvPr id="8" name="Rectangle 7"/>
          <p:cNvSpPr/>
          <p:nvPr/>
        </p:nvSpPr>
        <p:spPr>
          <a:xfrm>
            <a:off x="5900670" y="4706524"/>
            <a:ext cx="1728680" cy="7161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/</a:t>
            </a:r>
            <a:r>
              <a:rPr lang="en-US" sz="4800" dirty="0" err="1">
                <a:latin typeface="Century Gothic"/>
                <a:cs typeface="Century Gothic"/>
              </a:rPr>
              <a:t>ed</a:t>
            </a:r>
            <a:r>
              <a:rPr lang="en-US" sz="4800" dirty="0">
                <a:latin typeface="Century Gothic"/>
                <a:cs typeface="Century Gothic"/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5318582" y="5709457"/>
            <a:ext cx="1327259" cy="7161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/d/</a:t>
            </a:r>
          </a:p>
        </p:txBody>
      </p:sp>
    </p:spTree>
    <p:extLst>
      <p:ext uri="{BB962C8B-B14F-4D97-AF65-F5344CB8AC3E}">
        <p14:creationId xmlns:p14="http://schemas.microsoft.com/office/powerpoint/2010/main" val="2221235203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Spelling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89812" y="1960342"/>
            <a:ext cx="8694365" cy="8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077124" y="1150635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38457" y="1150635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02909" y="1150635"/>
            <a:ext cx="2344069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peg</a:t>
            </a:r>
          </a:p>
        </p:txBody>
      </p:sp>
      <p:sp>
        <p:nvSpPr>
          <p:cNvPr id="9" name="Rectangle 8"/>
          <p:cNvSpPr/>
          <p:nvPr/>
        </p:nvSpPr>
        <p:spPr>
          <a:xfrm>
            <a:off x="3468192" y="1141093"/>
            <a:ext cx="2344069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ten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02696" y="1150635"/>
            <a:ext cx="2344069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lead</a:t>
            </a:r>
          </a:p>
        </p:txBody>
      </p:sp>
    </p:spTree>
    <p:extLst>
      <p:ext uri="{BB962C8B-B14F-4D97-AF65-F5344CB8AC3E}">
        <p14:creationId xmlns:p14="http://schemas.microsoft.com/office/powerpoint/2010/main" val="3953061729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48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entury Gothic"/>
                <a:cs typeface="Century Gothic"/>
              </a:rPr>
              <a:t>leg</a:t>
            </a:r>
          </a:p>
        </p:txBody>
      </p:sp>
      <p:sp>
        <p:nvSpPr>
          <p:cNvPr id="5" name="Rectangle 4"/>
          <p:cNvSpPr/>
          <p:nvPr/>
        </p:nvSpPr>
        <p:spPr>
          <a:xfrm>
            <a:off x="321485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entury Gothic"/>
                <a:cs typeface="Century Gothic"/>
              </a:rPr>
              <a:t>head</a:t>
            </a:r>
          </a:p>
        </p:txBody>
      </p:sp>
      <p:sp>
        <p:nvSpPr>
          <p:cNvPr id="6" name="Rectangle 5"/>
          <p:cNvSpPr/>
          <p:nvPr/>
        </p:nvSpPr>
        <p:spPr>
          <a:xfrm>
            <a:off x="5726005" y="1574711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entury Gothic"/>
                <a:cs typeface="Century Gothic"/>
              </a:rPr>
              <a:t>hen</a:t>
            </a:r>
          </a:p>
        </p:txBody>
      </p:sp>
      <p:sp>
        <p:nvSpPr>
          <p:cNvPr id="7" name="Rectangle 6"/>
          <p:cNvSpPr/>
          <p:nvPr/>
        </p:nvSpPr>
        <p:spPr>
          <a:xfrm>
            <a:off x="3004270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entury Gothic"/>
                <a:cs typeface="Century Gothic"/>
              </a:rPr>
              <a:t>beg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600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entury Gothic"/>
                <a:cs typeface="Century Gothic"/>
              </a:rPr>
              <a:t>bread</a:t>
            </a:r>
          </a:p>
        </p:txBody>
      </p:sp>
      <p:sp>
        <p:nvSpPr>
          <p:cNvPr id="9" name="Rectangle 8"/>
          <p:cNvSpPr/>
          <p:nvPr/>
        </p:nvSpPr>
        <p:spPr>
          <a:xfrm>
            <a:off x="3004270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entury Gothic"/>
                <a:cs typeface="Century Gothic"/>
              </a:rPr>
              <a:t>men</a:t>
            </a:r>
          </a:p>
        </p:txBody>
      </p:sp>
    </p:spTree>
    <p:extLst>
      <p:ext uri="{BB962C8B-B14F-4D97-AF65-F5344CB8AC3E}">
        <p14:creationId xmlns:p14="http://schemas.microsoft.com/office/powerpoint/2010/main" val="1399976600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>
                <a:latin typeface="Century Gothic"/>
                <a:cs typeface="Century Gothic"/>
              </a:rPr>
              <a:t>Words</a:t>
            </a:r>
          </a:p>
        </p:txBody>
      </p:sp>
    </p:spTree>
    <p:extLst>
      <p:ext uri="{BB962C8B-B14F-4D97-AF65-F5344CB8AC3E}">
        <p14:creationId xmlns:p14="http://schemas.microsoft.com/office/powerpoint/2010/main" val="3764276211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again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Rex fell down again.</a:t>
            </a:r>
          </a:p>
        </p:txBody>
      </p:sp>
    </p:spTree>
    <p:extLst>
      <p:ext uri="{BB962C8B-B14F-4D97-AF65-F5344CB8AC3E}">
        <p14:creationId xmlns:p14="http://schemas.microsoft.com/office/powerpoint/2010/main" val="16468365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help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Can you help fix this mess?</a:t>
            </a:r>
          </a:p>
        </p:txBody>
      </p:sp>
    </p:spTree>
    <p:extLst>
      <p:ext uri="{BB962C8B-B14F-4D97-AF65-F5344CB8AC3E}">
        <p14:creationId xmlns:p14="http://schemas.microsoft.com/office/powerpoint/2010/main" val="531407347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new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Will you help the new kid?</a:t>
            </a:r>
          </a:p>
        </p:txBody>
      </p:sp>
    </p:spTree>
    <p:extLst>
      <p:ext uri="{BB962C8B-B14F-4D97-AF65-F5344CB8AC3E}">
        <p14:creationId xmlns:p14="http://schemas.microsoft.com/office/powerpoint/2010/main" val="1282776661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there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There is my red pen!</a:t>
            </a:r>
          </a:p>
        </p:txBody>
      </p:sp>
    </p:spTree>
    <p:extLst>
      <p:ext uri="{BB962C8B-B14F-4D97-AF65-F5344CB8AC3E}">
        <p14:creationId xmlns:p14="http://schemas.microsoft.com/office/powerpoint/2010/main" val="1811559825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use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Tell Ben to use a net.</a:t>
            </a:r>
          </a:p>
        </p:txBody>
      </p:sp>
    </p:spTree>
    <p:extLst>
      <p:ext uri="{BB962C8B-B14F-4D97-AF65-F5344CB8AC3E}">
        <p14:creationId xmlns:p14="http://schemas.microsoft.com/office/powerpoint/2010/main" val="3273951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/>
                <a:cs typeface="Century Gothic"/>
              </a:rPr>
              <a:t>Phonemic Awareness – </a:t>
            </a:r>
            <a:r>
              <a:rPr lang="en-US" sz="2000" dirty="0">
                <a:latin typeface="Century Gothic"/>
                <a:cs typeface="Century Gothic"/>
              </a:rPr>
              <a:t>Phoneme Blending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972" y="4239661"/>
            <a:ext cx="869091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>
                <a:solidFill>
                  <a:srgbClr val="D9D9D9"/>
                </a:solidFill>
                <a:latin typeface="Century Gothic"/>
                <a:cs typeface="Century Gothic"/>
              </a:rPr>
              <a:t>Listen carefully to these sounds. Put them together to make a word.</a:t>
            </a:r>
          </a:p>
          <a:p>
            <a:r>
              <a:rPr lang="en-US" sz="2000" dirty="0">
                <a:solidFill>
                  <a:srgbClr val="D9D9D9"/>
                </a:solidFill>
                <a:latin typeface="Century Gothic"/>
                <a:cs typeface="Century Gothic"/>
              </a:rPr>
              <a:t>/e/ /d/			/r/ /e/ /d/		/m/ /e/ /t/		/f/ /e/ /d/		/l/ /e/ /t/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>
                <a:solidFill>
                  <a:srgbClr val="D9D9D9"/>
                </a:solidFill>
                <a:latin typeface="Century Gothic"/>
                <a:cs typeface="Century Gothic"/>
              </a:rPr>
              <a:t>/n/ /e/ /t/		/b/ /e/ /d/		/p/ /e/ /t/		/p/ /e/ /n/		/j/ /e/ /t/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>
                <a:solidFill>
                  <a:srgbClr val="D9D9D9"/>
                </a:solidFill>
                <a:latin typeface="Century Gothic"/>
                <a:cs typeface="Century Gothic"/>
              </a:rPr>
              <a:t>				/s/ /l/ /e/ /d/		/b/ /r/ /e/ /d/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am going to say three words.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Then I will blend the three sounds together to make a word.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first sound is /l/.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middle sound is  /e/.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last sound is /g/.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put the sounds together: /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llleeeg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/, leg.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is leg.</a:t>
            </a:r>
          </a:p>
        </p:txBody>
      </p:sp>
    </p:spTree>
    <p:extLst>
      <p:ext uri="{BB962C8B-B14F-4D97-AF65-F5344CB8AC3E}">
        <p14:creationId xmlns:p14="http://schemas.microsoft.com/office/powerpoint/2010/main" val="3985965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972" y="219609"/>
            <a:ext cx="882292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 e  			</a:t>
            </a:r>
            <a:r>
              <a:rPr lang="en-US" sz="7000" dirty="0" err="1">
                <a:latin typeface="Century Gothic"/>
                <a:cs typeface="Century Gothic"/>
              </a:rPr>
              <a:t>ll</a:t>
            </a:r>
            <a:r>
              <a:rPr lang="en-US" sz="7000" dirty="0">
                <a:latin typeface="Century Gothic"/>
                <a:cs typeface="Century Gothic"/>
              </a:rPr>
              <a:t>				</a:t>
            </a:r>
            <a:r>
              <a:rPr lang="en-US" sz="7000" dirty="0" err="1">
                <a:latin typeface="Century Gothic"/>
                <a:cs typeface="Century Gothic"/>
              </a:rPr>
              <a:t>sm</a:t>
            </a:r>
            <a:r>
              <a:rPr lang="en-US" sz="7000" dirty="0">
                <a:latin typeface="Century Gothic"/>
                <a:cs typeface="Century Gothic"/>
              </a:rPr>
              <a:t>				</a:t>
            </a:r>
            <a:r>
              <a:rPr lang="en-US" sz="7000" dirty="0" err="1">
                <a:latin typeface="Century Gothic"/>
                <a:cs typeface="Century Gothic"/>
              </a:rPr>
              <a:t>bl</a:t>
            </a:r>
            <a:endParaRPr lang="en-US" sz="7000" dirty="0">
              <a:latin typeface="Century Gothic"/>
              <a:cs typeface="Century Gothic"/>
            </a:endParaRP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cl				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			</a:t>
            </a:r>
            <a:r>
              <a:rPr lang="en-US" sz="7000" dirty="0" err="1">
                <a:latin typeface="Century Gothic"/>
                <a:cs typeface="Century Gothic"/>
              </a:rPr>
              <a:t>ck</a:t>
            </a:r>
            <a:r>
              <a:rPr lang="en-US" sz="7000" dirty="0">
                <a:latin typeface="Century Gothic"/>
                <a:cs typeface="Century Gothic"/>
              </a:rPr>
              <a:t> 				</a:t>
            </a:r>
            <a:r>
              <a:rPr lang="en-US" sz="7000" dirty="0" err="1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7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err="1">
                <a:latin typeface="Century Gothic"/>
                <a:cs typeface="Century Gothic"/>
              </a:rPr>
              <a:t>br</a:t>
            </a:r>
            <a:r>
              <a:rPr lang="en-US" sz="7000" dirty="0">
                <a:latin typeface="Century Gothic"/>
                <a:cs typeface="Century Gothic"/>
              </a:rPr>
              <a:t>      j        </a:t>
            </a:r>
            <a:r>
              <a:rPr lang="en-US" sz="7000" dirty="0" err="1">
                <a:latin typeface="Century Gothic"/>
                <a:cs typeface="Century Gothic"/>
              </a:rPr>
              <a:t>fl</a:t>
            </a:r>
            <a:r>
              <a:rPr lang="en-US" sz="7000" dirty="0">
                <a:latin typeface="Century Gothic"/>
                <a:cs typeface="Century Gothic"/>
              </a:rPr>
              <a:t>        </a:t>
            </a:r>
            <a:r>
              <a:rPr lang="en-US" sz="7000" dirty="0" err="1">
                <a:latin typeface="Century Gothic"/>
                <a:cs typeface="Century Gothic"/>
              </a:rPr>
              <a:t>ss</a:t>
            </a:r>
            <a:endParaRPr lang="en-US" sz="7000" dirty="0">
              <a:latin typeface="Century Gothic"/>
              <a:cs typeface="Century Gothic"/>
            </a:endParaRP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 </a:t>
            </a:r>
            <a:r>
              <a:rPr lang="en-US" sz="7000" dirty="0" err="1">
                <a:latin typeface="Century Gothic"/>
                <a:cs typeface="Century Gothic"/>
              </a:rPr>
              <a:t>sl</a:t>
            </a:r>
            <a:r>
              <a:rPr lang="en-US" sz="7000" dirty="0">
                <a:latin typeface="Century Gothic"/>
                <a:cs typeface="Century Gothic"/>
              </a:rPr>
              <a:t>      w     </a:t>
            </a:r>
            <a:r>
              <a:rPr lang="en-US" sz="7000" dirty="0" err="1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      </a:t>
            </a:r>
            <a:r>
              <a:rPr lang="en-US" sz="7000" dirty="0">
                <a:latin typeface="Century Gothic"/>
                <a:cs typeface="Century Gothic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658355537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300797" y="2212982"/>
            <a:ext cx="8347098" cy="2644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entury Gothic"/>
                <a:cs typeface="Century Gothic"/>
              </a:rPr>
              <a:t>The frogs swim.</a:t>
            </a:r>
          </a:p>
          <a:p>
            <a:pPr algn="ctr"/>
            <a:r>
              <a:rPr lang="en-US" sz="5400" dirty="0">
                <a:latin typeface="Century Gothic"/>
                <a:cs typeface="Century Gothic"/>
              </a:rPr>
              <a:t>The vet helps the cat.</a:t>
            </a:r>
          </a:p>
          <a:p>
            <a:pPr algn="ctr"/>
            <a:endParaRPr lang="en-US" sz="2000" dirty="0">
              <a:latin typeface="Century Gothic"/>
              <a:cs typeface="Century Gothic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Century Gothic"/>
                <a:cs typeface="Century Gothic"/>
              </a:rPr>
              <a:t>Circle the nouns in the sentences.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68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entury Gothic"/>
                <a:cs typeface="Century Gothic"/>
              </a:rPr>
              <a:t>A naming word is a noun. A noun names a person, place, or thing.</a:t>
            </a:r>
          </a:p>
        </p:txBody>
      </p:sp>
    </p:spTree>
    <p:extLst>
      <p:ext uri="{BB962C8B-B14F-4D97-AF65-F5344CB8AC3E}">
        <p14:creationId xmlns:p14="http://schemas.microsoft.com/office/powerpoint/2010/main" val="164421152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92440" y="1466015"/>
            <a:ext cx="8522563" cy="43275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5400" dirty="0">
                <a:latin typeface="Century Gothic"/>
                <a:cs typeface="Century Gothic"/>
              </a:rPr>
              <a:t>The hen sits on the egg.</a:t>
            </a:r>
          </a:p>
          <a:p>
            <a:pPr>
              <a:lnSpc>
                <a:spcPct val="130000"/>
              </a:lnSpc>
            </a:pPr>
            <a:r>
              <a:rPr lang="en-US" sz="5400" dirty="0">
                <a:latin typeface="Century Gothic"/>
                <a:cs typeface="Century Gothic"/>
              </a:rPr>
              <a:t>A dog slips.</a:t>
            </a:r>
          </a:p>
          <a:p>
            <a:pPr>
              <a:lnSpc>
                <a:spcPct val="130000"/>
              </a:lnSpc>
            </a:pPr>
            <a:r>
              <a:rPr lang="en-US" sz="5400" dirty="0">
                <a:latin typeface="Century Gothic"/>
                <a:cs typeface="Century Gothic"/>
              </a:rPr>
              <a:t>My sis sells socks.</a:t>
            </a:r>
          </a:p>
          <a:p>
            <a:pPr>
              <a:lnSpc>
                <a:spcPct val="130000"/>
              </a:lnSpc>
            </a:pPr>
            <a:r>
              <a:rPr lang="en-US" sz="5400" dirty="0">
                <a:latin typeface="Century Gothic"/>
                <a:cs typeface="Century Gothic"/>
              </a:rPr>
              <a:t>The snack is hot.</a:t>
            </a:r>
          </a:p>
          <a:p>
            <a:pPr>
              <a:lnSpc>
                <a:spcPct val="130000"/>
              </a:lnSpc>
            </a:pP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928330"/>
            <a:ext cx="868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entury Gothic"/>
                <a:cs typeface="Century Gothic"/>
              </a:rPr>
              <a:t>Work with a partner to identify the nouns.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343" y="6131732"/>
            <a:ext cx="868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entury Gothic"/>
                <a:cs typeface="Century Gothic"/>
              </a:rPr>
              <a:t>Choose two nouns and write a sentence for each.</a:t>
            </a:r>
          </a:p>
        </p:txBody>
      </p:sp>
    </p:spTree>
    <p:extLst>
      <p:ext uri="{BB962C8B-B14F-4D97-AF65-F5344CB8AC3E}">
        <p14:creationId xmlns:p14="http://schemas.microsoft.com/office/powerpoint/2010/main" val="3627267325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Week 1 – Day 3</a:t>
            </a:r>
          </a:p>
        </p:txBody>
      </p:sp>
    </p:spTree>
    <p:extLst>
      <p:ext uri="{BB962C8B-B14F-4D97-AF65-F5344CB8AC3E}">
        <p14:creationId xmlns:p14="http://schemas.microsoft.com/office/powerpoint/2010/main" val="3199926130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/>
                <a:cs typeface="Century Gothic"/>
              </a:rPr>
              <a:t>Phonemic Awareness – </a:t>
            </a:r>
            <a:r>
              <a:rPr lang="en-US" sz="2000" dirty="0">
                <a:latin typeface="Century Gothic"/>
                <a:cs typeface="Century Gothic"/>
              </a:rPr>
              <a:t>Phoneme Isolation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0278" y="1432287"/>
            <a:ext cx="805507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I’m going to put one marker in each box as I say each sound.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Then I will blend the sounds to form a word.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Place a marker for each sound you say: /m/ /e/ /t/.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This word has three sounds: /m/ /e/ /t/.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blend these sounds to form a word /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mmmeeet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/, met.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is met.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46744" y="2876550"/>
            <a:ext cx="4986474" cy="2642199"/>
            <a:chOff x="1830556" y="3468924"/>
            <a:chExt cx="4986474" cy="2642199"/>
          </a:xfrm>
        </p:grpSpPr>
        <p:sp>
          <p:nvSpPr>
            <p:cNvPr id="7" name="Rectangle 6"/>
            <p:cNvSpPr/>
            <p:nvPr/>
          </p:nvSpPr>
          <p:spPr>
            <a:xfrm>
              <a:off x="1830556" y="3468924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92714" y="3468924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54872" y="3468924"/>
              <a:ext cx="1662158" cy="1465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069225" y="5173568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841164" y="5173568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597084" y="5173568"/>
              <a:ext cx="971723" cy="93755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 rot="16200000">
              <a:off x="2205597" y="4551374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16200000">
              <a:off x="3969012" y="4611036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 rot="16200000">
              <a:off x="5741980" y="4611036"/>
              <a:ext cx="750102" cy="25569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793248" y="3271508"/>
            <a:ext cx="808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/m/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80800" y="3220908"/>
            <a:ext cx="808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/e/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49217" y="3220908"/>
            <a:ext cx="808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/t/</a:t>
            </a:r>
          </a:p>
        </p:txBody>
      </p:sp>
    </p:spTree>
    <p:extLst>
      <p:ext uri="{BB962C8B-B14F-4D97-AF65-F5344CB8AC3E}">
        <p14:creationId xmlns:p14="http://schemas.microsoft.com/office/powerpoint/2010/main" val="535686650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/>
                <a:cs typeface="Century Gothic"/>
              </a:rPr>
              <a:t>Phonemic Awareness – </a:t>
            </a:r>
            <a:r>
              <a:rPr lang="en-US" sz="2000" dirty="0">
                <a:latin typeface="Century Gothic"/>
                <a:cs typeface="Century Gothic"/>
              </a:rPr>
              <a:t>Phoneme Isolation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0278" y="1260419"/>
            <a:ext cx="805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Place a marker for each sound you hear.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will say one sound at a time.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Then blend the sounds to say the word.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51683" y="2000250"/>
            <a:ext cx="4986474" cy="3154464"/>
            <a:chOff x="2319650" y="3220908"/>
            <a:chExt cx="4986474" cy="3154464"/>
          </a:xfrm>
        </p:grpSpPr>
        <p:grpSp>
          <p:nvGrpSpPr>
            <p:cNvPr id="4" name="Group 3"/>
            <p:cNvGrpSpPr/>
            <p:nvPr/>
          </p:nvGrpSpPr>
          <p:grpSpPr>
            <a:xfrm>
              <a:off x="2319650" y="3733173"/>
              <a:ext cx="4986474" cy="2642199"/>
              <a:chOff x="1830556" y="3468924"/>
              <a:chExt cx="4986474" cy="264219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830556" y="3468924"/>
                <a:ext cx="1662158" cy="14659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492714" y="3468924"/>
                <a:ext cx="1662158" cy="14659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154872" y="3468924"/>
                <a:ext cx="1662158" cy="14659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069225" y="5173568"/>
                <a:ext cx="971723" cy="93755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841164" y="5173568"/>
                <a:ext cx="971723" cy="93755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597084" y="5173568"/>
                <a:ext cx="971723" cy="93755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Arrow 12"/>
              <p:cNvSpPr/>
              <p:nvPr/>
            </p:nvSpPr>
            <p:spPr>
              <a:xfrm rot="16200000">
                <a:off x="2205597" y="4551374"/>
                <a:ext cx="750102" cy="255696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Arrow 13"/>
              <p:cNvSpPr/>
              <p:nvPr/>
            </p:nvSpPr>
            <p:spPr>
              <a:xfrm rot="16200000">
                <a:off x="3969012" y="4611036"/>
                <a:ext cx="750102" cy="255696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Arrow 14"/>
              <p:cNvSpPr/>
              <p:nvPr/>
            </p:nvSpPr>
            <p:spPr>
              <a:xfrm rot="16200000">
                <a:off x="5741980" y="4611036"/>
                <a:ext cx="750102" cy="255696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793248" y="3271508"/>
              <a:ext cx="808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  <a:latin typeface="Century Gothic"/>
                  <a:cs typeface="Century Gothic"/>
                </a:rPr>
                <a:t>/m/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80800" y="3220908"/>
              <a:ext cx="808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  <a:latin typeface="Century Gothic"/>
                  <a:cs typeface="Century Gothic"/>
                </a:rPr>
                <a:t>/e/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49217" y="3220908"/>
              <a:ext cx="808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  <a:latin typeface="Century Gothic"/>
                  <a:cs typeface="Century Gothic"/>
                </a:rPr>
                <a:t>/n/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0278" y="5766802"/>
            <a:ext cx="805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/l/ /e/ /g/	 		/g/ /e/ /t/ 			 /r/ /e/ /d/	 	/b/ /e/ /d/</a:t>
            </a:r>
          </a:p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/p/ /e/ /n/		/s/ /m/ /e/ /l/		/d/ /r/ /e/ /s/		/s/ /t/ /e/ /p/</a:t>
            </a:r>
          </a:p>
        </p:txBody>
      </p:sp>
    </p:spTree>
    <p:extLst>
      <p:ext uri="{BB962C8B-B14F-4D97-AF65-F5344CB8AC3E}">
        <p14:creationId xmlns:p14="http://schemas.microsoft.com/office/powerpoint/2010/main" val="2564926356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97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8242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294446567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97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8242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t</a:t>
            </a:r>
          </a:p>
        </p:txBody>
      </p:sp>
      <p:sp>
        <p:nvSpPr>
          <p:cNvPr id="5" name="Rectangle 4"/>
          <p:cNvSpPr/>
          <p:nvPr/>
        </p:nvSpPr>
        <p:spPr>
          <a:xfrm>
            <a:off x="460991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659854573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97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8242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t</a:t>
            </a:r>
          </a:p>
        </p:txBody>
      </p:sp>
      <p:sp>
        <p:nvSpPr>
          <p:cNvPr id="5" name="Rectangle 4"/>
          <p:cNvSpPr/>
          <p:nvPr/>
        </p:nvSpPr>
        <p:spPr>
          <a:xfrm>
            <a:off x="461945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6" name="Rectangle 5"/>
          <p:cNvSpPr/>
          <p:nvPr/>
        </p:nvSpPr>
        <p:spPr>
          <a:xfrm>
            <a:off x="686603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001202518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97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8242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t</a:t>
            </a:r>
          </a:p>
        </p:txBody>
      </p:sp>
      <p:sp>
        <p:nvSpPr>
          <p:cNvPr id="5" name="Rectangle 4"/>
          <p:cNvSpPr/>
          <p:nvPr/>
        </p:nvSpPr>
        <p:spPr>
          <a:xfrm>
            <a:off x="450487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6" name="Rectangle 5"/>
          <p:cNvSpPr/>
          <p:nvPr/>
        </p:nvSpPr>
        <p:spPr>
          <a:xfrm>
            <a:off x="662732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97500706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4252883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317103176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p</a:t>
            </a: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64183440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p</a:t>
            </a: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57696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800769211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p</a:t>
            </a: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525162804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4252883875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l</a:t>
            </a: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64183440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l</a:t>
            </a: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57696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latin typeface="Century Gothic"/>
                <a:cs typeface="Century Gothic"/>
              </a:rPr>
              <a:t>ss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00769211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l</a:t>
            </a: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latin typeface="Century Gothic"/>
                <a:cs typeface="Century Gothic"/>
              </a:rPr>
              <a:t>ss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25162804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97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8242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847693236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97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8242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w</a:t>
            </a:r>
          </a:p>
        </p:txBody>
      </p:sp>
      <p:sp>
        <p:nvSpPr>
          <p:cNvPr id="5" name="Rectangle 4"/>
          <p:cNvSpPr/>
          <p:nvPr/>
        </p:nvSpPr>
        <p:spPr>
          <a:xfrm>
            <a:off x="4609909" y="2002958"/>
            <a:ext cx="227464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4621406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97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8242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w</a:t>
            </a:r>
          </a:p>
        </p:txBody>
      </p:sp>
      <p:sp>
        <p:nvSpPr>
          <p:cNvPr id="5" name="Rectangle 4"/>
          <p:cNvSpPr/>
          <p:nvPr/>
        </p:nvSpPr>
        <p:spPr>
          <a:xfrm>
            <a:off x="4619458" y="2002958"/>
            <a:ext cx="225555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7343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101722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58800888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97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8242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w</a:t>
            </a:r>
          </a:p>
        </p:txBody>
      </p:sp>
      <p:sp>
        <p:nvSpPr>
          <p:cNvPr id="5" name="Rectangle 4"/>
          <p:cNvSpPr/>
          <p:nvPr/>
        </p:nvSpPr>
        <p:spPr>
          <a:xfrm>
            <a:off x="4504874" y="2002958"/>
            <a:ext cx="225555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0425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604667667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87" y="219609"/>
            <a:ext cx="8851573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Century Gothic"/>
                <a:cs typeface="Century Gothic"/>
              </a:rPr>
              <a:t>	e				</a:t>
            </a:r>
            <a:r>
              <a:rPr lang="en-US" sz="7200" dirty="0" err="1">
                <a:latin typeface="Century Gothic"/>
                <a:cs typeface="Century Gothic"/>
              </a:rPr>
              <a:t>sm</a:t>
            </a:r>
            <a:r>
              <a:rPr lang="en-US" sz="7200" dirty="0">
                <a:latin typeface="Century Gothic"/>
                <a:cs typeface="Century Gothic"/>
              </a:rPr>
              <a:t>				x					</a:t>
            </a:r>
            <a:r>
              <a:rPr lang="en-US" sz="7200" dirty="0" err="1">
                <a:latin typeface="Century Gothic"/>
                <a:cs typeface="Century Gothic"/>
              </a:rPr>
              <a:t>ll</a:t>
            </a:r>
            <a:endParaRPr lang="en-US" sz="7200" dirty="0">
              <a:latin typeface="Century Gothic"/>
              <a:cs typeface="Century Gothic"/>
            </a:endParaRP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20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Century Gothic"/>
                <a:cs typeface="Century Gothic"/>
              </a:rPr>
              <a:t>sp</a:t>
            </a:r>
            <a:r>
              <a:rPr lang="en-US" sz="7200" dirty="0">
                <a:solidFill>
                  <a:srgbClr val="000000"/>
                </a:solidFill>
                <a:latin typeface="Century Gothic"/>
                <a:cs typeface="Century Gothic"/>
              </a:rPr>
              <a:t>				</a:t>
            </a:r>
            <a:r>
              <a:rPr lang="en-US" sz="7200" dirty="0" err="1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7200" dirty="0">
                <a:solidFill>
                  <a:srgbClr val="FF0000"/>
                </a:solidFill>
                <a:latin typeface="Century Gothic"/>
                <a:cs typeface="Century Gothic"/>
              </a:rPr>
              <a:t> 	  	</a:t>
            </a:r>
            <a:r>
              <a:rPr lang="en-US" sz="7200" dirty="0" err="1">
                <a:latin typeface="Century Gothic"/>
                <a:cs typeface="Century Gothic"/>
              </a:rPr>
              <a:t>ss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  		</a:t>
            </a:r>
            <a:r>
              <a:rPr lang="en-US" sz="7000" dirty="0" err="1">
                <a:solidFill>
                  <a:srgbClr val="000000"/>
                </a:solidFill>
                <a:latin typeface="Century Gothic"/>
                <a:cs typeface="Century Gothic"/>
              </a:rPr>
              <a:t>ed</a:t>
            </a:r>
            <a:endParaRPr lang="en-US" sz="7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700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7000" dirty="0" err="1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 err="1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7000" dirty="0">
                <a:solidFill>
                  <a:srgbClr val="000000"/>
                </a:solidFill>
                <a:latin typeface="Century Gothic"/>
                <a:cs typeface="Century Gothic"/>
              </a:rPr>
              <a:t>			</a:t>
            </a:r>
            <a:r>
              <a:rPr lang="en-US" sz="7000" dirty="0" err="1">
                <a:solidFill>
                  <a:srgbClr val="000000"/>
                </a:solidFill>
                <a:latin typeface="Century Gothic"/>
                <a:cs typeface="Century Gothic"/>
              </a:rPr>
              <a:t>sw</a:t>
            </a:r>
            <a:r>
              <a:rPr lang="en-US" sz="7000" dirty="0">
                <a:solidFill>
                  <a:srgbClr val="000000"/>
                </a:solidFill>
                <a:latin typeface="Century Gothic"/>
                <a:cs typeface="Century Gothic"/>
              </a:rPr>
              <a:t>				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 			  </a:t>
            </a:r>
            <a:r>
              <a:rPr lang="en-US" sz="7000" dirty="0">
                <a:latin typeface="Century Gothic"/>
                <a:cs typeface="Century Gothic"/>
              </a:rPr>
              <a:t>v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7000" dirty="0">
                <a:solidFill>
                  <a:srgbClr val="000000"/>
                </a:solidFill>
                <a:latin typeface="Century Gothic"/>
                <a:cs typeface="Century Gothic"/>
              </a:rPr>
              <a:t>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       </a:t>
            </a:r>
            <a:r>
              <a:rPr lang="en-US" sz="7000" dirty="0" err="1">
                <a:solidFill>
                  <a:srgbClr val="000000"/>
                </a:solidFill>
                <a:latin typeface="Century Gothic"/>
                <a:cs typeface="Century Gothic"/>
              </a:rPr>
              <a:t>ed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      </a:t>
            </a:r>
            <a:r>
              <a:rPr lang="en-US" sz="7000" dirty="0" err="1">
                <a:solidFill>
                  <a:srgbClr val="000000"/>
                </a:solidFill>
                <a:latin typeface="Century Gothic"/>
                <a:cs typeface="Century Gothic"/>
              </a:rPr>
              <a:t>ck</a:t>
            </a:r>
            <a:r>
              <a:rPr lang="en-US" sz="7000" dirty="0">
                <a:solidFill>
                  <a:srgbClr val="000000"/>
                </a:solidFill>
                <a:latin typeface="Century Gothic"/>
                <a:cs typeface="Century Gothic"/>
              </a:rPr>
              <a:t>    </a:t>
            </a:r>
            <a:r>
              <a:rPr lang="en-US" sz="7000" dirty="0" err="1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7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34906" y="1890545"/>
            <a:ext cx="62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/t/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55703" y="5298884"/>
            <a:ext cx="62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/d/</a:t>
            </a:r>
          </a:p>
        </p:txBody>
      </p:sp>
    </p:spTree>
    <p:extLst>
      <p:ext uri="{BB962C8B-B14F-4D97-AF65-F5344CB8AC3E}">
        <p14:creationId xmlns:p14="http://schemas.microsoft.com/office/powerpoint/2010/main" val="1637747375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161254723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err="1">
                <a:latin typeface="Century Gothic"/>
                <a:cs typeface="Century Gothic"/>
              </a:rPr>
              <a:t>p</a:t>
            </a:r>
            <a:r>
              <a:rPr lang="en-US" sz="7000" dirty="0" err="1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02968179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226957922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r</a:t>
            </a:r>
          </a:p>
        </p:txBody>
      </p:sp>
    </p:spTree>
    <p:extLst>
      <p:ext uri="{BB962C8B-B14F-4D97-AF65-F5344CB8AC3E}">
        <p14:creationId xmlns:p14="http://schemas.microsoft.com/office/powerpoint/2010/main" val="2636025031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81508449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331937232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R</a:t>
            </a:r>
          </a:p>
        </p:txBody>
      </p:sp>
    </p:spTree>
    <p:extLst>
      <p:ext uri="{BB962C8B-B14F-4D97-AF65-F5344CB8AC3E}">
        <p14:creationId xmlns:p14="http://schemas.microsoft.com/office/powerpoint/2010/main" val="1266125667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48205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	</a:t>
            </a:r>
          </a:p>
        </p:txBody>
      </p:sp>
    </p:spTree>
    <p:extLst>
      <p:ext uri="{BB962C8B-B14F-4D97-AF65-F5344CB8AC3E}">
        <p14:creationId xmlns:p14="http://schemas.microsoft.com/office/powerpoint/2010/main" val="721660533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0646928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x   b</a:t>
            </a:r>
          </a:p>
        </p:txBody>
      </p:sp>
    </p:spTree>
    <p:extLst>
      <p:ext uri="{BB962C8B-B14F-4D97-AF65-F5344CB8AC3E}">
        <p14:creationId xmlns:p14="http://schemas.microsoft.com/office/powerpoint/2010/main" val="3040236210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x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000" dirty="0">
              <a:latin typeface="Century Gothic"/>
              <a:cs typeface="Century Gothic"/>
            </a:endParaRPr>
          </a:p>
          <a:p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42161411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x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</a:p>
          <a:p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51224678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x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08844202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x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err="1">
                <a:latin typeface="Century Gothic"/>
                <a:cs typeface="Century Gothic"/>
              </a:rPr>
              <a:t>g</a:t>
            </a:r>
            <a:r>
              <a:rPr lang="en-US" sz="7000" dirty="0" err="1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30615599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x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883916670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x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ts</a:t>
            </a:r>
          </a:p>
        </p:txBody>
      </p:sp>
    </p:spTree>
    <p:extLst>
      <p:ext uri="{BB962C8B-B14F-4D97-AF65-F5344CB8AC3E}">
        <p14:creationId xmlns:p14="http://schemas.microsoft.com/office/powerpoint/2010/main" val="1548489647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x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ts   w</a:t>
            </a:r>
          </a:p>
        </p:txBody>
      </p:sp>
    </p:spTree>
    <p:extLst>
      <p:ext uri="{BB962C8B-B14F-4D97-AF65-F5344CB8AC3E}">
        <p14:creationId xmlns:p14="http://schemas.microsoft.com/office/powerpoint/2010/main" val="3450641149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x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ts 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7079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	b</a:t>
            </a:r>
          </a:p>
        </p:txBody>
      </p:sp>
    </p:spTree>
    <p:extLst>
      <p:ext uri="{BB962C8B-B14F-4D97-AF65-F5344CB8AC3E}">
        <p14:creationId xmlns:p14="http://schemas.microsoft.com/office/powerpoint/2010/main" val="1657599852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x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ts 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886279382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x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ts 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J</a:t>
            </a:r>
          </a:p>
        </p:txBody>
      </p:sp>
    </p:spTree>
    <p:extLst>
      <p:ext uri="{BB962C8B-B14F-4D97-AF65-F5344CB8AC3E}">
        <p14:creationId xmlns:p14="http://schemas.microsoft.com/office/powerpoint/2010/main" val="1777629664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x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ts 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42859183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x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ts 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41763940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x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ts 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t</a:t>
            </a:r>
          </a:p>
          <a:p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69142412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x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ts 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</a:t>
            </a:r>
            <a:r>
              <a:rPr lang="en-US" sz="7000" dirty="0" err="1">
                <a:latin typeface="Century Gothic"/>
                <a:cs typeface="Century Gothic"/>
              </a:rPr>
              <a:t>t</a:t>
            </a:r>
            <a:r>
              <a:rPr lang="en-US" sz="7000" dirty="0" err="1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000" dirty="0">
              <a:latin typeface="Century Gothic"/>
              <a:cs typeface="Century Gothic"/>
            </a:endParaRPr>
          </a:p>
          <a:p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5406568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x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ts 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64495869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x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ts 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479098453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x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ts 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16662607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x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ts 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975976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38117846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x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ts 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d</a:t>
            </a:r>
          </a:p>
        </p:txBody>
      </p:sp>
    </p:spTree>
    <p:extLst>
      <p:ext uri="{BB962C8B-B14F-4D97-AF65-F5344CB8AC3E}">
        <p14:creationId xmlns:p14="http://schemas.microsoft.com/office/powerpoint/2010/main" val="1732838590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x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ts 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</a:t>
            </a:r>
            <a:r>
              <a:rPr lang="en-US" sz="7000" dirty="0" err="1">
                <a:latin typeface="Century Gothic"/>
                <a:cs typeface="Century Gothic"/>
              </a:rPr>
              <a:t>d</a:t>
            </a:r>
            <a:r>
              <a:rPr lang="en-US" sz="7000" dirty="0" err="1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3292297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x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ts 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d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7000" dirty="0">
                <a:latin typeface="Century Gothic"/>
                <a:cs typeface="Century Gothic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813559279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x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ts 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d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7000" dirty="0">
                <a:latin typeface="Century Gothic"/>
                <a:cs typeface="Century Gothic"/>
              </a:rPr>
              <a:t>f v</a:t>
            </a:r>
          </a:p>
        </p:txBody>
      </p:sp>
    </p:spTree>
    <p:extLst>
      <p:ext uri="{BB962C8B-B14F-4D97-AF65-F5344CB8AC3E}">
        <p14:creationId xmlns:p14="http://schemas.microsoft.com/office/powerpoint/2010/main" val="3389117059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x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ts 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d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7000" dirty="0">
                <a:latin typeface="Century Gothic"/>
                <a:cs typeface="Century Gothic"/>
              </a:rPr>
              <a:t>f </a:t>
            </a:r>
            <a:r>
              <a:rPr lang="en-US" sz="7000" dirty="0" err="1">
                <a:latin typeface="Century Gothic"/>
                <a:cs typeface="Century Gothic"/>
              </a:rPr>
              <a:t>v</a:t>
            </a:r>
            <a:r>
              <a:rPr lang="en-US" sz="7000" dirty="0" err="1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10604619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x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ts 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d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7000" dirty="0">
                <a:latin typeface="Century Gothic"/>
                <a:cs typeface="Century Gothic"/>
              </a:rPr>
              <a:t>f v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797511523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x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ts 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d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7000" dirty="0">
                <a:latin typeface="Century Gothic"/>
                <a:cs typeface="Century Gothic"/>
              </a:rPr>
              <a:t>f v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</a:t>
            </a:r>
            <a:r>
              <a:rPr lang="en-US" sz="7000" dirty="0" err="1">
                <a:latin typeface="Century Gothic"/>
                <a:cs typeface="Century Gothic"/>
              </a:rPr>
              <a:t>sm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90055569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x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ts 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d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7000" dirty="0">
                <a:latin typeface="Century Gothic"/>
                <a:cs typeface="Century Gothic"/>
              </a:rPr>
              <a:t>f v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</a:t>
            </a:r>
            <a:r>
              <a:rPr lang="en-US" sz="7000" dirty="0" err="1">
                <a:latin typeface="Century Gothic"/>
                <a:cs typeface="Century Gothic"/>
              </a:rPr>
              <a:t>sm</a:t>
            </a:r>
            <a:r>
              <a:rPr lang="en-US" sz="7000" dirty="0" err="1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27228434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x 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ts 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 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d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7000" dirty="0">
                <a:latin typeface="Century Gothic"/>
                <a:cs typeface="Century Gothic"/>
              </a:rPr>
              <a:t>f v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sm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</a:p>
        </p:txBody>
      </p:sp>
    </p:spTree>
    <p:extLst>
      <p:ext uri="{BB962C8B-B14F-4D97-AF65-F5344CB8AC3E}">
        <p14:creationId xmlns:p14="http://schemas.microsoft.com/office/powerpoint/2010/main" val="2921147542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 pr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ss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972" y="210061"/>
            <a:ext cx="2864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</a:p>
        </p:txBody>
      </p:sp>
    </p:spTree>
    <p:extLst>
      <p:ext uri="{BB962C8B-B14F-4D97-AF65-F5344CB8AC3E}">
        <p14:creationId xmlns:p14="http://schemas.microsoft.com/office/powerpoint/2010/main" val="875164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	</a:t>
            </a:r>
          </a:p>
        </p:txBody>
      </p:sp>
    </p:spTree>
    <p:extLst>
      <p:ext uri="{BB962C8B-B14F-4D97-AF65-F5344CB8AC3E}">
        <p14:creationId xmlns:p14="http://schemas.microsoft.com/office/powerpoint/2010/main" val="1211147384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 pr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ss	   st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p	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972" y="210061"/>
            <a:ext cx="2864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</a:p>
        </p:txBody>
      </p:sp>
    </p:spTree>
    <p:extLst>
      <p:ext uri="{BB962C8B-B14F-4D97-AF65-F5344CB8AC3E}">
        <p14:creationId xmlns:p14="http://schemas.microsoft.com/office/powerpoint/2010/main" val="2153487843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 pr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ss	   st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p		 sl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	</a:t>
            </a:r>
          </a:p>
          <a:p>
            <a:endParaRPr lang="en-US" sz="70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972" y="210061"/>
            <a:ext cx="2864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</a:p>
        </p:txBody>
      </p:sp>
    </p:spTree>
    <p:extLst>
      <p:ext uri="{BB962C8B-B14F-4D97-AF65-F5344CB8AC3E}">
        <p14:creationId xmlns:p14="http://schemas.microsoft.com/office/powerpoint/2010/main" val="78016677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 pr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ss	   st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p		 sl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	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br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7000" dirty="0">
                <a:latin typeface="Century Gothic"/>
                <a:cs typeface="Century Gothic"/>
              </a:rPr>
              <a:t>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972" y="210061"/>
            <a:ext cx="2864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</a:p>
        </p:txBody>
      </p:sp>
    </p:spTree>
    <p:extLst>
      <p:ext uri="{BB962C8B-B14F-4D97-AF65-F5344CB8AC3E}">
        <p14:creationId xmlns:p14="http://schemas.microsoft.com/office/powerpoint/2010/main" val="332952801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 pr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ss	   st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p		 sl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	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br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7000" dirty="0">
                <a:latin typeface="Century Gothic"/>
                <a:cs typeface="Century Gothic"/>
              </a:rPr>
              <a:t>d  bl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>
                <a:latin typeface="Century Gothic"/>
                <a:cs typeface="Century Gothic"/>
              </a:rPr>
              <a:t>ck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972" y="210061"/>
            <a:ext cx="2864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</a:p>
        </p:txBody>
      </p:sp>
    </p:spTree>
    <p:extLst>
      <p:ext uri="{BB962C8B-B14F-4D97-AF65-F5344CB8AC3E}">
        <p14:creationId xmlns:p14="http://schemas.microsoft.com/office/powerpoint/2010/main" val="1912580689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 pr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ss	   st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p		 sl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	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br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7000" dirty="0">
                <a:latin typeface="Century Gothic"/>
                <a:cs typeface="Century Gothic"/>
              </a:rPr>
              <a:t>d  bl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>
                <a:latin typeface="Century Gothic"/>
                <a:cs typeface="Century Gothic"/>
              </a:rPr>
              <a:t>ck	 cl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>
                <a:latin typeface="Century Gothic"/>
                <a:cs typeface="Century Gothic"/>
              </a:rPr>
              <a:t>ck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972" y="210061"/>
            <a:ext cx="2864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</a:p>
        </p:txBody>
      </p:sp>
    </p:spTree>
    <p:extLst>
      <p:ext uri="{BB962C8B-B14F-4D97-AF65-F5344CB8AC3E}">
        <p14:creationId xmlns:p14="http://schemas.microsoft.com/office/powerpoint/2010/main" val="3014602306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	  y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  <a:r>
              <a:rPr lang="en-US" sz="7000" u="sng" dirty="0">
                <a:latin typeface="Century Gothic"/>
                <a:cs typeface="Century Gothic"/>
              </a:rPr>
              <a:t>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972" y="210061"/>
            <a:ext cx="2864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</a:p>
        </p:txBody>
      </p:sp>
    </p:spTree>
    <p:extLst>
      <p:ext uri="{BB962C8B-B14F-4D97-AF65-F5344CB8AC3E}">
        <p14:creationId xmlns:p14="http://schemas.microsoft.com/office/powerpoint/2010/main" val="4159438521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	  y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  <a:r>
              <a:rPr lang="en-US" sz="7000" u="sng" dirty="0">
                <a:latin typeface="Century Gothic"/>
                <a:cs typeface="Century Gothic"/>
              </a:rPr>
              <a:t>ed</a:t>
            </a:r>
            <a:r>
              <a:rPr lang="en-US" sz="7000" dirty="0">
                <a:latin typeface="Century Gothic"/>
                <a:cs typeface="Century Gothic"/>
              </a:rPr>
              <a:t>    dr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ss</a:t>
            </a:r>
            <a:r>
              <a:rPr lang="en-US" sz="7000" u="sng" dirty="0">
                <a:latin typeface="Century Gothic"/>
                <a:cs typeface="Century Gothic"/>
              </a:rPr>
              <a:t>ed</a:t>
            </a:r>
          </a:p>
          <a:p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972" y="210061"/>
            <a:ext cx="2864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</a:p>
        </p:txBody>
      </p:sp>
    </p:spTree>
    <p:extLst>
      <p:ext uri="{BB962C8B-B14F-4D97-AF65-F5344CB8AC3E}">
        <p14:creationId xmlns:p14="http://schemas.microsoft.com/office/powerpoint/2010/main" val="2053091802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	  y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  <a:r>
              <a:rPr lang="en-US" sz="7000" u="sng" dirty="0">
                <a:latin typeface="Century Gothic"/>
                <a:cs typeface="Century Gothic"/>
              </a:rPr>
              <a:t>ed</a:t>
            </a:r>
            <a:r>
              <a:rPr lang="en-US" sz="7000" dirty="0">
                <a:latin typeface="Century Gothic"/>
                <a:cs typeface="Century Gothic"/>
              </a:rPr>
              <a:t>    dr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ss</a:t>
            </a:r>
            <a:r>
              <a:rPr lang="en-US" sz="7000" u="sng" dirty="0">
                <a:latin typeface="Century Gothic"/>
                <a:cs typeface="Century Gothic"/>
              </a:rPr>
              <a:t>ed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h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7000" dirty="0">
                <a:latin typeface="Century Gothic"/>
                <a:cs typeface="Century Gothic"/>
              </a:rPr>
              <a:t>d</a:t>
            </a:r>
            <a:r>
              <a:rPr lang="en-US" sz="7000" u="sng" dirty="0">
                <a:latin typeface="Century Gothic"/>
                <a:cs typeface="Century Gothic"/>
              </a:rPr>
              <a:t>ed</a:t>
            </a:r>
            <a:r>
              <a:rPr lang="en-US" sz="7000" dirty="0">
                <a:latin typeface="Century Gothic"/>
                <a:cs typeface="Century Gothic"/>
              </a:rPr>
              <a:t>		</a:t>
            </a:r>
            <a:endParaRPr lang="en-US" sz="7000" u="sng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972" y="210061"/>
            <a:ext cx="2864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</a:p>
        </p:txBody>
      </p:sp>
    </p:spTree>
    <p:extLst>
      <p:ext uri="{BB962C8B-B14F-4D97-AF65-F5344CB8AC3E}">
        <p14:creationId xmlns:p14="http://schemas.microsoft.com/office/powerpoint/2010/main" val="1337065653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	  y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  <a:r>
              <a:rPr lang="en-US" sz="7000" u="sng" dirty="0">
                <a:latin typeface="Century Gothic"/>
                <a:cs typeface="Century Gothic"/>
              </a:rPr>
              <a:t>ed</a:t>
            </a:r>
            <a:r>
              <a:rPr lang="en-US" sz="7000" dirty="0">
                <a:latin typeface="Century Gothic"/>
                <a:cs typeface="Century Gothic"/>
              </a:rPr>
              <a:t>    dr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ss</a:t>
            </a:r>
            <a:r>
              <a:rPr lang="en-US" sz="7000" u="sng" dirty="0">
                <a:latin typeface="Century Gothic"/>
                <a:cs typeface="Century Gothic"/>
              </a:rPr>
              <a:t>ed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h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7000" dirty="0">
                <a:latin typeface="Century Gothic"/>
                <a:cs typeface="Century Gothic"/>
              </a:rPr>
              <a:t>d</a:t>
            </a:r>
            <a:r>
              <a:rPr lang="en-US" sz="7000" u="sng" dirty="0">
                <a:latin typeface="Century Gothic"/>
                <a:cs typeface="Century Gothic"/>
              </a:rPr>
              <a:t>ed</a:t>
            </a:r>
            <a:r>
              <a:rPr lang="en-US" sz="7000" dirty="0">
                <a:latin typeface="Century Gothic"/>
                <a:cs typeface="Century Gothic"/>
              </a:rPr>
              <a:t>		  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ck</a:t>
            </a:r>
            <a:r>
              <a:rPr lang="en-US" sz="7000" u="sng" dirty="0">
                <a:latin typeface="Century Gothic"/>
                <a:cs typeface="Century Gothic"/>
              </a:rPr>
              <a:t>ed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  </a:t>
            </a:r>
            <a:endParaRPr lang="en-US" sz="7000" u="sng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972" y="210061"/>
            <a:ext cx="2864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</a:p>
        </p:txBody>
      </p:sp>
    </p:spTree>
    <p:extLst>
      <p:ext uri="{BB962C8B-B14F-4D97-AF65-F5344CB8AC3E}">
        <p14:creationId xmlns:p14="http://schemas.microsoft.com/office/powerpoint/2010/main" val="2621016629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	  y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  <a:r>
              <a:rPr lang="en-US" sz="7000" u="sng" dirty="0">
                <a:latin typeface="Century Gothic"/>
                <a:cs typeface="Century Gothic"/>
              </a:rPr>
              <a:t>ed</a:t>
            </a:r>
            <a:r>
              <a:rPr lang="en-US" sz="7000" dirty="0">
                <a:latin typeface="Century Gothic"/>
                <a:cs typeface="Century Gothic"/>
              </a:rPr>
              <a:t>    dr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ss</a:t>
            </a:r>
            <a:r>
              <a:rPr lang="en-US" sz="7000" u="sng" dirty="0">
                <a:latin typeface="Century Gothic"/>
                <a:cs typeface="Century Gothic"/>
              </a:rPr>
              <a:t>ed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h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7000" dirty="0">
                <a:latin typeface="Century Gothic"/>
                <a:cs typeface="Century Gothic"/>
              </a:rPr>
              <a:t>d</a:t>
            </a:r>
            <a:r>
              <a:rPr lang="en-US" sz="7000" u="sng" dirty="0">
                <a:latin typeface="Century Gothic"/>
                <a:cs typeface="Century Gothic"/>
              </a:rPr>
              <a:t>ed</a:t>
            </a:r>
            <a:r>
              <a:rPr lang="en-US" sz="7000" dirty="0">
                <a:latin typeface="Century Gothic"/>
                <a:cs typeface="Century Gothic"/>
              </a:rPr>
              <a:t>		  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ck</a:t>
            </a:r>
            <a:r>
              <a:rPr lang="en-US" sz="7000" u="sng" dirty="0">
                <a:latin typeface="Century Gothic"/>
                <a:cs typeface="Century Gothic"/>
              </a:rPr>
              <a:t>ed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  sp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  <a:r>
              <a:rPr lang="en-US" sz="7000" u="sng" dirty="0">
                <a:latin typeface="Century Gothic"/>
                <a:cs typeface="Century Gothic"/>
              </a:rPr>
              <a:t>ed</a:t>
            </a:r>
            <a:r>
              <a:rPr lang="en-US" sz="7000" dirty="0">
                <a:latin typeface="Century Gothic"/>
                <a:cs typeface="Century Gothic"/>
              </a:rPr>
              <a:t>			</a:t>
            </a:r>
            <a:endParaRPr lang="en-US" sz="7000" u="sng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972" y="210061"/>
            <a:ext cx="2864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</a:p>
        </p:txBody>
      </p:sp>
    </p:spTree>
    <p:extLst>
      <p:ext uri="{BB962C8B-B14F-4D97-AF65-F5344CB8AC3E}">
        <p14:creationId xmlns:p14="http://schemas.microsoft.com/office/powerpoint/2010/main" val="3362607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	b</a:t>
            </a:r>
          </a:p>
        </p:txBody>
      </p:sp>
    </p:spTree>
    <p:extLst>
      <p:ext uri="{BB962C8B-B14F-4D97-AF65-F5344CB8AC3E}">
        <p14:creationId xmlns:p14="http://schemas.microsoft.com/office/powerpoint/2010/main" val="2631553671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	  y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  <a:r>
              <a:rPr lang="en-US" sz="7000" u="sng" dirty="0">
                <a:latin typeface="Century Gothic"/>
                <a:cs typeface="Century Gothic"/>
              </a:rPr>
              <a:t>ed</a:t>
            </a:r>
            <a:r>
              <a:rPr lang="en-US" sz="7000" dirty="0">
                <a:latin typeface="Century Gothic"/>
                <a:cs typeface="Century Gothic"/>
              </a:rPr>
              <a:t>    dr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ss</a:t>
            </a:r>
            <a:r>
              <a:rPr lang="en-US" sz="7000" u="sng" dirty="0">
                <a:latin typeface="Century Gothic"/>
                <a:cs typeface="Century Gothic"/>
              </a:rPr>
              <a:t>ed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h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7000" dirty="0">
                <a:latin typeface="Century Gothic"/>
                <a:cs typeface="Century Gothic"/>
              </a:rPr>
              <a:t>d</a:t>
            </a:r>
            <a:r>
              <a:rPr lang="en-US" sz="7000" u="sng" dirty="0">
                <a:latin typeface="Century Gothic"/>
                <a:cs typeface="Century Gothic"/>
              </a:rPr>
              <a:t>ed</a:t>
            </a:r>
            <a:r>
              <a:rPr lang="en-US" sz="7000" dirty="0">
                <a:latin typeface="Century Gothic"/>
                <a:cs typeface="Century Gothic"/>
              </a:rPr>
              <a:t>		  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ck</a:t>
            </a:r>
            <a:r>
              <a:rPr lang="en-US" sz="7000" u="sng" dirty="0">
                <a:latin typeface="Century Gothic"/>
                <a:cs typeface="Century Gothic"/>
              </a:rPr>
              <a:t>ed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  sp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  <a:r>
              <a:rPr lang="en-US" sz="7000" u="sng" dirty="0">
                <a:latin typeface="Century Gothic"/>
                <a:cs typeface="Century Gothic"/>
              </a:rPr>
              <a:t>ed</a:t>
            </a:r>
            <a:r>
              <a:rPr lang="en-US" sz="7000" dirty="0">
                <a:latin typeface="Century Gothic"/>
                <a:cs typeface="Century Gothic"/>
              </a:rPr>
              <a:t>			sm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  <a:r>
              <a:rPr lang="en-US" sz="7000" u="sng" dirty="0">
                <a:latin typeface="Century Gothic"/>
                <a:cs typeface="Century Gothic"/>
              </a:rPr>
              <a:t>ed</a:t>
            </a:r>
          </a:p>
          <a:p>
            <a:endParaRPr lang="en-US" sz="4000" u="sng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   </a:t>
            </a:r>
            <a:endParaRPr lang="en-US" sz="7000" u="sng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972" y="210061"/>
            <a:ext cx="2864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</a:p>
        </p:txBody>
      </p:sp>
    </p:spTree>
    <p:extLst>
      <p:ext uri="{BB962C8B-B14F-4D97-AF65-F5344CB8AC3E}">
        <p14:creationId xmlns:p14="http://schemas.microsoft.com/office/powerpoint/2010/main" val="2176272196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	  y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  <a:r>
              <a:rPr lang="en-US" sz="7000" u="sng" dirty="0">
                <a:latin typeface="Century Gothic"/>
                <a:cs typeface="Century Gothic"/>
              </a:rPr>
              <a:t>ed</a:t>
            </a:r>
            <a:r>
              <a:rPr lang="en-US" sz="7000" dirty="0">
                <a:latin typeface="Century Gothic"/>
                <a:cs typeface="Century Gothic"/>
              </a:rPr>
              <a:t>    dr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ss</a:t>
            </a:r>
            <a:r>
              <a:rPr lang="en-US" sz="7000" u="sng" dirty="0">
                <a:latin typeface="Century Gothic"/>
                <a:cs typeface="Century Gothic"/>
              </a:rPr>
              <a:t>ed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h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7000" dirty="0">
                <a:latin typeface="Century Gothic"/>
                <a:cs typeface="Century Gothic"/>
              </a:rPr>
              <a:t>d</a:t>
            </a:r>
            <a:r>
              <a:rPr lang="en-US" sz="7000" u="sng" dirty="0">
                <a:latin typeface="Century Gothic"/>
                <a:cs typeface="Century Gothic"/>
              </a:rPr>
              <a:t>ed</a:t>
            </a:r>
            <a:r>
              <a:rPr lang="en-US" sz="7000" dirty="0">
                <a:latin typeface="Century Gothic"/>
                <a:cs typeface="Century Gothic"/>
              </a:rPr>
              <a:t>		  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ck</a:t>
            </a:r>
            <a:r>
              <a:rPr lang="en-US" sz="7000" u="sng" dirty="0">
                <a:latin typeface="Century Gothic"/>
                <a:cs typeface="Century Gothic"/>
              </a:rPr>
              <a:t>ed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  sp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  <a:r>
              <a:rPr lang="en-US" sz="7000" u="sng" dirty="0">
                <a:latin typeface="Century Gothic"/>
                <a:cs typeface="Century Gothic"/>
              </a:rPr>
              <a:t>ed</a:t>
            </a:r>
            <a:r>
              <a:rPr lang="en-US" sz="7000" dirty="0">
                <a:latin typeface="Century Gothic"/>
                <a:cs typeface="Century Gothic"/>
              </a:rPr>
              <a:t>			sm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  <a:r>
              <a:rPr lang="en-US" sz="7000" u="sng" dirty="0">
                <a:latin typeface="Century Gothic"/>
                <a:cs typeface="Century Gothic"/>
              </a:rPr>
              <a:t>ed</a:t>
            </a:r>
          </a:p>
          <a:p>
            <a:endParaRPr lang="en-US" sz="4000" u="sng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   m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>
                <a:latin typeface="Century Gothic"/>
                <a:cs typeface="Century Gothic"/>
              </a:rPr>
              <a:t>ss</a:t>
            </a:r>
            <a:r>
              <a:rPr lang="en-US" sz="7000" u="sng" dirty="0">
                <a:latin typeface="Century Gothic"/>
                <a:cs typeface="Century Gothic"/>
              </a:rPr>
              <a:t>ed	</a:t>
            </a:r>
            <a:r>
              <a:rPr lang="en-US" sz="7000" dirty="0">
                <a:latin typeface="Century Gothic"/>
                <a:cs typeface="Century Gothic"/>
              </a:rPr>
              <a:t>		</a:t>
            </a:r>
            <a:endParaRPr lang="en-US" sz="7000" u="sng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972" y="210061"/>
            <a:ext cx="2864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</a:p>
        </p:txBody>
      </p:sp>
    </p:spTree>
    <p:extLst>
      <p:ext uri="{BB962C8B-B14F-4D97-AF65-F5344CB8AC3E}">
        <p14:creationId xmlns:p14="http://schemas.microsoft.com/office/powerpoint/2010/main" val="810557976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	  y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  <a:r>
              <a:rPr lang="en-US" sz="7000" u="sng" dirty="0">
                <a:latin typeface="Century Gothic"/>
                <a:cs typeface="Century Gothic"/>
              </a:rPr>
              <a:t>ed</a:t>
            </a:r>
            <a:r>
              <a:rPr lang="en-US" sz="7000" dirty="0">
                <a:latin typeface="Century Gothic"/>
                <a:cs typeface="Century Gothic"/>
              </a:rPr>
              <a:t>    dr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ss</a:t>
            </a:r>
            <a:r>
              <a:rPr lang="en-US" sz="7000" u="sng" dirty="0">
                <a:latin typeface="Century Gothic"/>
                <a:cs typeface="Century Gothic"/>
              </a:rPr>
              <a:t>ed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h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7000" dirty="0">
                <a:latin typeface="Century Gothic"/>
                <a:cs typeface="Century Gothic"/>
              </a:rPr>
              <a:t>d</a:t>
            </a:r>
            <a:r>
              <a:rPr lang="en-US" sz="7000" u="sng" dirty="0">
                <a:latin typeface="Century Gothic"/>
                <a:cs typeface="Century Gothic"/>
              </a:rPr>
              <a:t>ed</a:t>
            </a:r>
            <a:r>
              <a:rPr lang="en-US" sz="7000" dirty="0">
                <a:latin typeface="Century Gothic"/>
                <a:cs typeface="Century Gothic"/>
              </a:rPr>
              <a:t>		  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ck</a:t>
            </a:r>
            <a:r>
              <a:rPr lang="en-US" sz="7000" u="sng" dirty="0">
                <a:latin typeface="Century Gothic"/>
                <a:cs typeface="Century Gothic"/>
              </a:rPr>
              <a:t>ed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  sp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  <a:r>
              <a:rPr lang="en-US" sz="7000" u="sng" dirty="0">
                <a:latin typeface="Century Gothic"/>
                <a:cs typeface="Century Gothic"/>
              </a:rPr>
              <a:t>ed</a:t>
            </a:r>
            <a:r>
              <a:rPr lang="en-US" sz="7000" dirty="0">
                <a:latin typeface="Century Gothic"/>
                <a:cs typeface="Century Gothic"/>
              </a:rPr>
              <a:t>			sm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  <a:r>
              <a:rPr lang="en-US" sz="7000" u="sng" dirty="0">
                <a:latin typeface="Century Gothic"/>
                <a:cs typeface="Century Gothic"/>
              </a:rPr>
              <a:t>ed</a:t>
            </a:r>
          </a:p>
          <a:p>
            <a:endParaRPr lang="en-US" sz="4000" u="sng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   m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>
                <a:latin typeface="Century Gothic"/>
                <a:cs typeface="Century Gothic"/>
              </a:rPr>
              <a:t>ss</a:t>
            </a:r>
            <a:r>
              <a:rPr lang="en-US" sz="7000" u="sng" dirty="0">
                <a:latin typeface="Century Gothic"/>
                <a:cs typeface="Century Gothic"/>
              </a:rPr>
              <a:t>ed	</a:t>
            </a:r>
            <a:r>
              <a:rPr lang="en-US" sz="7000" dirty="0">
                <a:latin typeface="Century Gothic"/>
                <a:cs typeface="Century Gothic"/>
              </a:rPr>
              <a:t>		sw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  <a:r>
              <a:rPr lang="en-US" sz="7000" u="sng" dirty="0">
                <a:latin typeface="Century Gothic"/>
                <a:cs typeface="Century Gothic"/>
              </a:rPr>
              <a:t>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972" y="210061"/>
            <a:ext cx="2864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</a:p>
        </p:txBody>
      </p:sp>
    </p:spTree>
    <p:extLst>
      <p:ext uri="{BB962C8B-B14F-4D97-AF65-F5344CB8AC3E}">
        <p14:creationId xmlns:p14="http://schemas.microsoft.com/office/powerpoint/2010/main" val="1430215169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Tell</a:t>
            </a:r>
            <a:endParaRPr lang="en-US" sz="4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74060248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Tell Meg</a:t>
            </a:r>
            <a:endParaRPr lang="en-US" sz="4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97602831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Tell Meg to</a:t>
            </a:r>
            <a:endParaRPr lang="en-US" sz="4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32082552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Tell Meg to get</a:t>
            </a:r>
            <a:endParaRPr lang="en-US" sz="4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60573669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Tell Meg to get ten</a:t>
            </a:r>
            <a:endParaRPr lang="en-US" sz="4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58529784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Tell Meg to get ten eggs.</a:t>
            </a:r>
          </a:p>
          <a:p>
            <a:endParaRPr lang="en-US" sz="7000" u="sng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92207323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Tell Meg to get ten eggs.</a:t>
            </a:r>
          </a:p>
          <a:p>
            <a:endParaRPr lang="en-US" sz="7000" u="sng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The</a:t>
            </a:r>
            <a:endParaRPr lang="en-US" sz="4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20914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9658909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Tell Meg to get ten eggs.</a:t>
            </a:r>
          </a:p>
          <a:p>
            <a:endParaRPr lang="en-US" sz="7000" u="sng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The red</a:t>
            </a:r>
            <a:endParaRPr lang="en-US" sz="4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82037425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Tell Meg to get ten eggs.</a:t>
            </a:r>
          </a:p>
          <a:p>
            <a:endParaRPr lang="en-US" sz="7000" u="sng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The red fox</a:t>
            </a:r>
            <a:endParaRPr lang="en-US" sz="4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06225428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Tell Meg to get ten eggs.</a:t>
            </a:r>
          </a:p>
          <a:p>
            <a:endParaRPr lang="en-US" sz="7000" u="sng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The red fox fled</a:t>
            </a:r>
            <a:endParaRPr lang="en-US" sz="4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9093771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Tell Meg to get ten eggs.</a:t>
            </a:r>
          </a:p>
          <a:p>
            <a:endParaRPr lang="en-US" sz="7000" u="sng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The red fox fled to</a:t>
            </a:r>
            <a:endParaRPr lang="en-US" sz="4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54146515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Tell Meg to get ten eggs.</a:t>
            </a:r>
          </a:p>
          <a:p>
            <a:endParaRPr lang="en-US" sz="7000" u="sng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The red fox fled to its</a:t>
            </a:r>
          </a:p>
          <a:p>
            <a:endParaRPr lang="en-US" sz="4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67544603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601537"/>
            <a:ext cx="882292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Tell Meg to get ten eggs.</a:t>
            </a:r>
          </a:p>
          <a:p>
            <a:endParaRPr lang="en-US" sz="7000" u="sng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The red fox fled to its den.</a:t>
            </a:r>
          </a:p>
          <a:p>
            <a:endParaRPr lang="en-US" sz="4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26613195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5 at 9.33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988" y="0"/>
            <a:ext cx="5318952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81936028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5 at 9.33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85" y="0"/>
            <a:ext cx="5362832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75919989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5 at 9.34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00" y="0"/>
            <a:ext cx="532171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77615535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5 at 9.34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157" y="0"/>
            <a:ext cx="532171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10562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</a:p>
        </p:txBody>
      </p:sp>
    </p:spTree>
    <p:extLst>
      <p:ext uri="{BB962C8B-B14F-4D97-AF65-F5344CB8AC3E}">
        <p14:creationId xmlns:p14="http://schemas.microsoft.com/office/powerpoint/2010/main" val="691828656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5 at 9.34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57" y="0"/>
            <a:ext cx="5331264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46945088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5 at 9.34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174" y="0"/>
            <a:ext cx="535858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301347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733714"/>
            <a:ext cx="888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Adding </a:t>
            </a:r>
            <a:r>
              <a:rPr lang="en-US" b="1" dirty="0" err="1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 to an action word makes it tell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about something that the action took place in the past.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7847" y="1957382"/>
            <a:ext cx="6640108" cy="36856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>
                <a:latin typeface="Century Gothic"/>
                <a:cs typeface="Century Gothic"/>
              </a:rPr>
              <a:t>				dress</a:t>
            </a:r>
          </a:p>
          <a:p>
            <a:endParaRPr lang="en-US" sz="3200" b="1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				dress</a:t>
            </a:r>
            <a:r>
              <a:rPr lang="en-US" sz="6600" u="sng" dirty="0">
                <a:latin typeface="Century Gothic"/>
                <a:cs typeface="Century Gothic"/>
              </a:rPr>
              <a:t>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0488" y="5910340"/>
            <a:ext cx="6072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Listen for the /d/ sound at the end of yelled.</a:t>
            </a:r>
          </a:p>
        </p:txBody>
      </p:sp>
      <p:sp>
        <p:nvSpPr>
          <p:cNvPr id="7" name="Left Arrow 6"/>
          <p:cNvSpPr/>
          <p:nvPr/>
        </p:nvSpPr>
        <p:spPr>
          <a:xfrm>
            <a:off x="6215777" y="4406499"/>
            <a:ext cx="716147" cy="39147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51540" y="4163018"/>
            <a:ext cx="1499511" cy="916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Century Gothic"/>
                <a:cs typeface="Century Gothic"/>
              </a:rPr>
              <a:t>/t/</a:t>
            </a:r>
          </a:p>
        </p:txBody>
      </p:sp>
    </p:spTree>
    <p:extLst>
      <p:ext uri="{BB962C8B-B14F-4D97-AF65-F5344CB8AC3E}">
        <p14:creationId xmlns:p14="http://schemas.microsoft.com/office/powerpoint/2010/main" val="987375068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8191"/>
            <a:ext cx="5353000" cy="4258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7847" y="547356"/>
            <a:ext cx="6640108" cy="61802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>
                <a:latin typeface="Century Gothic"/>
                <a:cs typeface="Century Gothic"/>
              </a:rPr>
              <a:t>			</a:t>
            </a:r>
          </a:p>
          <a:p>
            <a:r>
              <a:rPr lang="en-US" sz="6600" dirty="0">
                <a:latin typeface="Century Gothic"/>
                <a:cs typeface="Century Gothic"/>
              </a:rPr>
              <a:t>			</a:t>
            </a:r>
            <a:r>
              <a:rPr lang="en-US" sz="6000" dirty="0">
                <a:latin typeface="Century Gothic"/>
                <a:cs typeface="Century Gothic"/>
              </a:rPr>
              <a:t>yell</a:t>
            </a:r>
          </a:p>
          <a:p>
            <a:r>
              <a:rPr lang="en-US" sz="6000" dirty="0">
                <a:latin typeface="Century Gothic"/>
                <a:cs typeface="Century Gothic"/>
              </a:rPr>
              <a:t>			yell</a:t>
            </a:r>
            <a:r>
              <a:rPr lang="en-US" sz="6000" u="sng" dirty="0">
                <a:latin typeface="Century Gothic"/>
                <a:cs typeface="Century Gothic"/>
              </a:rPr>
              <a:t>ed</a:t>
            </a:r>
          </a:p>
          <a:p>
            <a:r>
              <a:rPr lang="en-US" sz="6000" dirty="0">
                <a:latin typeface="Century Gothic"/>
                <a:cs typeface="Century Gothic"/>
              </a:rPr>
              <a:t>			head</a:t>
            </a:r>
          </a:p>
          <a:p>
            <a:r>
              <a:rPr lang="en-US" sz="6000" dirty="0">
                <a:latin typeface="Century Gothic"/>
                <a:cs typeface="Century Gothic"/>
              </a:rPr>
              <a:t>			head</a:t>
            </a:r>
            <a:r>
              <a:rPr lang="en-US" sz="6000" u="sng" dirty="0">
                <a:latin typeface="Century Gothic"/>
                <a:cs typeface="Century Gothic"/>
              </a:rPr>
              <a:t>ed</a:t>
            </a:r>
          </a:p>
          <a:p>
            <a:r>
              <a:rPr lang="en-US" sz="6000" dirty="0">
                <a:latin typeface="Century Gothic"/>
                <a:cs typeface="Century Gothic"/>
              </a:rPr>
              <a:t>			pack</a:t>
            </a:r>
          </a:p>
          <a:p>
            <a:r>
              <a:rPr lang="en-US" sz="6000" dirty="0">
                <a:latin typeface="Century Gothic"/>
                <a:cs typeface="Century Gothic"/>
              </a:rPr>
              <a:t>			pack</a:t>
            </a:r>
            <a:r>
              <a:rPr lang="en-US" sz="6000" u="sng" dirty="0">
                <a:latin typeface="Century Gothic"/>
                <a:cs typeface="Century Gothic"/>
              </a:rPr>
              <a:t>ed</a:t>
            </a:r>
          </a:p>
          <a:p>
            <a:endParaRPr lang="en-US" sz="3200" b="1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					</a:t>
            </a:r>
            <a:endParaRPr lang="en-US" sz="6600" u="sng" dirty="0">
              <a:latin typeface="Century Gothic"/>
              <a:cs typeface="Century Gothic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957964" y="2028995"/>
            <a:ext cx="716147" cy="39147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09933" y="1823707"/>
            <a:ext cx="1607439" cy="802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Century Gothic"/>
                <a:cs typeface="Century Gothic"/>
              </a:rPr>
              <a:t>/d/</a:t>
            </a:r>
          </a:p>
        </p:txBody>
      </p:sp>
      <p:sp>
        <p:nvSpPr>
          <p:cNvPr id="8" name="Left Arrow 7"/>
          <p:cNvSpPr/>
          <p:nvPr/>
        </p:nvSpPr>
        <p:spPr>
          <a:xfrm>
            <a:off x="5967136" y="3861880"/>
            <a:ext cx="716147" cy="39147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09933" y="3503821"/>
            <a:ext cx="1909726" cy="916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Century Gothic"/>
                <a:cs typeface="Century Gothic"/>
              </a:rPr>
              <a:t>/</a:t>
            </a:r>
            <a:r>
              <a:rPr lang="en-US" sz="6000" dirty="0" err="1">
                <a:latin typeface="Century Gothic"/>
                <a:cs typeface="Century Gothic"/>
              </a:rPr>
              <a:t>ed</a:t>
            </a:r>
            <a:r>
              <a:rPr lang="en-US" sz="6000" dirty="0">
                <a:latin typeface="Century Gothic"/>
                <a:cs typeface="Century Gothic"/>
              </a:rPr>
              <a:t>/</a:t>
            </a:r>
          </a:p>
        </p:txBody>
      </p:sp>
      <p:sp>
        <p:nvSpPr>
          <p:cNvPr id="10" name="Left Arrow 9"/>
          <p:cNvSpPr/>
          <p:nvPr/>
        </p:nvSpPr>
        <p:spPr>
          <a:xfrm>
            <a:off x="5967136" y="5589734"/>
            <a:ext cx="716147" cy="39147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09933" y="5394365"/>
            <a:ext cx="1435563" cy="802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Century Gothic"/>
                <a:cs typeface="Century Gothic"/>
              </a:rPr>
              <a:t>/t/</a:t>
            </a:r>
          </a:p>
        </p:txBody>
      </p:sp>
    </p:spTree>
    <p:extLst>
      <p:ext uri="{BB962C8B-B14F-4D97-AF65-F5344CB8AC3E}">
        <p14:creationId xmlns:p14="http://schemas.microsoft.com/office/powerpoint/2010/main" val="1540857276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8191"/>
            <a:ext cx="5353000" cy="4258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7847" y="547356"/>
            <a:ext cx="6640108" cy="61802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>
                <a:latin typeface="Century Gothic"/>
                <a:cs typeface="Century Gothic"/>
              </a:rPr>
              <a:t>			</a:t>
            </a:r>
          </a:p>
          <a:p>
            <a:r>
              <a:rPr lang="en-US" sz="6600" dirty="0">
                <a:latin typeface="Century Gothic"/>
                <a:cs typeface="Century Gothic"/>
              </a:rPr>
              <a:t>			</a:t>
            </a:r>
            <a:r>
              <a:rPr lang="en-US" sz="6000" dirty="0">
                <a:latin typeface="Century Gothic"/>
                <a:cs typeface="Century Gothic"/>
              </a:rPr>
              <a:t>grill</a:t>
            </a:r>
          </a:p>
          <a:p>
            <a:r>
              <a:rPr lang="en-US" sz="6000" dirty="0">
                <a:latin typeface="Century Gothic"/>
                <a:cs typeface="Century Gothic"/>
              </a:rPr>
              <a:t>			grill</a:t>
            </a:r>
            <a:r>
              <a:rPr lang="en-US" sz="6000" u="sng" dirty="0">
                <a:latin typeface="Century Gothic"/>
                <a:cs typeface="Century Gothic"/>
              </a:rPr>
              <a:t>ed</a:t>
            </a:r>
          </a:p>
          <a:p>
            <a:r>
              <a:rPr lang="en-US" sz="6000" dirty="0">
                <a:latin typeface="Century Gothic"/>
                <a:cs typeface="Century Gothic"/>
              </a:rPr>
              <a:t>			mix</a:t>
            </a:r>
          </a:p>
          <a:p>
            <a:r>
              <a:rPr lang="en-US" sz="6000" dirty="0">
                <a:latin typeface="Century Gothic"/>
                <a:cs typeface="Century Gothic"/>
              </a:rPr>
              <a:t>			mix</a:t>
            </a:r>
            <a:r>
              <a:rPr lang="en-US" sz="6000" u="sng" dirty="0">
                <a:latin typeface="Century Gothic"/>
                <a:cs typeface="Century Gothic"/>
              </a:rPr>
              <a:t>ed</a:t>
            </a:r>
          </a:p>
          <a:p>
            <a:r>
              <a:rPr lang="en-US" sz="6000" dirty="0">
                <a:latin typeface="Century Gothic"/>
                <a:cs typeface="Century Gothic"/>
              </a:rPr>
              <a:t>			lock</a:t>
            </a:r>
          </a:p>
          <a:p>
            <a:r>
              <a:rPr lang="en-US" sz="6000" dirty="0">
                <a:latin typeface="Century Gothic"/>
                <a:cs typeface="Century Gothic"/>
              </a:rPr>
              <a:t>			lock</a:t>
            </a:r>
            <a:r>
              <a:rPr lang="en-US" sz="6000" u="sng" dirty="0">
                <a:latin typeface="Century Gothic"/>
                <a:cs typeface="Century Gothic"/>
              </a:rPr>
              <a:t>ed</a:t>
            </a:r>
          </a:p>
          <a:p>
            <a:endParaRPr lang="en-US" sz="3200" b="1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					</a:t>
            </a:r>
            <a:endParaRPr lang="en-US" sz="6600" u="sng" dirty="0">
              <a:latin typeface="Century Gothic"/>
              <a:cs typeface="Century Gothic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365950" y="2028995"/>
            <a:ext cx="716147" cy="39147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33759" y="1823707"/>
            <a:ext cx="1435563" cy="802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Century Gothic"/>
                <a:cs typeface="Century Gothic"/>
              </a:rPr>
              <a:t>/d/</a:t>
            </a:r>
          </a:p>
        </p:txBody>
      </p:sp>
      <p:sp>
        <p:nvSpPr>
          <p:cNvPr id="8" name="Left Arrow 7"/>
          <p:cNvSpPr/>
          <p:nvPr/>
        </p:nvSpPr>
        <p:spPr>
          <a:xfrm>
            <a:off x="5363937" y="3861880"/>
            <a:ext cx="716147" cy="39147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33759" y="3503821"/>
            <a:ext cx="1225494" cy="916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Century Gothic"/>
                <a:cs typeface="Century Gothic"/>
              </a:rPr>
              <a:t>/t/</a:t>
            </a:r>
          </a:p>
        </p:txBody>
      </p:sp>
      <p:sp>
        <p:nvSpPr>
          <p:cNvPr id="10" name="Left Arrow 9"/>
          <p:cNvSpPr/>
          <p:nvPr/>
        </p:nvSpPr>
        <p:spPr>
          <a:xfrm>
            <a:off x="5489705" y="5589734"/>
            <a:ext cx="716147" cy="39147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33759" y="5394365"/>
            <a:ext cx="1225494" cy="802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Century Gothic"/>
                <a:cs typeface="Century Gothic"/>
              </a:rPr>
              <a:t>/t/</a:t>
            </a:r>
          </a:p>
        </p:txBody>
      </p:sp>
    </p:spTree>
    <p:extLst>
      <p:ext uri="{BB962C8B-B14F-4D97-AF65-F5344CB8AC3E}">
        <p14:creationId xmlns:p14="http://schemas.microsoft.com/office/powerpoint/2010/main" val="937787816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Spelling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89812" y="1960342"/>
            <a:ext cx="8694365" cy="8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17748" y="1141093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85503" y="1136401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02910" y="1150635"/>
            <a:ext cx="1454558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-</a:t>
            </a:r>
            <a:r>
              <a:rPr lang="en-US" sz="4800" dirty="0" err="1">
                <a:latin typeface="Century Gothic"/>
                <a:cs typeface="Century Gothic"/>
              </a:rPr>
              <a:t>eg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61075" y="1136401"/>
            <a:ext cx="1325216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-en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49744" y="1150635"/>
            <a:ext cx="1804606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-</a:t>
            </a:r>
            <a:r>
              <a:rPr lang="en-US" sz="4800" dirty="0" err="1">
                <a:latin typeface="Century Gothic"/>
                <a:cs typeface="Century Gothic"/>
              </a:rPr>
              <a:t>ead</a:t>
            </a:r>
            <a:endParaRPr lang="en-US" sz="4800" dirty="0">
              <a:latin typeface="Century Gothic"/>
              <a:cs typeface="Century Gothic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505440" y="1136401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&quot;No&quot; Symbol 2"/>
          <p:cNvSpPr/>
          <p:nvPr/>
        </p:nvSpPr>
        <p:spPr>
          <a:xfrm>
            <a:off x="7266502" y="811598"/>
            <a:ext cx="1031252" cy="1003849"/>
          </a:xfrm>
          <a:prstGeom prst="noSmoking">
            <a:avLst>
              <a:gd name="adj" fmla="val 120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447415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48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entury Gothic"/>
                <a:cs typeface="Century Gothic"/>
              </a:rPr>
              <a:t>leg</a:t>
            </a:r>
          </a:p>
        </p:txBody>
      </p:sp>
      <p:sp>
        <p:nvSpPr>
          <p:cNvPr id="5" name="Rectangle 4"/>
          <p:cNvSpPr/>
          <p:nvPr/>
        </p:nvSpPr>
        <p:spPr>
          <a:xfrm>
            <a:off x="321485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entury Gothic"/>
                <a:cs typeface="Century Gothic"/>
              </a:rPr>
              <a:t>head</a:t>
            </a:r>
          </a:p>
        </p:txBody>
      </p:sp>
      <p:sp>
        <p:nvSpPr>
          <p:cNvPr id="6" name="Rectangle 5"/>
          <p:cNvSpPr/>
          <p:nvPr/>
        </p:nvSpPr>
        <p:spPr>
          <a:xfrm>
            <a:off x="5726005" y="1574711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entury Gothic"/>
                <a:cs typeface="Century Gothic"/>
              </a:rPr>
              <a:t>hen</a:t>
            </a:r>
          </a:p>
        </p:txBody>
      </p:sp>
      <p:sp>
        <p:nvSpPr>
          <p:cNvPr id="7" name="Rectangle 6"/>
          <p:cNvSpPr/>
          <p:nvPr/>
        </p:nvSpPr>
        <p:spPr>
          <a:xfrm>
            <a:off x="3004270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entury Gothic"/>
                <a:cs typeface="Century Gothic"/>
              </a:rPr>
              <a:t>beg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600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entury Gothic"/>
                <a:cs typeface="Century Gothic"/>
              </a:rPr>
              <a:t>bread</a:t>
            </a:r>
          </a:p>
        </p:txBody>
      </p:sp>
      <p:sp>
        <p:nvSpPr>
          <p:cNvPr id="9" name="Rectangle 8"/>
          <p:cNvSpPr/>
          <p:nvPr/>
        </p:nvSpPr>
        <p:spPr>
          <a:xfrm>
            <a:off x="3004270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entury Gothic"/>
                <a:cs typeface="Century Gothic"/>
              </a:rPr>
              <a:t>men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1485" y="2700657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entury Gothic"/>
                <a:cs typeface="Century Gothic"/>
              </a:rPr>
              <a:t>grass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04270" y="267126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entury Gothic"/>
                <a:cs typeface="Century Gothic"/>
              </a:rPr>
              <a:t>spin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26005" y="2660978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entury Gothic"/>
                <a:cs typeface="Century Gothic"/>
              </a:rPr>
              <a:t>there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1485" y="3742154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entury Gothic"/>
                <a:cs typeface="Century Gothic"/>
              </a:rPr>
              <a:t>again</a:t>
            </a:r>
          </a:p>
        </p:txBody>
      </p:sp>
    </p:spTree>
    <p:extLst>
      <p:ext uri="{BB962C8B-B14F-4D97-AF65-F5344CB8AC3E}">
        <p14:creationId xmlns:p14="http://schemas.microsoft.com/office/powerpoint/2010/main" val="1268169268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>
                <a:latin typeface="Century Gothic"/>
                <a:cs typeface="Century Gothic"/>
              </a:rPr>
              <a:t>Words</a:t>
            </a:r>
          </a:p>
        </p:txBody>
      </p:sp>
    </p:spTree>
    <p:extLst>
      <p:ext uri="{BB962C8B-B14F-4D97-AF65-F5344CB8AC3E}">
        <p14:creationId xmlns:p14="http://schemas.microsoft.com/office/powerpoint/2010/main" val="803907423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again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Rex fell down again.</a:t>
            </a:r>
          </a:p>
        </p:txBody>
      </p:sp>
    </p:spTree>
    <p:extLst>
      <p:ext uri="{BB962C8B-B14F-4D97-AF65-F5344CB8AC3E}">
        <p14:creationId xmlns:p14="http://schemas.microsoft.com/office/powerpoint/2010/main" val="2439942019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help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Can you help fix this mess?</a:t>
            </a:r>
          </a:p>
        </p:txBody>
      </p:sp>
    </p:spTree>
    <p:extLst>
      <p:ext uri="{BB962C8B-B14F-4D97-AF65-F5344CB8AC3E}">
        <p14:creationId xmlns:p14="http://schemas.microsoft.com/office/powerpoint/2010/main" val="2652524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1878" y="185135"/>
            <a:ext cx="423386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Introduce short 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028" y="2278455"/>
            <a:ext cx="2212994" cy="18638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Century Gothic"/>
                <a:cs typeface="Century Gothic"/>
              </a:rPr>
              <a:t>This is the Egg Sound-Spelling Card.</a:t>
            </a:r>
          </a:p>
          <a:p>
            <a:pPr algn="ctr"/>
            <a:r>
              <a:rPr lang="en-US" sz="1000" dirty="0">
                <a:latin typeface="Century Gothic"/>
                <a:cs typeface="Century Gothic"/>
              </a:rPr>
              <a:t> The sound is /e/.</a:t>
            </a:r>
          </a:p>
          <a:p>
            <a:pPr algn="ctr"/>
            <a:r>
              <a:rPr lang="en-US" sz="1000" dirty="0">
                <a:latin typeface="Century Gothic"/>
                <a:cs typeface="Century Gothic"/>
              </a:rPr>
              <a:t>The /e/ sound is spelled with the letter e. Sometimes it is spelled with the letters ea.</a:t>
            </a:r>
          </a:p>
          <a:p>
            <a:pPr algn="ctr"/>
            <a:r>
              <a:rPr lang="en-US" sz="1000" dirty="0">
                <a:latin typeface="Century Gothic"/>
                <a:cs typeface="Century Gothic"/>
              </a:rPr>
              <a:t>Say it with me: /</a:t>
            </a:r>
            <a:r>
              <a:rPr lang="en-US" sz="1000" dirty="0" err="1">
                <a:latin typeface="Century Gothic"/>
                <a:cs typeface="Century Gothic"/>
              </a:rPr>
              <a:t>eee</a:t>
            </a:r>
            <a:r>
              <a:rPr lang="en-US" sz="1000" dirty="0"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sz="1000" dirty="0">
                <a:latin typeface="Century Gothic"/>
                <a:cs typeface="Century Gothic"/>
              </a:rPr>
              <a:t>This sound is at the beginning of the word egg.</a:t>
            </a:r>
          </a:p>
          <a:p>
            <a:pPr algn="ctr"/>
            <a:r>
              <a:rPr lang="en-US" sz="1000" dirty="0">
                <a:latin typeface="Century Gothic"/>
                <a:cs typeface="Century Gothic"/>
              </a:rPr>
              <a:t>Listen /</a:t>
            </a:r>
            <a:r>
              <a:rPr lang="en-US" sz="1000" dirty="0" err="1">
                <a:latin typeface="Century Gothic"/>
                <a:cs typeface="Century Gothic"/>
              </a:rPr>
              <a:t>eeeg</a:t>
            </a:r>
            <a:r>
              <a:rPr lang="en-US" sz="1000" dirty="0">
                <a:latin typeface="Century Gothic"/>
                <a:cs typeface="Century Gothic"/>
              </a:rPr>
              <a:t>/, egg.</a:t>
            </a:r>
          </a:p>
          <a:p>
            <a:pPr algn="ctr"/>
            <a:r>
              <a:rPr lang="en-US" sz="1000" dirty="0">
                <a:latin typeface="Century Gothic"/>
                <a:cs typeface="Century Gothic"/>
              </a:rPr>
              <a:t>I’ll say /e/ as I write the letter several times.</a:t>
            </a:r>
          </a:p>
        </p:txBody>
      </p:sp>
      <p:pic>
        <p:nvPicPr>
          <p:cNvPr id="7" name="Picture 6" descr="Screen Shot 2016-09-23 at 6.14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185" y="791240"/>
            <a:ext cx="4350556" cy="570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50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  B</a:t>
            </a:r>
          </a:p>
          <a:p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97774526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new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Will you help the new kid?</a:t>
            </a:r>
          </a:p>
        </p:txBody>
      </p:sp>
    </p:spTree>
    <p:extLst>
      <p:ext uri="{BB962C8B-B14F-4D97-AF65-F5344CB8AC3E}">
        <p14:creationId xmlns:p14="http://schemas.microsoft.com/office/powerpoint/2010/main" val="2657666042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there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There is my red pen!</a:t>
            </a:r>
          </a:p>
        </p:txBody>
      </p:sp>
    </p:spTree>
    <p:extLst>
      <p:ext uri="{BB962C8B-B14F-4D97-AF65-F5344CB8AC3E}">
        <p14:creationId xmlns:p14="http://schemas.microsoft.com/office/powerpoint/2010/main" val="2786026464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use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Tell Ben to use a net.</a:t>
            </a:r>
          </a:p>
        </p:txBody>
      </p:sp>
    </p:spTree>
    <p:extLst>
      <p:ext uri="{BB962C8B-B14F-4D97-AF65-F5344CB8AC3E}">
        <p14:creationId xmlns:p14="http://schemas.microsoft.com/office/powerpoint/2010/main" val="831784826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332" y="2212982"/>
            <a:ext cx="8907665" cy="2644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entury Gothic"/>
                <a:cs typeface="Century Gothic"/>
              </a:rPr>
              <a:t>Hard hats keep the </a:t>
            </a:r>
          </a:p>
          <a:p>
            <a:pPr algn="ctr"/>
            <a:r>
              <a:rPr lang="en-US" sz="5400" dirty="0">
                <a:latin typeface="Century Gothic"/>
                <a:cs typeface="Century Gothic"/>
              </a:rPr>
              <a:t>men safe.</a:t>
            </a: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Century Gothic"/>
                <a:cs typeface="Century Gothic"/>
              </a:rPr>
              <a:t>Which words name a person, place, or thing?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68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entury Gothic"/>
                <a:cs typeface="Century Gothic"/>
              </a:rPr>
              <a:t>A naming word is a noun. A noun names a person, place, or thing.</a:t>
            </a:r>
          </a:p>
        </p:txBody>
      </p:sp>
    </p:spTree>
    <p:extLst>
      <p:ext uri="{BB962C8B-B14F-4D97-AF65-F5344CB8AC3E}">
        <p14:creationId xmlns:p14="http://schemas.microsoft.com/office/powerpoint/2010/main" val="38868723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92440" y="1466015"/>
            <a:ext cx="8522563" cy="43275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928330"/>
            <a:ext cx="868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entury Gothic"/>
                <a:cs typeface="Century Gothic"/>
              </a:rPr>
              <a:t>Work with a partner to write sentences and identify the nouns.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343" y="6131732"/>
            <a:ext cx="868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entury Gothic"/>
                <a:cs typeface="Century Gothic"/>
              </a:rPr>
              <a:t>Circle the nouns in each sentence.</a:t>
            </a:r>
          </a:p>
        </p:txBody>
      </p:sp>
    </p:spTree>
    <p:extLst>
      <p:ext uri="{BB962C8B-B14F-4D97-AF65-F5344CB8AC3E}">
        <p14:creationId xmlns:p14="http://schemas.microsoft.com/office/powerpoint/2010/main" val="385742908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Week 1 – Day 4</a:t>
            </a:r>
          </a:p>
        </p:txBody>
      </p:sp>
    </p:spTree>
    <p:extLst>
      <p:ext uri="{BB962C8B-B14F-4D97-AF65-F5344CB8AC3E}">
        <p14:creationId xmlns:p14="http://schemas.microsoft.com/office/powerpoint/2010/main" val="332424834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/>
                <a:cs typeface="Century Gothic"/>
              </a:rPr>
              <a:t>Phonemic Awareness – </a:t>
            </a:r>
            <a:r>
              <a:rPr lang="en-US" sz="2000" dirty="0">
                <a:latin typeface="Century Gothic"/>
                <a:cs typeface="Century Gothic"/>
              </a:rPr>
              <a:t>Phoneme Isolation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0278" y="1432287"/>
            <a:ext cx="805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carefully. I am going to say a word.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Then I will say the middle sound in that word.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What is the middle sound in /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fffeeed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/, fed?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That’s right. The middle sound in fed is /e/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6288" y="4172251"/>
            <a:ext cx="85477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am going to say more words. Tell me the middle sound in each word.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met		 	bed			bad			him			yes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Bell			deaf			top			ten			neck</a:t>
            </a:r>
          </a:p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46652107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l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latin typeface="Century Gothic"/>
                <a:cs typeface="Century Gothic"/>
              </a:rPr>
              <a:t>ss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l to m.</a:t>
            </a:r>
          </a:p>
        </p:txBody>
      </p:sp>
    </p:spTree>
    <p:extLst>
      <p:ext uri="{BB962C8B-B14F-4D97-AF65-F5344CB8AC3E}">
        <p14:creationId xmlns:p14="http://schemas.microsoft.com/office/powerpoint/2010/main" val="3371961287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m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latin typeface="Century Gothic"/>
                <a:cs typeface="Century Gothic"/>
              </a:rPr>
              <a:t>ss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</p:txBody>
      </p:sp>
    </p:spTree>
    <p:extLst>
      <p:ext uri="{BB962C8B-B14F-4D97-AF65-F5344CB8AC3E}">
        <p14:creationId xmlns:p14="http://schemas.microsoft.com/office/powerpoint/2010/main" val="3031025215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s to b.</a:t>
            </a:r>
          </a:p>
        </p:txBody>
      </p:sp>
    </p:spTree>
    <p:extLst>
      <p:ext uri="{BB962C8B-B14F-4D97-AF65-F5344CB8AC3E}">
        <p14:creationId xmlns:p14="http://schemas.microsoft.com/office/powerpoint/2010/main" val="3204692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000" dirty="0">
              <a:latin typeface="Century Gothic"/>
              <a:cs typeface="Century Gothic"/>
            </a:endParaRPr>
          </a:p>
          <a:p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47837360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b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s to b.</a:t>
            </a:r>
          </a:p>
        </p:txBody>
      </p:sp>
    </p:spTree>
    <p:extLst>
      <p:ext uri="{BB962C8B-B14F-4D97-AF65-F5344CB8AC3E}">
        <p14:creationId xmlns:p14="http://schemas.microsoft.com/office/powerpoint/2010/main" val="3576115782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b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e to a.</a:t>
            </a:r>
          </a:p>
        </p:txBody>
      </p:sp>
    </p:spTree>
    <p:extLst>
      <p:ext uri="{BB962C8B-B14F-4D97-AF65-F5344CB8AC3E}">
        <p14:creationId xmlns:p14="http://schemas.microsoft.com/office/powerpoint/2010/main" val="64818982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b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t to d.</a:t>
            </a:r>
          </a:p>
        </p:txBody>
      </p:sp>
    </p:spTree>
    <p:extLst>
      <p:ext uri="{BB962C8B-B14F-4D97-AF65-F5344CB8AC3E}">
        <p14:creationId xmlns:p14="http://schemas.microsoft.com/office/powerpoint/2010/main" val="1027514668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b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a to e.</a:t>
            </a:r>
          </a:p>
        </p:txBody>
      </p:sp>
    </p:spTree>
    <p:extLst>
      <p:ext uri="{BB962C8B-B14F-4D97-AF65-F5344CB8AC3E}">
        <p14:creationId xmlns:p14="http://schemas.microsoft.com/office/powerpoint/2010/main" val="3196212013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b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560751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b to f.</a:t>
            </a:r>
          </a:p>
        </p:txBody>
      </p:sp>
    </p:spTree>
    <p:extLst>
      <p:ext uri="{BB962C8B-B14F-4D97-AF65-F5344CB8AC3E}">
        <p14:creationId xmlns:p14="http://schemas.microsoft.com/office/powerpoint/2010/main" val="2084868638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f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f to l.</a:t>
            </a:r>
          </a:p>
        </p:txBody>
      </p:sp>
    </p:spTree>
    <p:extLst>
      <p:ext uri="{BB962C8B-B14F-4D97-AF65-F5344CB8AC3E}">
        <p14:creationId xmlns:p14="http://schemas.microsoft.com/office/powerpoint/2010/main" val="1478368798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l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d to t.</a:t>
            </a:r>
          </a:p>
        </p:txBody>
      </p:sp>
    </p:spTree>
    <p:extLst>
      <p:ext uri="{BB962C8B-B14F-4D97-AF65-F5344CB8AC3E}">
        <p14:creationId xmlns:p14="http://schemas.microsoft.com/office/powerpoint/2010/main" val="4123926089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l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t to g.</a:t>
            </a:r>
          </a:p>
        </p:txBody>
      </p:sp>
    </p:spTree>
    <p:extLst>
      <p:ext uri="{BB962C8B-B14F-4D97-AF65-F5344CB8AC3E}">
        <p14:creationId xmlns:p14="http://schemas.microsoft.com/office/powerpoint/2010/main" val="3311758695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l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g to d.</a:t>
            </a:r>
          </a:p>
        </p:txBody>
      </p:sp>
    </p:spTree>
    <p:extLst>
      <p:ext uri="{BB962C8B-B14F-4D97-AF65-F5344CB8AC3E}">
        <p14:creationId xmlns:p14="http://schemas.microsoft.com/office/powerpoint/2010/main" val="1376376667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l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623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542868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e to ea.</a:t>
            </a:r>
          </a:p>
        </p:txBody>
      </p:sp>
    </p:spTree>
    <p:extLst>
      <p:ext uri="{BB962C8B-B14F-4D97-AF65-F5344CB8AC3E}">
        <p14:creationId xmlns:p14="http://schemas.microsoft.com/office/powerpoint/2010/main" val="859829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67318839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l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6237" y="2002958"/>
            <a:ext cx="226061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846" y="2002958"/>
            <a:ext cx="208160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l to r.</a:t>
            </a:r>
          </a:p>
        </p:txBody>
      </p:sp>
    </p:spTree>
    <p:extLst>
      <p:ext uri="{BB962C8B-B14F-4D97-AF65-F5344CB8AC3E}">
        <p14:creationId xmlns:p14="http://schemas.microsoft.com/office/powerpoint/2010/main" val="1183013440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r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6237" y="2002958"/>
            <a:ext cx="226061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846" y="2002958"/>
            <a:ext cx="208160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r to h.</a:t>
            </a:r>
          </a:p>
        </p:txBody>
      </p:sp>
    </p:spTree>
    <p:extLst>
      <p:ext uri="{BB962C8B-B14F-4D97-AF65-F5344CB8AC3E}">
        <p14:creationId xmlns:p14="http://schemas.microsoft.com/office/powerpoint/2010/main" val="1310126221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h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6237" y="2002958"/>
            <a:ext cx="226061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846" y="2002958"/>
            <a:ext cx="208160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h to d.</a:t>
            </a:r>
          </a:p>
        </p:txBody>
      </p:sp>
    </p:spTree>
    <p:extLst>
      <p:ext uri="{BB962C8B-B14F-4D97-AF65-F5344CB8AC3E}">
        <p14:creationId xmlns:p14="http://schemas.microsoft.com/office/powerpoint/2010/main" val="3167786868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d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6237" y="2002958"/>
            <a:ext cx="226061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846" y="2002958"/>
            <a:ext cx="208160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last d to f.</a:t>
            </a:r>
          </a:p>
        </p:txBody>
      </p:sp>
    </p:spTree>
    <p:extLst>
      <p:ext uri="{BB962C8B-B14F-4D97-AF65-F5344CB8AC3E}">
        <p14:creationId xmlns:p14="http://schemas.microsoft.com/office/powerpoint/2010/main" val="1650278990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379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d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6237" y="2002958"/>
            <a:ext cx="226061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6846" y="2002958"/>
            <a:ext cx="208160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</p:txBody>
      </p:sp>
    </p:spTree>
    <p:extLst>
      <p:ext uri="{BB962C8B-B14F-4D97-AF65-F5344CB8AC3E}">
        <p14:creationId xmlns:p14="http://schemas.microsoft.com/office/powerpoint/2010/main" val="1773487622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6 at 10.57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53" y="0"/>
            <a:ext cx="5328518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11374221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6 at 10.57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495" y="0"/>
            <a:ext cx="5294327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79199512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6 at 10.57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61" y="0"/>
            <a:ext cx="529992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30416313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6 at 10.57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627" y="0"/>
            <a:ext cx="532171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8411334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6 at 10.57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533" y="0"/>
            <a:ext cx="530941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77345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17457110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6 at 10.58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34" y="0"/>
            <a:ext cx="5318952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26619420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733714"/>
            <a:ext cx="888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Remember that when –</a:t>
            </a:r>
            <a:r>
              <a:rPr lang="en-US" dirty="0" err="1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 is added to action words,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the ending sound of the new word can be /t/, /d/, or /</a:t>
            </a:r>
            <a:r>
              <a:rPr lang="en-US" dirty="0" err="1">
                <a:solidFill>
                  <a:srgbClr val="FF0000"/>
                </a:solidFill>
                <a:latin typeface="Century Gothic"/>
                <a:cs typeface="Century Gothic"/>
              </a:rPr>
              <a:t>ed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/.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7847" y="1957382"/>
            <a:ext cx="6640108" cy="36856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>
                <a:latin typeface="Century Gothic"/>
                <a:cs typeface="Century Gothic"/>
              </a:rPr>
              <a:t>				spell</a:t>
            </a:r>
          </a:p>
          <a:p>
            <a:endParaRPr lang="en-US" sz="3200" b="1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				spell</a:t>
            </a:r>
            <a:r>
              <a:rPr lang="en-US" sz="6600" u="sng" dirty="0">
                <a:latin typeface="Century Gothic"/>
                <a:cs typeface="Century Gothic"/>
              </a:rPr>
              <a:t>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0488" y="5910340"/>
            <a:ext cx="6072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Listen for the /d/ sound at the end of yelled.</a:t>
            </a:r>
          </a:p>
        </p:txBody>
      </p:sp>
      <p:sp>
        <p:nvSpPr>
          <p:cNvPr id="7" name="Left Arrow 6"/>
          <p:cNvSpPr/>
          <p:nvPr/>
        </p:nvSpPr>
        <p:spPr>
          <a:xfrm>
            <a:off x="6215777" y="4406499"/>
            <a:ext cx="716147" cy="39147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51540" y="4163018"/>
            <a:ext cx="1499511" cy="916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Century Gothic"/>
                <a:cs typeface="Century Gothic"/>
              </a:rPr>
              <a:t>/d/</a:t>
            </a:r>
          </a:p>
        </p:txBody>
      </p:sp>
    </p:spTree>
    <p:extLst>
      <p:ext uri="{BB962C8B-B14F-4D97-AF65-F5344CB8AC3E}">
        <p14:creationId xmlns:p14="http://schemas.microsoft.com/office/powerpoint/2010/main" val="3445818828"/>
      </p:ext>
    </p:extLst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8191"/>
            <a:ext cx="5353000" cy="4258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7847" y="547356"/>
            <a:ext cx="6640108" cy="61802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>
                <a:latin typeface="Century Gothic"/>
                <a:cs typeface="Century Gothic"/>
              </a:rPr>
              <a:t>			</a:t>
            </a:r>
          </a:p>
          <a:p>
            <a:r>
              <a:rPr lang="en-US" sz="6600" dirty="0">
                <a:latin typeface="Century Gothic"/>
                <a:cs typeface="Century Gothic"/>
              </a:rPr>
              <a:t>			</a:t>
            </a:r>
            <a:r>
              <a:rPr lang="en-US" sz="7200" dirty="0">
                <a:latin typeface="Century Gothic"/>
                <a:cs typeface="Century Gothic"/>
              </a:rPr>
              <a:t>smell</a:t>
            </a:r>
          </a:p>
          <a:p>
            <a:r>
              <a:rPr lang="en-US" sz="7200" dirty="0">
                <a:latin typeface="Century Gothic"/>
                <a:cs typeface="Century Gothic"/>
              </a:rPr>
              <a:t>			trick</a:t>
            </a:r>
            <a:endParaRPr lang="en-US" sz="7200" u="sng" dirty="0">
              <a:latin typeface="Century Gothic"/>
              <a:cs typeface="Century Gothic"/>
            </a:endParaRPr>
          </a:p>
          <a:p>
            <a:r>
              <a:rPr lang="en-US" sz="7200" dirty="0">
                <a:latin typeface="Century Gothic"/>
                <a:cs typeface="Century Gothic"/>
              </a:rPr>
              <a:t>			pack</a:t>
            </a:r>
          </a:p>
          <a:p>
            <a:r>
              <a:rPr lang="en-US" sz="7200" dirty="0">
                <a:latin typeface="Century Gothic"/>
                <a:cs typeface="Century Gothic"/>
              </a:rPr>
              <a:t>			sweat</a:t>
            </a:r>
            <a:endParaRPr lang="en-US" sz="7200" u="sng" dirty="0">
              <a:latin typeface="Century Gothic"/>
              <a:cs typeface="Century Gothic"/>
            </a:endParaRPr>
          </a:p>
          <a:p>
            <a:r>
              <a:rPr lang="en-US" sz="7200" dirty="0">
                <a:latin typeface="Century Gothic"/>
                <a:cs typeface="Century Gothic"/>
              </a:rPr>
              <a:t>			dress</a:t>
            </a:r>
          </a:p>
          <a:p>
            <a:r>
              <a:rPr lang="en-US" sz="7200" dirty="0">
                <a:latin typeface="Century Gothic"/>
                <a:cs typeface="Century Gothic"/>
              </a:rPr>
              <a:t>								</a:t>
            </a:r>
            <a:endParaRPr lang="en-US" sz="7200" u="sng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7780" y="550546"/>
            <a:ext cx="5977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Construct words that tell about actions in the past.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7780" y="6335586"/>
            <a:ext cx="5977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Write sentences with each word.</a:t>
            </a:r>
          </a:p>
        </p:txBody>
      </p:sp>
    </p:spTree>
    <p:extLst>
      <p:ext uri="{BB962C8B-B14F-4D97-AF65-F5344CB8AC3E}">
        <p14:creationId xmlns:p14="http://schemas.microsoft.com/office/powerpoint/2010/main" val="3310481727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>
                <a:latin typeface="Century Gothic"/>
                <a:cs typeface="Century Gothic"/>
              </a:rPr>
              <a:t>Words</a:t>
            </a:r>
          </a:p>
        </p:txBody>
      </p:sp>
    </p:spTree>
    <p:extLst>
      <p:ext uri="{BB962C8B-B14F-4D97-AF65-F5344CB8AC3E}">
        <p14:creationId xmlns:p14="http://schemas.microsoft.com/office/powerpoint/2010/main" val="359601592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again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Rex fell down again.</a:t>
            </a:r>
          </a:p>
        </p:txBody>
      </p:sp>
    </p:spTree>
    <p:extLst>
      <p:ext uri="{BB962C8B-B14F-4D97-AF65-F5344CB8AC3E}">
        <p14:creationId xmlns:p14="http://schemas.microsoft.com/office/powerpoint/2010/main" val="1722921958"/>
      </p:ext>
    </p:extLst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help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Can you help fix this mess?</a:t>
            </a:r>
          </a:p>
        </p:txBody>
      </p:sp>
    </p:spTree>
    <p:extLst>
      <p:ext uri="{BB962C8B-B14F-4D97-AF65-F5344CB8AC3E}">
        <p14:creationId xmlns:p14="http://schemas.microsoft.com/office/powerpoint/2010/main" val="746462535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new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Will you help the new kid?</a:t>
            </a:r>
          </a:p>
        </p:txBody>
      </p:sp>
    </p:spTree>
    <p:extLst>
      <p:ext uri="{BB962C8B-B14F-4D97-AF65-F5344CB8AC3E}">
        <p14:creationId xmlns:p14="http://schemas.microsoft.com/office/powerpoint/2010/main" val="2267717517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there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There is my red pen!</a:t>
            </a:r>
          </a:p>
        </p:txBody>
      </p:sp>
    </p:spTree>
    <p:extLst>
      <p:ext uri="{BB962C8B-B14F-4D97-AF65-F5344CB8AC3E}">
        <p14:creationId xmlns:p14="http://schemas.microsoft.com/office/powerpoint/2010/main" val="3725903888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use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Tell Ben to use a net.</a:t>
            </a:r>
          </a:p>
        </p:txBody>
      </p:sp>
    </p:spTree>
    <p:extLst>
      <p:ext uri="{BB962C8B-B14F-4D97-AF65-F5344CB8AC3E}">
        <p14:creationId xmlns:p14="http://schemas.microsoft.com/office/powerpoint/2010/main" val="382700474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332" y="2318012"/>
            <a:ext cx="8907665" cy="4050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>
                <a:latin typeface="Century Gothic"/>
                <a:cs typeface="Century Gothic"/>
              </a:rPr>
              <a:t>My dad has a big red hat.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5400" dirty="0">
                <a:latin typeface="Century Gothic"/>
                <a:cs typeface="Century Gothic"/>
              </a:rPr>
              <a:t>The man likes to dig up rocks.</a:t>
            </a: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68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entury Gothic"/>
                <a:cs typeface="Century Gothic"/>
              </a:rPr>
              <a:t>A naming word is a noun. A noun names a person, place, or thing.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Century Gothic"/>
                <a:cs typeface="Century Gothic"/>
              </a:rPr>
              <a:t>Name nouns you see around you.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892" y="5937869"/>
            <a:ext cx="868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entury Gothic"/>
                <a:cs typeface="Century Gothic"/>
              </a:rPr>
              <a:t>Name the noun or nouns in these sentences.</a:t>
            </a:r>
          </a:p>
        </p:txBody>
      </p:sp>
    </p:spTree>
    <p:extLst>
      <p:ext uri="{BB962C8B-B14F-4D97-AF65-F5344CB8AC3E}">
        <p14:creationId xmlns:p14="http://schemas.microsoft.com/office/powerpoint/2010/main" val="6114193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 err="1">
                <a:latin typeface="Century Gothic"/>
                <a:cs typeface="Century Gothic"/>
              </a:rPr>
              <a:t>g</a:t>
            </a:r>
            <a:r>
              <a:rPr lang="en-US" sz="7000" dirty="0" err="1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1883187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92440" y="1328440"/>
            <a:ext cx="8522563" cy="43275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6600" dirty="0">
                <a:latin typeface="Century Gothic"/>
                <a:cs typeface="Century Gothic"/>
              </a:rPr>
              <a:t>rock			sis					up</a:t>
            </a:r>
          </a:p>
          <a:p>
            <a:pPr>
              <a:lnSpc>
                <a:spcPct val="130000"/>
              </a:lnSpc>
            </a:pPr>
            <a:r>
              <a:rPr lang="en-US" sz="6600" dirty="0">
                <a:latin typeface="Century Gothic"/>
                <a:cs typeface="Century Gothic"/>
              </a:rPr>
              <a:t>dig				yell				mom</a:t>
            </a:r>
          </a:p>
          <a:p>
            <a:pPr>
              <a:lnSpc>
                <a:spcPct val="130000"/>
              </a:lnSpc>
            </a:pPr>
            <a:r>
              <a:rPr lang="en-US" sz="6600" dirty="0">
                <a:latin typeface="Century Gothic"/>
                <a:cs typeface="Century Gothic"/>
              </a:rPr>
              <a:t>box			bed			clock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332" y="928330"/>
            <a:ext cx="868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entury Gothic"/>
                <a:cs typeface="Century Gothic"/>
              </a:rPr>
              <a:t>Identify the nouns.</a:t>
            </a:r>
          </a:p>
        </p:txBody>
      </p:sp>
    </p:spTree>
    <p:extLst>
      <p:ext uri="{BB962C8B-B14F-4D97-AF65-F5344CB8AC3E}">
        <p14:creationId xmlns:p14="http://schemas.microsoft.com/office/powerpoint/2010/main" val="2620810510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entury Gothic"/>
                <a:cs typeface="Century Gothic"/>
              </a:rPr>
              <a:t>Week 1 – Day 5</a:t>
            </a:r>
          </a:p>
        </p:txBody>
      </p:sp>
    </p:spTree>
    <p:extLst>
      <p:ext uri="{BB962C8B-B14F-4D97-AF65-F5344CB8AC3E}">
        <p14:creationId xmlns:p14="http://schemas.microsoft.com/office/powerpoint/2010/main" val="1449897706"/>
      </p:ext>
    </p:extLst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626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/>
                <a:cs typeface="Century Gothic"/>
              </a:rPr>
              <a:t>Phonemic Awareness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278" y="1432287"/>
            <a:ext cx="83616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a group of sounds.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Then blend those sounds to form a word.</a:t>
            </a:r>
          </a:p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/m/ /e/ /n/		/l/ /e/ /s/		/b/ /e/ /d/		/n/ /e/ /k/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6844" y="1062955"/>
            <a:ext cx="413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Phoneme Blending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0459" y="4337619"/>
            <a:ext cx="413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Phoneme Segmenting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527" y="4811981"/>
            <a:ext cx="83616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 I am going to say a word.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want you to say each sound in the word.</a:t>
            </a:r>
          </a:p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red			ten			yell			pen			sled</a:t>
            </a:r>
          </a:p>
        </p:txBody>
      </p:sp>
    </p:spTree>
    <p:extLst>
      <p:ext uri="{BB962C8B-B14F-4D97-AF65-F5344CB8AC3E}">
        <p14:creationId xmlns:p14="http://schemas.microsoft.com/office/powerpoint/2010/main" val="1301099728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r-blends and s-blends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1494" y="887984"/>
            <a:ext cx="8364593" cy="58435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0" dirty="0">
                <a:latin typeface="Century Gothic"/>
                <a:cs typeface="Century Gothic"/>
              </a:rPr>
              <a:t>beg</a:t>
            </a:r>
          </a:p>
          <a:p>
            <a:pPr algn="ctr">
              <a:lnSpc>
                <a:spcPct val="90000"/>
              </a:lnSpc>
            </a:pPr>
            <a:r>
              <a:rPr lang="en-US" sz="8000" dirty="0">
                <a:latin typeface="Century Gothic"/>
                <a:cs typeface="Century Gothic"/>
              </a:rPr>
              <a:t>fell</a:t>
            </a:r>
          </a:p>
          <a:p>
            <a:pPr algn="ctr">
              <a:lnSpc>
                <a:spcPct val="90000"/>
              </a:lnSpc>
            </a:pPr>
            <a:r>
              <a:rPr lang="en-US" sz="8000" dirty="0">
                <a:latin typeface="Century Gothic"/>
                <a:cs typeface="Century Gothic"/>
              </a:rPr>
              <a:t>sled</a:t>
            </a:r>
          </a:p>
          <a:p>
            <a:pPr algn="ctr">
              <a:lnSpc>
                <a:spcPct val="90000"/>
              </a:lnSpc>
            </a:pPr>
            <a:r>
              <a:rPr lang="en-US" sz="8000" dirty="0">
                <a:latin typeface="Century Gothic"/>
                <a:cs typeface="Century Gothic"/>
              </a:rPr>
              <a:t>men</a:t>
            </a:r>
          </a:p>
          <a:p>
            <a:pPr algn="ctr">
              <a:lnSpc>
                <a:spcPct val="90000"/>
              </a:lnSpc>
            </a:pPr>
            <a:r>
              <a:rPr lang="en-US" sz="8000" dirty="0">
                <a:latin typeface="Century Gothic"/>
                <a:cs typeface="Century Gothic"/>
              </a:rPr>
              <a:t>bread</a:t>
            </a:r>
          </a:p>
        </p:txBody>
      </p:sp>
      <p:sp>
        <p:nvSpPr>
          <p:cNvPr id="8" name="Rectangle 7"/>
          <p:cNvSpPr/>
          <p:nvPr/>
        </p:nvSpPr>
        <p:spPr>
          <a:xfrm>
            <a:off x="2310766" y="677923"/>
            <a:ext cx="4440109" cy="343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entury Gothic"/>
                <a:cs typeface="Century Gothic"/>
              </a:rPr>
              <a:t>Read and say these words:</a:t>
            </a:r>
          </a:p>
        </p:txBody>
      </p:sp>
    </p:spTree>
    <p:extLst>
      <p:ext uri="{BB962C8B-B14F-4D97-AF65-F5344CB8AC3E}">
        <p14:creationId xmlns:p14="http://schemas.microsoft.com/office/powerpoint/2010/main" val="3198668824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r-blends and s-blends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46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708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l to b.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28052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877967456"/>
      </p:ext>
    </p:extLst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r-blends and s-blends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46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708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b to p.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28052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82360140"/>
      </p:ext>
    </p:extLst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r-blends and s-blends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46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708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g to 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28052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241711970"/>
      </p:ext>
    </p:extLst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r-blends and s-blends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46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708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p to m.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28052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342479676"/>
      </p:ext>
    </p:extLst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r-blends and s-blends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46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708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m to 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28052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319147964"/>
      </p:ext>
    </p:extLst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r-blends and s-blends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46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708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d to 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28052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449073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</a:t>
            </a:r>
          </a:p>
        </p:txBody>
      </p:sp>
    </p:spTree>
    <p:extLst>
      <p:ext uri="{BB962C8B-B14F-4D97-AF65-F5344CB8AC3E}">
        <p14:creationId xmlns:p14="http://schemas.microsoft.com/office/powerpoint/2010/main" val="2583736024"/>
      </p:ext>
    </p:extLst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r-blends and s-blends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46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708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t to b.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28052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latin typeface="Century Gothic"/>
                <a:cs typeface="Century Gothic"/>
              </a:rPr>
              <a:t>ll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86435424"/>
      </p:ext>
    </p:extLst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r-blends and s-blends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46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708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b to 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28052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latin typeface="Century Gothic"/>
                <a:cs typeface="Century Gothic"/>
              </a:rPr>
              <a:t>ll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9159423"/>
      </p:ext>
    </p:extLst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r-blends and s-blends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46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708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s to w.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28052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latin typeface="Century Gothic"/>
                <a:cs typeface="Century Gothic"/>
              </a:rPr>
              <a:t>ll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87971481"/>
      </p:ext>
    </p:extLst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r-blends and s-blends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46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708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Add s to the beginning of the word.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28052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latin typeface="Century Gothic"/>
                <a:cs typeface="Century Gothic"/>
              </a:rPr>
              <a:t>ll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38578742"/>
      </p:ext>
    </p:extLst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r-blends and s-blends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621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</a:p>
        </p:txBody>
      </p:sp>
      <p:sp>
        <p:nvSpPr>
          <p:cNvPr id="5" name="Rectangle 4"/>
          <p:cNvSpPr/>
          <p:nvPr/>
        </p:nvSpPr>
        <p:spPr>
          <a:xfrm>
            <a:off x="4598661" y="200817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>
                <a:solidFill>
                  <a:srgbClr val="FF0000"/>
                </a:solidFill>
                <a:latin typeface="Century Gothic"/>
                <a:cs typeface="Century Gothic"/>
              </a:rPr>
              <a:t>ll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 to 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1109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latin typeface="Century Gothic"/>
                <a:cs typeface="Century Gothic"/>
              </a:rPr>
              <a:t>ll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3765" y="200817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711180495"/>
      </p:ext>
    </p:extLst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Build Words with r-blends and s-blends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621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</a:p>
        </p:txBody>
      </p:sp>
      <p:sp>
        <p:nvSpPr>
          <p:cNvPr id="5" name="Rectangle 4"/>
          <p:cNvSpPr/>
          <p:nvPr/>
        </p:nvSpPr>
        <p:spPr>
          <a:xfrm>
            <a:off x="4598661" y="2008175"/>
            <a:ext cx="23038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>
                <a:solidFill>
                  <a:srgbClr val="FF0000"/>
                </a:solidFill>
                <a:latin typeface="Century Gothic"/>
                <a:cs typeface="Century Gothic"/>
              </a:rPr>
              <a:t>ll</a:t>
            </a:r>
            <a:r>
              <a:rPr lang="en-US" dirty="0">
                <a:solidFill>
                  <a:srgbClr val="FF0000"/>
                </a:solidFill>
                <a:latin typeface="Century Gothic"/>
                <a:cs typeface="Century Gothic"/>
              </a:rPr>
              <a:t> to 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02533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t</a:t>
            </a:r>
          </a:p>
        </p:txBody>
      </p:sp>
      <p:sp>
        <p:nvSpPr>
          <p:cNvPr id="7" name="Rectangle 6"/>
          <p:cNvSpPr/>
          <p:nvPr/>
        </p:nvSpPr>
        <p:spPr>
          <a:xfrm>
            <a:off x="353765" y="200817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739568895"/>
      </p:ext>
    </p:extLst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pen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9273" y="181416"/>
            <a:ext cx="5060770" cy="6874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Gothic"/>
                <a:cs typeface="Century Gothic"/>
              </a:rPr>
              <a:t>Word Automaticity</a:t>
            </a:r>
          </a:p>
        </p:txBody>
      </p:sp>
    </p:spTree>
    <p:extLst>
      <p:ext uri="{BB962C8B-B14F-4D97-AF65-F5344CB8AC3E}">
        <p14:creationId xmlns:p14="http://schemas.microsoft.com/office/powerpoint/2010/main" val="1816424689"/>
      </p:ext>
    </p:extLst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Jen</a:t>
            </a:r>
          </a:p>
        </p:txBody>
      </p:sp>
    </p:spTree>
    <p:extLst>
      <p:ext uri="{BB962C8B-B14F-4D97-AF65-F5344CB8AC3E}">
        <p14:creationId xmlns:p14="http://schemas.microsoft.com/office/powerpoint/2010/main" val="3692694008"/>
      </p:ext>
    </p:extLst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yelled</a:t>
            </a:r>
          </a:p>
        </p:txBody>
      </p:sp>
    </p:spTree>
    <p:extLst>
      <p:ext uri="{BB962C8B-B14F-4D97-AF65-F5344CB8AC3E}">
        <p14:creationId xmlns:p14="http://schemas.microsoft.com/office/powerpoint/2010/main" val="1528636432"/>
      </p:ext>
    </p:extLst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press</a:t>
            </a:r>
          </a:p>
        </p:txBody>
      </p:sp>
    </p:spTree>
    <p:extLst>
      <p:ext uri="{BB962C8B-B14F-4D97-AF65-F5344CB8AC3E}">
        <p14:creationId xmlns:p14="http://schemas.microsoft.com/office/powerpoint/2010/main" val="24567357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 w</a:t>
            </a:r>
          </a:p>
        </p:txBody>
      </p:sp>
    </p:spTree>
    <p:extLst>
      <p:ext uri="{BB962C8B-B14F-4D97-AF65-F5344CB8AC3E}">
        <p14:creationId xmlns:p14="http://schemas.microsoft.com/office/powerpoint/2010/main" val="2670282636"/>
      </p:ext>
    </p:extLst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step</a:t>
            </a:r>
          </a:p>
        </p:txBody>
      </p:sp>
    </p:spTree>
    <p:extLst>
      <p:ext uri="{BB962C8B-B14F-4D97-AF65-F5344CB8AC3E}">
        <p14:creationId xmlns:p14="http://schemas.microsoft.com/office/powerpoint/2010/main" val="797473804"/>
      </p:ext>
    </p:extLst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smelled</a:t>
            </a:r>
          </a:p>
        </p:txBody>
      </p:sp>
    </p:spTree>
    <p:extLst>
      <p:ext uri="{BB962C8B-B14F-4D97-AF65-F5344CB8AC3E}">
        <p14:creationId xmlns:p14="http://schemas.microsoft.com/office/powerpoint/2010/main" val="1155722257"/>
      </p:ext>
    </p:extLst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ten</a:t>
            </a:r>
          </a:p>
        </p:txBody>
      </p:sp>
    </p:spTree>
    <p:extLst>
      <p:ext uri="{BB962C8B-B14F-4D97-AF65-F5344CB8AC3E}">
        <p14:creationId xmlns:p14="http://schemas.microsoft.com/office/powerpoint/2010/main" val="771662890"/>
      </p:ext>
    </p:extLst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red</a:t>
            </a:r>
          </a:p>
        </p:txBody>
      </p:sp>
    </p:spTree>
    <p:extLst>
      <p:ext uri="{BB962C8B-B14F-4D97-AF65-F5344CB8AC3E}">
        <p14:creationId xmlns:p14="http://schemas.microsoft.com/office/powerpoint/2010/main" val="2400992818"/>
      </p:ext>
    </p:extLst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bed</a:t>
            </a:r>
          </a:p>
        </p:txBody>
      </p:sp>
    </p:spTree>
    <p:extLst>
      <p:ext uri="{BB962C8B-B14F-4D97-AF65-F5344CB8AC3E}">
        <p14:creationId xmlns:p14="http://schemas.microsoft.com/office/powerpoint/2010/main" val="3060213261"/>
      </p:ext>
    </p:extLst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dressed</a:t>
            </a:r>
          </a:p>
        </p:txBody>
      </p:sp>
    </p:spTree>
    <p:extLst>
      <p:ext uri="{BB962C8B-B14F-4D97-AF65-F5344CB8AC3E}">
        <p14:creationId xmlns:p14="http://schemas.microsoft.com/office/powerpoint/2010/main" val="636593590"/>
      </p:ext>
    </p:extLst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sled</a:t>
            </a:r>
          </a:p>
        </p:txBody>
      </p:sp>
    </p:spTree>
    <p:extLst>
      <p:ext uri="{BB962C8B-B14F-4D97-AF65-F5344CB8AC3E}">
        <p14:creationId xmlns:p14="http://schemas.microsoft.com/office/powerpoint/2010/main" val="1288422306"/>
      </p:ext>
    </p:extLst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bread</a:t>
            </a:r>
          </a:p>
        </p:txBody>
      </p:sp>
    </p:spTree>
    <p:extLst>
      <p:ext uri="{BB962C8B-B14F-4D97-AF65-F5344CB8AC3E}">
        <p14:creationId xmlns:p14="http://schemas.microsoft.com/office/powerpoint/2010/main" val="3049963580"/>
      </p:ext>
    </p:extLst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missed</a:t>
            </a:r>
          </a:p>
        </p:txBody>
      </p:sp>
    </p:spTree>
    <p:extLst>
      <p:ext uri="{BB962C8B-B14F-4D97-AF65-F5344CB8AC3E}">
        <p14:creationId xmlns:p14="http://schemas.microsoft.com/office/powerpoint/2010/main" val="4171877946"/>
      </p:ext>
    </p:extLst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bell</a:t>
            </a:r>
          </a:p>
        </p:txBody>
      </p:sp>
    </p:spTree>
    <p:extLst>
      <p:ext uri="{BB962C8B-B14F-4D97-AF65-F5344CB8AC3E}">
        <p14:creationId xmlns:p14="http://schemas.microsoft.com/office/powerpoint/2010/main" val="36127692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33706466"/>
      </p:ext>
    </p:extLst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deaf</a:t>
            </a:r>
          </a:p>
        </p:txBody>
      </p:sp>
    </p:spTree>
    <p:extLst>
      <p:ext uri="{BB962C8B-B14F-4D97-AF65-F5344CB8AC3E}">
        <p14:creationId xmlns:p14="http://schemas.microsoft.com/office/powerpoint/2010/main" val="3601786324"/>
      </p:ext>
    </p:extLst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packed</a:t>
            </a:r>
          </a:p>
        </p:txBody>
      </p:sp>
    </p:spTree>
    <p:extLst>
      <p:ext uri="{BB962C8B-B14F-4D97-AF65-F5344CB8AC3E}">
        <p14:creationId xmlns:p14="http://schemas.microsoft.com/office/powerpoint/2010/main" val="1738841025"/>
      </p:ext>
    </p:extLst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sweated</a:t>
            </a:r>
          </a:p>
        </p:txBody>
      </p:sp>
    </p:spTree>
    <p:extLst>
      <p:ext uri="{BB962C8B-B14F-4D97-AF65-F5344CB8AC3E}">
        <p14:creationId xmlns:p14="http://schemas.microsoft.com/office/powerpoint/2010/main" val="1587753607"/>
      </p:ext>
    </p:extLst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gets</a:t>
            </a:r>
          </a:p>
        </p:txBody>
      </p:sp>
    </p:spTree>
    <p:extLst>
      <p:ext uri="{BB962C8B-B14F-4D97-AF65-F5344CB8AC3E}">
        <p14:creationId xmlns:p14="http://schemas.microsoft.com/office/powerpoint/2010/main" val="1072626225"/>
      </p:ext>
    </p:extLst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vet</a:t>
            </a:r>
          </a:p>
        </p:txBody>
      </p:sp>
    </p:spTree>
    <p:extLst>
      <p:ext uri="{BB962C8B-B14F-4D97-AF65-F5344CB8AC3E}">
        <p14:creationId xmlns:p14="http://schemas.microsoft.com/office/powerpoint/2010/main" val="474749159"/>
      </p:ext>
    </p:extLst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Century Gothic"/>
                <a:cs typeface="Century Gothic"/>
              </a:rPr>
              <a:t>smell</a:t>
            </a:r>
          </a:p>
        </p:txBody>
      </p:sp>
    </p:spTree>
    <p:extLst>
      <p:ext uri="{BB962C8B-B14F-4D97-AF65-F5344CB8AC3E}">
        <p14:creationId xmlns:p14="http://schemas.microsoft.com/office/powerpoint/2010/main" val="551270454"/>
      </p:ext>
    </p:extLst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>
                <a:latin typeface="Century Gothic"/>
                <a:cs typeface="Century Gothic"/>
              </a:rPr>
              <a:t>Words</a:t>
            </a:r>
          </a:p>
        </p:txBody>
      </p:sp>
    </p:spTree>
    <p:extLst>
      <p:ext uri="{BB962C8B-B14F-4D97-AF65-F5344CB8AC3E}">
        <p14:creationId xmlns:p14="http://schemas.microsoft.com/office/powerpoint/2010/main" val="3469756195"/>
      </p:ext>
    </p:extLst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again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Rex fell down again.</a:t>
            </a:r>
          </a:p>
        </p:txBody>
      </p:sp>
    </p:spTree>
    <p:extLst>
      <p:ext uri="{BB962C8B-B14F-4D97-AF65-F5344CB8AC3E}">
        <p14:creationId xmlns:p14="http://schemas.microsoft.com/office/powerpoint/2010/main" val="235266918"/>
      </p:ext>
    </p:extLst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help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Can you help fix this mess?</a:t>
            </a:r>
          </a:p>
        </p:txBody>
      </p:sp>
    </p:spTree>
    <p:extLst>
      <p:ext uri="{BB962C8B-B14F-4D97-AF65-F5344CB8AC3E}">
        <p14:creationId xmlns:p14="http://schemas.microsoft.com/office/powerpoint/2010/main" val="1153357437"/>
      </p:ext>
    </p:extLst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new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Will you help the new kid?</a:t>
            </a:r>
          </a:p>
        </p:txBody>
      </p:sp>
    </p:spTree>
    <p:extLst>
      <p:ext uri="{BB962C8B-B14F-4D97-AF65-F5344CB8AC3E}">
        <p14:creationId xmlns:p14="http://schemas.microsoft.com/office/powerpoint/2010/main" val="23492680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458008647"/>
      </p:ext>
    </p:extLst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there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There is my red pen!</a:t>
            </a:r>
          </a:p>
        </p:txBody>
      </p:sp>
    </p:spTree>
    <p:extLst>
      <p:ext uri="{BB962C8B-B14F-4D97-AF65-F5344CB8AC3E}">
        <p14:creationId xmlns:p14="http://schemas.microsoft.com/office/powerpoint/2010/main" val="2663694483"/>
      </p:ext>
    </p:extLst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Century Gothic"/>
                <a:cs typeface="Century Gothic"/>
              </a:rPr>
              <a:t>use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Tell Ben to use a net.</a:t>
            </a:r>
          </a:p>
        </p:txBody>
      </p:sp>
    </p:spTree>
    <p:extLst>
      <p:ext uri="{BB962C8B-B14F-4D97-AF65-F5344CB8AC3E}">
        <p14:creationId xmlns:p14="http://schemas.microsoft.com/office/powerpoint/2010/main" val="1916814693"/>
      </p:ext>
    </p:extLst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332" y="2318013"/>
            <a:ext cx="8907665" cy="18163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200" dirty="0">
                <a:latin typeface="Century Gothic"/>
                <a:cs typeface="Century Gothic"/>
              </a:rPr>
              <a:t>A sled moves down the hill.</a:t>
            </a: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892" y="3655848"/>
            <a:ext cx="868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entury Gothic"/>
                <a:cs typeface="Century Gothic"/>
              </a:rPr>
              <a:t>Identify the nouns.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892" y="1452653"/>
            <a:ext cx="868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entury Gothic"/>
                <a:cs typeface="Century Gothic"/>
              </a:rPr>
              <a:t>How do you know which word or words in a sentence are nouns?</a:t>
            </a:r>
          </a:p>
        </p:txBody>
      </p:sp>
    </p:spTree>
    <p:extLst>
      <p:ext uri="{BB962C8B-B14F-4D97-AF65-F5344CB8AC3E}">
        <p14:creationId xmlns:p14="http://schemas.microsoft.com/office/powerpoint/2010/main" val="622339425"/>
      </p:ext>
    </p:extLst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/>
                <a:cs typeface="Century Gothic"/>
              </a:rPr>
              <a:t>Grammar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332" y="928330"/>
            <a:ext cx="868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entury Gothic"/>
                <a:cs typeface="Century Gothic"/>
              </a:rPr>
              <a:t>Distribute one Sound-Spelling Card to each student.</a:t>
            </a:r>
          </a:p>
        </p:txBody>
      </p:sp>
      <p:pic>
        <p:nvPicPr>
          <p:cNvPr id="5" name="Picture 4" descr="Screen Shot 2016-09-26 at 11.43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9426"/>
            <a:ext cx="1792008" cy="2350045"/>
          </a:xfrm>
          <a:prstGeom prst="rect">
            <a:avLst/>
          </a:prstGeom>
        </p:spPr>
      </p:pic>
      <p:pic>
        <p:nvPicPr>
          <p:cNvPr id="6" name="Picture 5" descr="Screen Shot 2016-09-26 at 11.43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11" y="2138769"/>
            <a:ext cx="1791571" cy="2351274"/>
          </a:xfrm>
          <a:prstGeom prst="rect">
            <a:avLst/>
          </a:prstGeom>
        </p:spPr>
      </p:pic>
      <p:pic>
        <p:nvPicPr>
          <p:cNvPr id="7" name="Picture 6" descr="Screen Shot 2016-09-26 at 11.43.4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516" y="1662588"/>
            <a:ext cx="1785592" cy="2346852"/>
          </a:xfrm>
          <a:prstGeom prst="rect">
            <a:avLst/>
          </a:prstGeom>
        </p:spPr>
      </p:pic>
      <p:pic>
        <p:nvPicPr>
          <p:cNvPr id="8" name="Picture 7" descr="Screen Shot 2016-09-26 at 11.43.5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09" y="2034969"/>
            <a:ext cx="1792008" cy="2350045"/>
          </a:xfrm>
          <a:prstGeom prst="rect">
            <a:avLst/>
          </a:prstGeom>
        </p:spPr>
      </p:pic>
      <p:pic>
        <p:nvPicPr>
          <p:cNvPr id="9" name="Picture 8" descr="Screen Shot 2016-09-26 at 11.44.0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92" y="1662588"/>
            <a:ext cx="1792008" cy="23516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1343" y="5587484"/>
            <a:ext cx="868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entury Gothic"/>
                <a:cs typeface="Century Gothic"/>
              </a:rPr>
              <a:t>Have each child name the pictured noun, tell whether it is a person, place, or thing, and then use the noun in a sentence.</a:t>
            </a:r>
          </a:p>
        </p:txBody>
      </p:sp>
    </p:spTree>
    <p:extLst>
      <p:ext uri="{BB962C8B-B14F-4D97-AF65-F5344CB8AC3E}">
        <p14:creationId xmlns:p14="http://schemas.microsoft.com/office/powerpoint/2010/main" val="1558920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  j</a:t>
            </a:r>
          </a:p>
        </p:txBody>
      </p:sp>
    </p:spTree>
    <p:extLst>
      <p:ext uri="{BB962C8B-B14F-4D97-AF65-F5344CB8AC3E}">
        <p14:creationId xmlns:p14="http://schemas.microsoft.com/office/powerpoint/2010/main" val="4015928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7462" y="355600"/>
            <a:ext cx="423386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Introduce short 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715" y="6043898"/>
            <a:ext cx="9067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/>
                <a:cs typeface="Century Gothic"/>
              </a:rPr>
              <a:t>Have children practice connecting the letter e to the sound /e/ by writing it.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Now do it with me. Say /e/ as I write the letter e. </a:t>
            </a: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This time, write the letter e five times as you say the /e/ sound.</a:t>
            </a:r>
          </a:p>
        </p:txBody>
      </p:sp>
      <p:pic>
        <p:nvPicPr>
          <p:cNvPr id="6" name="Picture 5" descr="Screen Shot 2016-09-23 at 6.14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7" y="192120"/>
            <a:ext cx="1766497" cy="231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02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312545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3339103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v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41438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</a:t>
            </a:r>
            <a:r>
              <a:rPr lang="en-US" sz="7000" dirty="0" err="1">
                <a:latin typeface="Century Gothic"/>
                <a:cs typeface="Century Gothic"/>
              </a:rPr>
              <a:t>v</a:t>
            </a:r>
            <a:r>
              <a:rPr lang="en-US" sz="7000" dirty="0" err="1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000" dirty="0">
              <a:latin typeface="Century Gothic"/>
              <a:cs typeface="Century Gothic"/>
            </a:endParaRP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77469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77892" y="-1492451"/>
            <a:ext cx="89852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v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32676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v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 m</a:t>
            </a:r>
          </a:p>
        </p:txBody>
      </p:sp>
    </p:spTree>
    <p:extLst>
      <p:ext uri="{BB962C8B-B14F-4D97-AF65-F5344CB8AC3E}">
        <p14:creationId xmlns:p14="http://schemas.microsoft.com/office/powerpoint/2010/main" val="25018366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v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 m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477306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v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 m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1922712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v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 m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h</a:t>
            </a:r>
          </a:p>
        </p:txBody>
      </p:sp>
    </p:spTree>
    <p:extLst>
      <p:ext uri="{BB962C8B-B14F-4D97-AF65-F5344CB8AC3E}">
        <p14:creationId xmlns:p14="http://schemas.microsoft.com/office/powerpoint/2010/main" val="22058412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v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 m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</a:t>
            </a:r>
            <a:r>
              <a:rPr lang="en-US" sz="7000" dirty="0" err="1">
                <a:latin typeface="Century Gothic"/>
                <a:cs typeface="Century Gothic"/>
              </a:rPr>
              <a:t>h</a:t>
            </a:r>
            <a:r>
              <a:rPr lang="en-US" sz="7000" dirty="0" err="1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65626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5493705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v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 m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h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7000" dirty="0">
                <a:latin typeface="Century Gothic"/>
                <a:cs typeface="Century Gothic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588651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v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 m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h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7000" dirty="0">
                <a:latin typeface="Century Gothic"/>
                <a:cs typeface="Century Gothic"/>
              </a:rPr>
              <a:t>d  </a:t>
            </a:r>
            <a:r>
              <a:rPr lang="en-US" sz="7000" dirty="0" err="1">
                <a:latin typeface="Century Gothic"/>
                <a:cs typeface="Century Gothic"/>
              </a:rPr>
              <a:t>br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313049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v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 m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h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7000" dirty="0">
                <a:latin typeface="Century Gothic"/>
                <a:cs typeface="Century Gothic"/>
              </a:rPr>
              <a:t>d  </a:t>
            </a:r>
            <a:r>
              <a:rPr lang="en-US" sz="7000" dirty="0" err="1">
                <a:latin typeface="Century Gothic"/>
                <a:cs typeface="Century Gothic"/>
              </a:rPr>
              <a:t>br</a:t>
            </a:r>
            <a:r>
              <a:rPr lang="en-US" sz="7000" dirty="0" err="1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53797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   	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  B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	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  j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v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 m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n  h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7000" dirty="0">
                <a:latin typeface="Century Gothic"/>
                <a:cs typeface="Century Gothic"/>
              </a:rPr>
              <a:t>d  br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7000" dirty="0">
                <a:latin typeface="Century Gothic"/>
                <a:cs typeface="Century Gothic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5692663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5442272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570196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	</a:t>
            </a:r>
          </a:p>
        </p:txBody>
      </p:sp>
    </p:spTree>
    <p:extLst>
      <p:ext uri="{BB962C8B-B14F-4D97-AF65-F5344CB8AC3E}">
        <p14:creationId xmlns:p14="http://schemas.microsoft.com/office/powerpoint/2010/main" val="2078950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	s</a:t>
            </a:r>
          </a:p>
        </p:txBody>
      </p:sp>
    </p:spTree>
    <p:extLst>
      <p:ext uri="{BB962C8B-B14F-4D97-AF65-F5344CB8AC3E}">
        <p14:creationId xmlns:p14="http://schemas.microsoft.com/office/powerpoint/2010/main" val="3242784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	</a:t>
            </a:r>
            <a:r>
              <a:rPr lang="en-US" sz="7000" dirty="0" err="1">
                <a:latin typeface="Century Gothic"/>
                <a:cs typeface="Century Gothic"/>
              </a:rPr>
              <a:t>s</a:t>
            </a:r>
            <a:r>
              <a:rPr lang="en-US" sz="7000" dirty="0" err="1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63595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	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t   	</a:t>
            </a:r>
          </a:p>
        </p:txBody>
      </p:sp>
    </p:spTree>
    <p:extLst>
      <p:ext uri="{BB962C8B-B14F-4D97-AF65-F5344CB8AC3E}">
        <p14:creationId xmlns:p14="http://schemas.microsoft.com/office/powerpoint/2010/main" val="2508398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889016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	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t   	g</a:t>
            </a:r>
          </a:p>
        </p:txBody>
      </p:sp>
    </p:spTree>
    <p:extLst>
      <p:ext uri="{BB962C8B-B14F-4D97-AF65-F5344CB8AC3E}">
        <p14:creationId xmlns:p14="http://schemas.microsoft.com/office/powerpoint/2010/main" val="35382010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	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t   	</a:t>
            </a:r>
            <a:r>
              <a:rPr lang="en-US" sz="7000" dirty="0" err="1">
                <a:latin typeface="Century Gothic"/>
                <a:cs typeface="Century Gothic"/>
              </a:rPr>
              <a:t>g</a:t>
            </a:r>
            <a:r>
              <a:rPr lang="en-US" sz="7000" dirty="0" err="1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699805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	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t   	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0791081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	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t   	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g</a:t>
            </a:r>
          </a:p>
          <a:p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32466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	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t   	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7000" dirty="0">
              <a:latin typeface="Century Gothic"/>
              <a:cs typeface="Century Gothic"/>
            </a:endParaRPr>
          </a:p>
          <a:p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024935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	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t   	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84147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	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t   	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5342239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	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t   	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328011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	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t   	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	</a:t>
            </a:r>
          </a:p>
        </p:txBody>
      </p:sp>
    </p:spTree>
    <p:extLst>
      <p:ext uri="{BB962C8B-B14F-4D97-AF65-F5344CB8AC3E}">
        <p14:creationId xmlns:p14="http://schemas.microsoft.com/office/powerpoint/2010/main" val="2881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	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t   	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	  w</a:t>
            </a:r>
          </a:p>
        </p:txBody>
      </p:sp>
    </p:spTree>
    <p:extLst>
      <p:ext uri="{BB962C8B-B14F-4D97-AF65-F5344CB8AC3E}">
        <p14:creationId xmlns:p14="http://schemas.microsoft.com/office/powerpoint/2010/main" val="1137005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4" name="Rectangle 3"/>
          <p:cNvSpPr/>
          <p:nvPr/>
        </p:nvSpPr>
        <p:spPr>
          <a:xfrm>
            <a:off x="35534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576964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6705494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	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t   	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	  </a:t>
            </a:r>
            <a:r>
              <a:rPr lang="en-US" sz="7000" dirty="0" err="1">
                <a:latin typeface="Century Gothic"/>
                <a:cs typeface="Century Gothic"/>
              </a:rPr>
              <a:t>w</a:t>
            </a:r>
            <a:r>
              <a:rPr lang="en-US" sz="7000" dirty="0" err="1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088416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	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t   	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	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</a:p>
        </p:txBody>
      </p:sp>
    </p:spTree>
    <p:extLst>
      <p:ext uri="{BB962C8B-B14F-4D97-AF65-F5344CB8AC3E}">
        <p14:creationId xmlns:p14="http://schemas.microsoft.com/office/powerpoint/2010/main" val="35292058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	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t   	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	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>
                <a:latin typeface="Century Gothic"/>
                <a:cs typeface="Century Gothic"/>
              </a:rPr>
              <a:t>ll   </a:t>
            </a:r>
            <a:r>
              <a:rPr lang="en-US" sz="7000" dirty="0" err="1">
                <a:latin typeface="Century Gothic"/>
                <a:cs typeface="Century Gothic"/>
              </a:rPr>
              <a:t>sm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560479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	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t   	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	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>
                <a:latin typeface="Century Gothic"/>
                <a:cs typeface="Century Gothic"/>
              </a:rPr>
              <a:t>ll   </a:t>
            </a:r>
            <a:r>
              <a:rPr lang="en-US" sz="7000" dirty="0" err="1">
                <a:latin typeface="Century Gothic"/>
                <a:cs typeface="Century Gothic"/>
              </a:rPr>
              <a:t>sm</a:t>
            </a:r>
            <a:r>
              <a:rPr lang="en-US" sz="7000" dirty="0" err="1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23861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	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t   	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	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>
                <a:latin typeface="Century Gothic"/>
                <a:cs typeface="Century Gothic"/>
              </a:rPr>
              <a:t>ll   sm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</a:t>
            </a:r>
          </a:p>
        </p:txBody>
      </p:sp>
    </p:spTree>
    <p:extLst>
      <p:ext uri="{BB962C8B-B14F-4D97-AF65-F5344CB8AC3E}">
        <p14:creationId xmlns:p14="http://schemas.microsoft.com/office/powerpoint/2010/main" val="181016162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	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t   	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	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>
                <a:latin typeface="Century Gothic"/>
                <a:cs typeface="Century Gothic"/>
              </a:rPr>
              <a:t>ll   sm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  </a:t>
            </a:r>
            <a:r>
              <a:rPr lang="en-US" sz="7000" dirty="0" err="1">
                <a:latin typeface="Century Gothic"/>
                <a:cs typeface="Century Gothic"/>
              </a:rPr>
              <a:t>sl</a:t>
            </a:r>
            <a:endParaRPr lang="en-US" sz="7000" dirty="0">
              <a:latin typeface="Century Gothic"/>
              <a:cs typeface="Century Gothic"/>
            </a:endParaRP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85553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	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t   	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	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>
                <a:latin typeface="Century Gothic"/>
                <a:cs typeface="Century Gothic"/>
              </a:rPr>
              <a:t>ll   sm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  </a:t>
            </a:r>
            <a:r>
              <a:rPr lang="en-US" sz="7000" dirty="0" err="1">
                <a:latin typeface="Century Gothic"/>
                <a:cs typeface="Century Gothic"/>
              </a:rPr>
              <a:t>sl</a:t>
            </a:r>
            <a:r>
              <a:rPr lang="en-US" sz="7000" dirty="0" err="1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7000" dirty="0">
              <a:latin typeface="Century Gothic"/>
              <a:cs typeface="Century Gothic"/>
            </a:endParaRP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87762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	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t   	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	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>
                <a:latin typeface="Century Gothic"/>
                <a:cs typeface="Century Gothic"/>
              </a:rPr>
              <a:t>ll   sm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  sl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365143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	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t   	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	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>
                <a:latin typeface="Century Gothic"/>
                <a:cs typeface="Century Gothic"/>
              </a:rPr>
              <a:t>ll   sm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  sl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 cl</a:t>
            </a:r>
          </a:p>
        </p:txBody>
      </p:sp>
    </p:spTree>
    <p:extLst>
      <p:ext uri="{BB962C8B-B14F-4D97-AF65-F5344CB8AC3E}">
        <p14:creationId xmlns:p14="http://schemas.microsoft.com/office/powerpoint/2010/main" val="29075003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	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t   	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	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>
                <a:latin typeface="Century Gothic"/>
                <a:cs typeface="Century Gothic"/>
              </a:rPr>
              <a:t>ll   sm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  sl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 </a:t>
            </a:r>
            <a:r>
              <a:rPr lang="en-US" sz="7000" dirty="0" err="1">
                <a:latin typeface="Century Gothic"/>
                <a:cs typeface="Century Gothic"/>
              </a:rPr>
              <a:t>cl</a:t>
            </a:r>
            <a:r>
              <a:rPr lang="en-US" sz="7000" dirty="0" err="1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15220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4" name="Rectangle 3"/>
          <p:cNvSpPr/>
          <p:nvPr/>
        </p:nvSpPr>
        <p:spPr>
          <a:xfrm>
            <a:off x="34436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556609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15990494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	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t   	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	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>
                <a:latin typeface="Century Gothic"/>
                <a:cs typeface="Century Gothic"/>
              </a:rPr>
              <a:t>ll   sm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  sl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 cl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29715132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	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t   	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	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>
                <a:latin typeface="Century Gothic"/>
                <a:cs typeface="Century Gothic"/>
              </a:rPr>
              <a:t>ll   sm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  sl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 cl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p   </a:t>
            </a:r>
            <a:r>
              <a:rPr lang="en-US" sz="7000" dirty="0" err="1">
                <a:latin typeface="Century Gothic"/>
                <a:cs typeface="Century Gothic"/>
              </a:rPr>
              <a:t>fl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506606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	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t   	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	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>
                <a:latin typeface="Century Gothic"/>
                <a:cs typeface="Century Gothic"/>
              </a:rPr>
              <a:t>ll   sm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  sl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 cl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p   </a:t>
            </a:r>
            <a:r>
              <a:rPr lang="en-US" sz="7000" dirty="0" err="1">
                <a:latin typeface="Century Gothic"/>
                <a:cs typeface="Century Gothic"/>
              </a:rPr>
              <a:t>fl</a:t>
            </a:r>
            <a:r>
              <a:rPr lang="en-US" sz="7000" dirty="0" err="1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393827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	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t   	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	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>
                <a:latin typeface="Century Gothic"/>
                <a:cs typeface="Century Gothic"/>
              </a:rPr>
              <a:t>ll   sm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  sl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 cl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p   fl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7241567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	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t   	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	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>
                <a:latin typeface="Century Gothic"/>
                <a:cs typeface="Century Gothic"/>
              </a:rPr>
              <a:t>ll   sm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  sl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 cl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p   fl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g   </a:t>
            </a:r>
            <a:r>
              <a:rPr lang="en-US" sz="7000" dirty="0" err="1">
                <a:latin typeface="Century Gothic"/>
                <a:cs typeface="Century Gothic"/>
              </a:rPr>
              <a:t>bl</a:t>
            </a:r>
            <a:r>
              <a:rPr lang="en-US" sz="7000" dirty="0">
                <a:latin typeface="Century Gothic"/>
                <a:cs typeface="Century Gothic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189248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	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t   	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	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>
                <a:latin typeface="Century Gothic"/>
                <a:cs typeface="Century Gothic"/>
              </a:rPr>
              <a:t>ll   sm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  sl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 cl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p   fl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g   </a:t>
            </a:r>
            <a:r>
              <a:rPr lang="en-US" sz="7000" dirty="0" err="1">
                <a:latin typeface="Century Gothic"/>
                <a:cs typeface="Century Gothic"/>
              </a:rPr>
              <a:t>bl</a:t>
            </a:r>
            <a:r>
              <a:rPr lang="en-US" sz="7000" dirty="0" err="1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>
                <a:latin typeface="Century Gothic"/>
                <a:cs typeface="Century Gothic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325056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572893"/>
            <a:ext cx="89852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atin typeface="Century Gothic"/>
                <a:cs typeface="Century Gothic"/>
              </a:rPr>
              <a:t>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	s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t   	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t   g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>
                <a:latin typeface="Century Gothic"/>
                <a:cs typeface="Century Gothic"/>
              </a:rPr>
              <a:t>t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	  w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>
                <a:latin typeface="Century Gothic"/>
                <a:cs typeface="Century Gothic"/>
              </a:rPr>
              <a:t>ll   sm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ll  sl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7000" dirty="0">
                <a:latin typeface="Century Gothic"/>
                <a:cs typeface="Century Gothic"/>
              </a:rPr>
              <a:t>d</a:t>
            </a:r>
          </a:p>
          <a:p>
            <a:endParaRPr lang="en-US" sz="7000" dirty="0">
              <a:latin typeface="Century Gothic"/>
              <a:cs typeface="Century Gothic"/>
            </a:endParaRPr>
          </a:p>
          <a:p>
            <a:r>
              <a:rPr lang="en-US" sz="7000" dirty="0">
                <a:latin typeface="Century Gothic"/>
                <a:cs typeface="Century Gothic"/>
              </a:rPr>
              <a:t> cl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p   fl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7000" dirty="0">
                <a:latin typeface="Century Gothic"/>
                <a:cs typeface="Century Gothic"/>
              </a:rPr>
              <a:t>g   bl</a:t>
            </a:r>
            <a:r>
              <a:rPr lang="en-US" sz="7000" dirty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7000" dirty="0">
                <a:latin typeface="Century Gothic"/>
                <a:cs typeface="Century Gothic"/>
              </a:rPr>
              <a:t>ck </a:t>
            </a:r>
          </a:p>
        </p:txBody>
      </p:sp>
    </p:spTree>
    <p:extLst>
      <p:ext uri="{BB962C8B-B14F-4D97-AF65-F5344CB8AC3E}">
        <p14:creationId xmlns:p14="http://schemas.microsoft.com/office/powerpoint/2010/main" val="247924934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19097"/>
            <a:ext cx="89852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Ten</a:t>
            </a:r>
          </a:p>
        </p:txBody>
      </p:sp>
    </p:spTree>
    <p:extLst>
      <p:ext uri="{BB962C8B-B14F-4D97-AF65-F5344CB8AC3E}">
        <p14:creationId xmlns:p14="http://schemas.microsoft.com/office/powerpoint/2010/main" val="366720163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19097"/>
            <a:ext cx="89852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Ten men</a:t>
            </a:r>
          </a:p>
        </p:txBody>
      </p:sp>
    </p:spTree>
    <p:extLst>
      <p:ext uri="{BB962C8B-B14F-4D97-AF65-F5344CB8AC3E}">
        <p14:creationId xmlns:p14="http://schemas.microsoft.com/office/powerpoint/2010/main" val="240710315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19097"/>
            <a:ext cx="89852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Ten men met</a:t>
            </a:r>
          </a:p>
        </p:txBody>
      </p:sp>
    </p:spTree>
    <p:extLst>
      <p:ext uri="{BB962C8B-B14F-4D97-AF65-F5344CB8AC3E}">
        <p14:creationId xmlns:p14="http://schemas.microsoft.com/office/powerpoint/2010/main" val="4245803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Blending Words with  Short 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12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Century Gothic"/>
                <a:cs typeface="Century Gothic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48668615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19097"/>
            <a:ext cx="89852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Ten men met in</a:t>
            </a:r>
          </a:p>
        </p:txBody>
      </p:sp>
    </p:spTree>
    <p:extLst>
      <p:ext uri="{BB962C8B-B14F-4D97-AF65-F5344CB8AC3E}">
        <p14:creationId xmlns:p14="http://schemas.microsoft.com/office/powerpoint/2010/main" val="84640929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19097"/>
            <a:ext cx="89852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Ten men met in a</a:t>
            </a:r>
          </a:p>
        </p:txBody>
      </p:sp>
    </p:spTree>
    <p:extLst>
      <p:ext uri="{BB962C8B-B14F-4D97-AF65-F5344CB8AC3E}">
        <p14:creationId xmlns:p14="http://schemas.microsoft.com/office/powerpoint/2010/main" val="219067671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19097"/>
            <a:ext cx="89852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Ten men met in a jet.</a:t>
            </a:r>
          </a:p>
          <a:p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8921336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19097"/>
            <a:ext cx="898525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Ten men met in a jet.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Did</a:t>
            </a:r>
          </a:p>
        </p:txBody>
      </p:sp>
    </p:spTree>
    <p:extLst>
      <p:ext uri="{BB962C8B-B14F-4D97-AF65-F5344CB8AC3E}">
        <p14:creationId xmlns:p14="http://schemas.microsoft.com/office/powerpoint/2010/main" val="205990834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19097"/>
            <a:ext cx="898525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Ten men met in a jet.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Did Jeff</a:t>
            </a:r>
          </a:p>
        </p:txBody>
      </p:sp>
    </p:spTree>
    <p:extLst>
      <p:ext uri="{BB962C8B-B14F-4D97-AF65-F5344CB8AC3E}">
        <p14:creationId xmlns:p14="http://schemas.microsoft.com/office/powerpoint/2010/main" val="183660658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19097"/>
            <a:ext cx="898525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Ten men met in a jet.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Did Jeff get</a:t>
            </a:r>
          </a:p>
        </p:txBody>
      </p:sp>
    </p:spTree>
    <p:extLst>
      <p:ext uri="{BB962C8B-B14F-4D97-AF65-F5344CB8AC3E}">
        <p14:creationId xmlns:p14="http://schemas.microsoft.com/office/powerpoint/2010/main" val="306042859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19097"/>
            <a:ext cx="898525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Ten men met in a jet.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Did Jeff get a</a:t>
            </a:r>
          </a:p>
        </p:txBody>
      </p:sp>
    </p:spTree>
    <p:extLst>
      <p:ext uri="{BB962C8B-B14F-4D97-AF65-F5344CB8AC3E}">
        <p14:creationId xmlns:p14="http://schemas.microsoft.com/office/powerpoint/2010/main" val="60641186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19097"/>
            <a:ext cx="898525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Ten men met in a jet.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Did Jeff get a red</a:t>
            </a:r>
          </a:p>
        </p:txBody>
      </p:sp>
    </p:spTree>
    <p:extLst>
      <p:ext uri="{BB962C8B-B14F-4D97-AF65-F5344CB8AC3E}">
        <p14:creationId xmlns:p14="http://schemas.microsoft.com/office/powerpoint/2010/main" val="64006152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19097"/>
            <a:ext cx="898525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Ten men met in a jet.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Did Jeff get a red sled?</a:t>
            </a:r>
          </a:p>
          <a:p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6179099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89" y="19097"/>
            <a:ext cx="8985254" cy="581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/>
                <a:cs typeface="Century Gothic"/>
              </a:rPr>
              <a:t>Ten men met in a jet.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Did Jeff get a red sled?</a:t>
            </a:r>
          </a:p>
          <a:p>
            <a:endParaRPr lang="en-US" sz="5400" dirty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Glenn</a:t>
            </a:r>
          </a:p>
        </p:txBody>
      </p:sp>
    </p:spTree>
    <p:extLst>
      <p:ext uri="{BB962C8B-B14F-4D97-AF65-F5344CB8AC3E}">
        <p14:creationId xmlns:p14="http://schemas.microsoft.com/office/powerpoint/2010/main" val="2192580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3201</TotalTime>
  <Words>4290</Words>
  <Application>Microsoft Office PowerPoint</Application>
  <PresentationFormat>On-screen Show (4:3)</PresentationFormat>
  <Paragraphs>1467</Paragraphs>
  <Slides>383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383</vt:i4>
      </vt:variant>
    </vt:vector>
  </HeadingPairs>
  <TitlesOfParts>
    <vt:vector size="38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Datus Thorup</dc:creator>
  <cp:lastModifiedBy>Connie's iPhone</cp:lastModifiedBy>
  <cp:revision>73</cp:revision>
  <dcterms:created xsi:type="dcterms:W3CDTF">2016-09-24T00:07:07Z</dcterms:created>
  <dcterms:modified xsi:type="dcterms:W3CDTF">2016-10-24T16:10:18Z</dcterms:modified>
</cp:coreProperties>
</file>