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2" d="100"/>
          <a:sy n="82" d="100"/>
        </p:scale>
        <p:origin x="5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E57595-38BA-4D5C-B4F1-9619D8B04FEA}"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426109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57595-38BA-4D5C-B4F1-9619D8B04FEA}"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188574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57595-38BA-4D5C-B4F1-9619D8B04FEA}"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29734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57595-38BA-4D5C-B4F1-9619D8B04FEA}"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211959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57595-38BA-4D5C-B4F1-9619D8B04FEA}"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10482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57595-38BA-4D5C-B4F1-9619D8B04FEA}"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263962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E57595-38BA-4D5C-B4F1-9619D8B04FEA}" type="datetimeFigureOut">
              <a:rPr lang="en-US" smtClean="0"/>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31645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E57595-38BA-4D5C-B4F1-9619D8B04FEA}" type="datetimeFigureOut">
              <a:rPr lang="en-US" smtClean="0"/>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157570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57595-38BA-4D5C-B4F1-9619D8B04FEA}" type="datetimeFigureOut">
              <a:rPr lang="en-US" smtClean="0"/>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24946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57595-38BA-4D5C-B4F1-9619D8B04FEA}"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36620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57595-38BA-4D5C-B4F1-9619D8B04FEA}"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686CB-40BB-49D8-933D-FC4A8358CE22}" type="slidenum">
              <a:rPr lang="en-US" smtClean="0"/>
              <a:t>‹#›</a:t>
            </a:fld>
            <a:endParaRPr lang="en-US"/>
          </a:p>
        </p:txBody>
      </p:sp>
    </p:spTree>
    <p:extLst>
      <p:ext uri="{BB962C8B-B14F-4D97-AF65-F5344CB8AC3E}">
        <p14:creationId xmlns:p14="http://schemas.microsoft.com/office/powerpoint/2010/main" val="161854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57595-38BA-4D5C-B4F1-9619D8B04FEA}" type="datetimeFigureOut">
              <a:rPr lang="en-US" smtClean="0"/>
              <a:t>9/1/2016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686CB-40BB-49D8-933D-FC4A8358CE22}" type="slidenum">
              <a:rPr lang="en-US" smtClean="0"/>
              <a:t>‹#›</a:t>
            </a:fld>
            <a:endParaRPr lang="en-US"/>
          </a:p>
        </p:txBody>
      </p:sp>
    </p:spTree>
    <p:extLst>
      <p:ext uri="{BB962C8B-B14F-4D97-AF65-F5344CB8AC3E}">
        <p14:creationId xmlns:p14="http://schemas.microsoft.com/office/powerpoint/2010/main" val="2964189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200" y="1778000"/>
            <a:ext cx="9867900" cy="1323439"/>
          </a:xfrm>
          <a:prstGeom prst="rect">
            <a:avLst/>
          </a:prstGeom>
          <a:noFill/>
        </p:spPr>
        <p:txBody>
          <a:bodyPr wrap="square" rtlCol="0">
            <a:spAutoFit/>
          </a:bodyPr>
          <a:lstStyle/>
          <a:p>
            <a:pPr algn="ctr"/>
            <a:r>
              <a:rPr lang="en-US" sz="8000" dirty="0" smtClean="0">
                <a:latin typeface="Century Gothic" panose="020B0502020202020204" pitchFamily="34" charset="0"/>
              </a:rPr>
              <a:t>Week 1-Day 2 </a:t>
            </a:r>
          </a:p>
        </p:txBody>
      </p:sp>
    </p:spTree>
    <p:extLst>
      <p:ext uri="{BB962C8B-B14F-4D97-AF65-F5344CB8AC3E}">
        <p14:creationId xmlns:p14="http://schemas.microsoft.com/office/powerpoint/2010/main" val="4185439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8471" y="333513"/>
            <a:ext cx="564515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Phoneme Isolation</a:t>
            </a:r>
          </a:p>
        </p:txBody>
      </p:sp>
      <p:sp>
        <p:nvSpPr>
          <p:cNvPr id="3" name="TextBox 2"/>
          <p:cNvSpPr txBox="1"/>
          <p:nvPr/>
        </p:nvSpPr>
        <p:spPr>
          <a:xfrm>
            <a:off x="3213653" y="1038087"/>
            <a:ext cx="6537738" cy="5355313"/>
          </a:xfrm>
          <a:prstGeom prst="rect">
            <a:avLst/>
          </a:prstGeom>
          <a:noFill/>
        </p:spPr>
        <p:txBody>
          <a:bodyPr wrap="square" rtlCol="0">
            <a:spAutoFit/>
          </a:bodyPr>
          <a:lstStyle/>
          <a:p>
            <a:r>
              <a:rPr lang="en-US" dirty="0" smtClean="0">
                <a:latin typeface="Century Gothic"/>
                <a:cs typeface="Century Gothic"/>
              </a:rPr>
              <a:t>Listen carefully as I say a word: /</a:t>
            </a:r>
            <a:r>
              <a:rPr lang="en-US" dirty="0" err="1" smtClean="0">
                <a:latin typeface="Century Gothic"/>
                <a:cs typeface="Century Gothic"/>
              </a:rPr>
              <a:t>aaat</a:t>
            </a:r>
            <a:r>
              <a:rPr lang="en-US" dirty="0" smtClean="0">
                <a:latin typeface="Century Gothic"/>
                <a:cs typeface="Century Gothic"/>
              </a:rPr>
              <a:t>/.</a:t>
            </a:r>
          </a:p>
          <a:p>
            <a:r>
              <a:rPr lang="en-US" dirty="0" smtClean="0">
                <a:latin typeface="Century Gothic"/>
                <a:cs typeface="Century Gothic"/>
              </a:rPr>
              <a:t>What is the first sound in </a:t>
            </a:r>
            <a:r>
              <a:rPr lang="en-US" b="1" dirty="0" smtClean="0">
                <a:latin typeface="Century Gothic"/>
                <a:cs typeface="Century Gothic"/>
              </a:rPr>
              <a:t>a</a:t>
            </a:r>
            <a:r>
              <a:rPr lang="en-US" dirty="0" smtClean="0">
                <a:latin typeface="Century Gothic"/>
                <a:cs typeface="Century Gothic"/>
              </a:rPr>
              <a:t>t? /</a:t>
            </a:r>
            <a:r>
              <a:rPr lang="en-US" dirty="0" err="1" smtClean="0">
                <a:latin typeface="Century Gothic"/>
                <a:cs typeface="Century Gothic"/>
              </a:rPr>
              <a:t>aaa</a:t>
            </a:r>
            <a:r>
              <a:rPr lang="en-US" dirty="0" smtClean="0">
                <a:latin typeface="Century Gothic"/>
                <a:cs typeface="Century Gothic"/>
              </a:rPr>
              <a:t>/</a:t>
            </a:r>
          </a:p>
          <a:p>
            <a:r>
              <a:rPr lang="en-US" dirty="0" smtClean="0">
                <a:latin typeface="Century Gothic"/>
                <a:cs typeface="Century Gothic"/>
              </a:rPr>
              <a:t>That’s right.</a:t>
            </a:r>
          </a:p>
          <a:p>
            <a:r>
              <a:rPr lang="en-US" dirty="0" smtClean="0">
                <a:latin typeface="Century Gothic"/>
                <a:cs typeface="Century Gothic"/>
              </a:rPr>
              <a:t>The word </a:t>
            </a:r>
            <a:r>
              <a:rPr lang="en-US" b="1" dirty="0" smtClean="0">
                <a:latin typeface="Century Gothic"/>
                <a:cs typeface="Century Gothic"/>
              </a:rPr>
              <a:t>at</a:t>
            </a:r>
            <a:r>
              <a:rPr lang="en-US" dirty="0" smtClean="0">
                <a:latin typeface="Century Gothic"/>
                <a:cs typeface="Century Gothic"/>
              </a:rPr>
              <a:t> has the /</a:t>
            </a:r>
            <a:r>
              <a:rPr lang="en-US" dirty="0" err="1" smtClean="0">
                <a:latin typeface="Century Gothic"/>
                <a:cs typeface="Century Gothic"/>
              </a:rPr>
              <a:t>aaa</a:t>
            </a:r>
            <a:r>
              <a:rPr lang="en-US" dirty="0" smtClean="0">
                <a:latin typeface="Century Gothic"/>
                <a:cs typeface="Century Gothic"/>
              </a:rPr>
              <a:t>/ sound at the beginning.</a:t>
            </a:r>
          </a:p>
          <a:p>
            <a:endParaRPr lang="en-US" dirty="0">
              <a:latin typeface="Century Gothic"/>
              <a:cs typeface="Century Gothic"/>
            </a:endParaRPr>
          </a:p>
          <a:p>
            <a:r>
              <a:rPr lang="en-US" dirty="0" smtClean="0">
                <a:latin typeface="Century Gothic"/>
                <a:cs typeface="Century Gothic"/>
              </a:rPr>
              <a:t>Have children practice isolating initial phonemes. </a:t>
            </a:r>
          </a:p>
          <a:p>
            <a:r>
              <a:rPr lang="en-US" dirty="0" smtClean="0">
                <a:latin typeface="Century Gothic"/>
                <a:cs typeface="Century Gothic"/>
              </a:rPr>
              <a:t>Do the first one together.</a:t>
            </a:r>
          </a:p>
          <a:p>
            <a:endParaRPr lang="en-US" dirty="0">
              <a:latin typeface="Century Gothic"/>
              <a:cs typeface="Century Gothic"/>
            </a:endParaRPr>
          </a:p>
          <a:p>
            <a:r>
              <a:rPr lang="en-US" dirty="0" smtClean="0">
                <a:latin typeface="Century Gothic"/>
                <a:cs typeface="Century Gothic"/>
              </a:rPr>
              <a:t>/</a:t>
            </a:r>
            <a:r>
              <a:rPr lang="en-US" dirty="0" err="1" smtClean="0">
                <a:latin typeface="Century Gothic"/>
                <a:cs typeface="Century Gothic"/>
              </a:rPr>
              <a:t>aaas</a:t>
            </a:r>
            <a:r>
              <a:rPr lang="en-US" dirty="0" smtClean="0">
                <a:latin typeface="Century Gothic"/>
                <a:cs typeface="Century Gothic"/>
              </a:rPr>
              <a:t>/</a:t>
            </a:r>
          </a:p>
          <a:p>
            <a:r>
              <a:rPr lang="en-US" dirty="0" smtClean="0">
                <a:latin typeface="Century Gothic"/>
                <a:cs typeface="Century Gothic"/>
              </a:rPr>
              <a:t>What is the first sound in </a:t>
            </a:r>
            <a:r>
              <a:rPr lang="en-US" b="1" dirty="0" smtClean="0">
                <a:latin typeface="Century Gothic"/>
                <a:cs typeface="Century Gothic"/>
              </a:rPr>
              <a:t>as</a:t>
            </a:r>
            <a:r>
              <a:rPr lang="en-US" dirty="0" smtClean="0">
                <a:latin typeface="Century Gothic"/>
                <a:cs typeface="Century Gothic"/>
              </a:rPr>
              <a:t>?</a:t>
            </a:r>
          </a:p>
          <a:p>
            <a:r>
              <a:rPr lang="en-US" dirty="0" smtClean="0">
                <a:latin typeface="Century Gothic"/>
                <a:cs typeface="Century Gothic"/>
              </a:rPr>
              <a:t>The words </a:t>
            </a:r>
            <a:r>
              <a:rPr lang="en-US" b="1" dirty="0" smtClean="0">
                <a:latin typeface="Century Gothic"/>
                <a:cs typeface="Century Gothic"/>
              </a:rPr>
              <a:t>as</a:t>
            </a:r>
            <a:r>
              <a:rPr lang="en-US" dirty="0" smtClean="0">
                <a:latin typeface="Century Gothic"/>
                <a:cs typeface="Century Gothic"/>
              </a:rPr>
              <a:t> has the /</a:t>
            </a:r>
            <a:r>
              <a:rPr lang="en-US" dirty="0" err="1" smtClean="0">
                <a:latin typeface="Century Gothic"/>
                <a:cs typeface="Century Gothic"/>
              </a:rPr>
              <a:t>aaa</a:t>
            </a:r>
            <a:r>
              <a:rPr lang="en-US" dirty="0" smtClean="0">
                <a:latin typeface="Century Gothic"/>
                <a:cs typeface="Century Gothic"/>
              </a:rPr>
              <a:t>/ sound at the beginning.</a:t>
            </a:r>
          </a:p>
          <a:p>
            <a:endParaRPr lang="en-US" dirty="0">
              <a:latin typeface="Century Gothic"/>
              <a:cs typeface="Century Gothic"/>
            </a:endParaRPr>
          </a:p>
          <a:p>
            <a:r>
              <a:rPr lang="en-US" dirty="0" smtClean="0">
                <a:latin typeface="Century Gothic"/>
                <a:cs typeface="Century Gothic"/>
              </a:rPr>
              <a:t>I’m going to say more words. Tell me the first sound you hear in each word.</a:t>
            </a:r>
          </a:p>
          <a:p>
            <a:endParaRPr lang="en-US" dirty="0">
              <a:latin typeface="Century Gothic"/>
              <a:cs typeface="Century Gothic"/>
            </a:endParaRPr>
          </a:p>
          <a:p>
            <a:r>
              <a:rPr lang="en-US" sz="2400" dirty="0" smtClean="0">
                <a:solidFill>
                  <a:schemeClr val="accent1">
                    <a:lumMod val="20000"/>
                    <a:lumOff val="80000"/>
                  </a:schemeClr>
                </a:solidFill>
                <a:latin typeface="Century Gothic"/>
                <a:cs typeface="Century Gothic"/>
              </a:rPr>
              <a:t>as           am          up          sit          jump</a:t>
            </a:r>
          </a:p>
          <a:p>
            <a:endParaRPr lang="en-US" sz="2400" dirty="0">
              <a:solidFill>
                <a:schemeClr val="accent1">
                  <a:lumMod val="20000"/>
                  <a:lumOff val="80000"/>
                </a:schemeClr>
              </a:solidFill>
              <a:latin typeface="Century Gothic"/>
              <a:cs typeface="Century Gothic"/>
            </a:endParaRPr>
          </a:p>
          <a:p>
            <a:r>
              <a:rPr lang="en-US" sz="2400" dirty="0" smtClean="0">
                <a:solidFill>
                  <a:schemeClr val="accent1">
                    <a:lumMod val="20000"/>
                    <a:lumOff val="80000"/>
                  </a:schemeClr>
                </a:solidFill>
                <a:latin typeface="Century Gothic"/>
                <a:cs typeface="Century Gothic"/>
              </a:rPr>
              <a:t>mad       ax           an          big          not</a:t>
            </a:r>
            <a:endParaRPr lang="en-US" sz="2400" dirty="0">
              <a:solidFill>
                <a:schemeClr val="accent1">
                  <a:lumMod val="20000"/>
                  <a:lumOff val="80000"/>
                </a:schemeClr>
              </a:solidFill>
              <a:latin typeface="Century Gothic"/>
              <a:cs typeface="Century Gothic"/>
            </a:endParaRPr>
          </a:p>
        </p:txBody>
      </p:sp>
      <p:sp>
        <p:nvSpPr>
          <p:cNvPr id="4" name="Oval 3"/>
          <p:cNvSpPr/>
          <p:nvPr/>
        </p:nvSpPr>
        <p:spPr>
          <a:xfrm>
            <a:off x="11137900" y="198781"/>
            <a:ext cx="838200" cy="804519"/>
          </a:xfrm>
          <a:prstGeom prst="ellipse">
            <a:avLst/>
          </a:prstGeom>
          <a:solidFill>
            <a:srgbClr val="99FF33"/>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Century Gothic" panose="020B0502020202020204" pitchFamily="34" charset="0"/>
              </a:rPr>
              <a:t>5</a:t>
            </a:r>
            <a:endParaRPr lang="en-US" sz="3600" dirty="0">
              <a:latin typeface="Century Gothic" panose="020B0502020202020204" pitchFamily="34" charset="0"/>
            </a:endParaRPr>
          </a:p>
        </p:txBody>
      </p:sp>
    </p:spTree>
    <p:extLst>
      <p:ext uri="{BB962C8B-B14F-4D97-AF65-F5344CB8AC3E}">
        <p14:creationId xmlns:p14="http://schemas.microsoft.com/office/powerpoint/2010/main" val="42723630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5441" y="1397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Language Arts – Interactive Writing</a:t>
            </a:r>
          </a:p>
        </p:txBody>
      </p:sp>
      <p:pic>
        <p:nvPicPr>
          <p:cNvPr id="3" name="Picture 2"/>
          <p:cNvPicPr>
            <a:picLocks noChangeAspect="1"/>
          </p:cNvPicPr>
          <p:nvPr/>
        </p:nvPicPr>
        <p:blipFill>
          <a:blip r:embed="rId2"/>
          <a:stretch>
            <a:fillRect/>
          </a:stretch>
        </p:blipFill>
        <p:spPr>
          <a:xfrm>
            <a:off x="1597973" y="774700"/>
            <a:ext cx="8900163" cy="6083300"/>
          </a:xfrm>
          <a:prstGeom prst="rect">
            <a:avLst/>
          </a:prstGeom>
        </p:spPr>
      </p:pic>
      <p:sp>
        <p:nvSpPr>
          <p:cNvPr id="4" name="Oval 3"/>
          <p:cNvSpPr/>
          <p:nvPr/>
        </p:nvSpPr>
        <p:spPr>
          <a:xfrm>
            <a:off x="11137900" y="198781"/>
            <a:ext cx="838200" cy="804519"/>
          </a:xfrm>
          <a:prstGeom prst="ellipse">
            <a:avLst/>
          </a:prstGeom>
          <a:solidFill>
            <a:srgbClr val="99FF33"/>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Century Gothic" panose="020B0502020202020204" pitchFamily="34" charset="0"/>
              </a:rPr>
              <a:t>5</a:t>
            </a:r>
            <a:endParaRPr lang="en-US" sz="3600" dirty="0">
              <a:latin typeface="Century Gothic" panose="020B0502020202020204" pitchFamily="34" charset="0"/>
            </a:endParaRPr>
          </a:p>
        </p:txBody>
      </p:sp>
      <p:pic>
        <p:nvPicPr>
          <p:cNvPr id="5" name="Picture 4"/>
          <p:cNvPicPr>
            <a:picLocks noChangeAspect="1"/>
          </p:cNvPicPr>
          <p:nvPr/>
        </p:nvPicPr>
        <p:blipFill>
          <a:blip r:embed="rId3"/>
          <a:stretch>
            <a:fillRect/>
          </a:stretch>
        </p:blipFill>
        <p:spPr>
          <a:xfrm>
            <a:off x="10601325" y="4238917"/>
            <a:ext cx="1073150" cy="78523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0804812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44500"/>
            <a:ext cx="11404600" cy="61595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dirty="0" smtClean="0">
              <a:latin typeface="Century Gothic" panose="020B0502020202020204" pitchFamily="34" charset="0"/>
            </a:endParaRPr>
          </a:p>
          <a:p>
            <a:pPr algn="ctr"/>
            <a:endParaRPr lang="en-US" sz="2800" dirty="0">
              <a:latin typeface="Century Gothic" panose="020B0502020202020204" pitchFamily="34" charset="0"/>
            </a:endParaRPr>
          </a:p>
          <a:p>
            <a:pPr algn="ctr"/>
            <a:endParaRPr lang="en-US" sz="2800" dirty="0" smtClean="0">
              <a:latin typeface="Century Gothic" panose="020B0502020202020204" pitchFamily="34" charset="0"/>
            </a:endParaRPr>
          </a:p>
          <a:p>
            <a:pPr algn="ctr"/>
            <a:endParaRPr lang="en-US" sz="2800" dirty="0">
              <a:latin typeface="Century Gothic" panose="020B0502020202020204" pitchFamily="34" charset="0"/>
            </a:endParaRPr>
          </a:p>
          <a:p>
            <a:pPr algn="ctr"/>
            <a:endParaRPr lang="en-US" sz="2800" dirty="0">
              <a:latin typeface="Century Gothic" panose="020B0502020202020204" pitchFamily="34" charset="0"/>
            </a:endParaRPr>
          </a:p>
          <a:p>
            <a:pPr algn="ctr"/>
            <a:r>
              <a:rPr lang="en-US" sz="2800" dirty="0" smtClean="0">
                <a:latin typeface="Century Gothic" panose="020B0502020202020204" pitchFamily="34" charset="0"/>
              </a:rPr>
              <a:t>Interactive Writing</a:t>
            </a:r>
          </a:p>
          <a:p>
            <a:pPr algn="ctr"/>
            <a:endParaRPr lang="en-US" sz="2800" dirty="0" smtClean="0">
              <a:latin typeface="Century Gothic" panose="020B0502020202020204" pitchFamily="34" charset="0"/>
            </a:endParaRPr>
          </a:p>
          <a:p>
            <a:pPr algn="ctr"/>
            <a:r>
              <a:rPr lang="en-US" sz="2800" b="1" dirty="0" smtClean="0">
                <a:latin typeface="Century Gothic" panose="020B0502020202020204" pitchFamily="34" charset="0"/>
              </a:rPr>
              <a:t>How do Jack’s feelings about school change?</a:t>
            </a:r>
          </a:p>
          <a:p>
            <a:pPr algn="ctr"/>
            <a:endParaRPr lang="en-US" sz="2800" dirty="0" smtClean="0">
              <a:latin typeface="Century Gothic" panose="020B0502020202020204" pitchFamily="34" charset="0"/>
            </a:endParaRPr>
          </a:p>
          <a:p>
            <a:pPr algn="ctr"/>
            <a:r>
              <a:rPr lang="en-US" sz="2800" dirty="0" smtClean="0">
                <a:latin typeface="Century Gothic" panose="020B0502020202020204" pitchFamily="34" charset="0"/>
              </a:rPr>
              <a:t>Jack’s feelings about school change.</a:t>
            </a:r>
          </a:p>
          <a:p>
            <a:pPr algn="ctr"/>
            <a:endParaRPr lang="en-US" sz="2800" u="sng" dirty="0">
              <a:latin typeface="Century Gothic" panose="020B0502020202020204" pitchFamily="34" charset="0"/>
            </a:endParaRPr>
          </a:p>
          <a:p>
            <a:pPr algn="ctr"/>
            <a:endParaRPr lang="en-US" sz="2800" dirty="0" smtClean="0">
              <a:latin typeface="Century Gothic" panose="020B0502020202020204" pitchFamily="34" charset="0"/>
            </a:endParaRPr>
          </a:p>
          <a:p>
            <a:pPr algn="ctr"/>
            <a:endParaRPr lang="en-US" sz="2800" dirty="0">
              <a:latin typeface="Century Gothic" panose="020B0502020202020204" pitchFamily="34" charset="0"/>
            </a:endParaRPr>
          </a:p>
          <a:p>
            <a:pPr algn="ctr"/>
            <a:endParaRPr lang="en-US" sz="2800" dirty="0" smtClean="0">
              <a:latin typeface="Century Gothic" panose="020B0502020202020204" pitchFamily="34" charset="0"/>
            </a:endParaRPr>
          </a:p>
          <a:p>
            <a:pPr algn="ctr"/>
            <a:endParaRPr lang="en-US" sz="2800" dirty="0">
              <a:latin typeface="Century Gothic" panose="020B0502020202020204" pitchFamily="34" charset="0"/>
            </a:endParaRPr>
          </a:p>
          <a:p>
            <a:pPr algn="ctr"/>
            <a:endParaRPr lang="en-US" sz="2800" dirty="0" smtClean="0">
              <a:latin typeface="Century Gothic" panose="020B0502020202020204" pitchFamily="34" charset="0"/>
            </a:endParaRPr>
          </a:p>
          <a:p>
            <a:pPr algn="ctr"/>
            <a:endParaRPr lang="en-US" sz="2800" dirty="0">
              <a:latin typeface="Century Gothic" panose="020B0502020202020204" pitchFamily="34" charset="0"/>
            </a:endParaRPr>
          </a:p>
          <a:p>
            <a:pPr algn="ctr"/>
            <a:endParaRPr lang="en-US" sz="2800" dirty="0" smtClean="0">
              <a:latin typeface="Century Gothic" panose="020B0502020202020204" pitchFamily="34" charset="0"/>
            </a:endParaRPr>
          </a:p>
          <a:p>
            <a:pPr algn="ctr"/>
            <a:endParaRPr lang="en-US" sz="2800" dirty="0">
              <a:latin typeface="Century Gothic" panose="020B0502020202020204" pitchFamily="34" charset="0"/>
            </a:endParaRPr>
          </a:p>
          <a:p>
            <a:pPr algn="ctr"/>
            <a:endParaRPr lang="en-US" sz="2800" dirty="0">
              <a:latin typeface="Century Gothic" panose="020B0502020202020204" pitchFamily="34" charset="0"/>
            </a:endParaRPr>
          </a:p>
        </p:txBody>
      </p:sp>
      <p:sp>
        <p:nvSpPr>
          <p:cNvPr id="3" name="Rectangle 2"/>
          <p:cNvSpPr/>
          <p:nvPr/>
        </p:nvSpPr>
        <p:spPr>
          <a:xfrm>
            <a:off x="190500" y="241300"/>
            <a:ext cx="3479800" cy="1346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latin typeface="Century Gothic" panose="020B0502020202020204" pitchFamily="34" charset="0"/>
              </a:rPr>
              <a:t>Find Text Evidence:</a:t>
            </a:r>
          </a:p>
          <a:p>
            <a:pPr algn="ctr"/>
            <a:r>
              <a:rPr lang="en-US" sz="1400" dirty="0" smtClean="0">
                <a:solidFill>
                  <a:srgbClr val="FF0000"/>
                </a:solidFill>
                <a:latin typeface="Century Gothic" panose="020B0502020202020204" pitchFamily="34" charset="0"/>
              </a:rPr>
              <a:t>We need to find evidence in the text and illustrations and take notes. We’re looking for words and pictures that help us understand how Jack feels and how his feelings change.</a:t>
            </a:r>
            <a:endParaRPr lang="en-US" sz="1400" dirty="0">
              <a:solidFill>
                <a:srgbClr val="FF0000"/>
              </a:solidFill>
              <a:latin typeface="Century Gothic" panose="020B0502020202020204" pitchFamily="34" charset="0"/>
            </a:endParaRPr>
          </a:p>
        </p:txBody>
      </p:sp>
      <p:sp>
        <p:nvSpPr>
          <p:cNvPr id="4" name="TextBox 3"/>
          <p:cNvSpPr txBox="1"/>
          <p:nvPr/>
        </p:nvSpPr>
        <p:spPr>
          <a:xfrm>
            <a:off x="3403600" y="3432373"/>
            <a:ext cx="5892800" cy="307777"/>
          </a:xfrm>
          <a:prstGeom prst="rect">
            <a:avLst/>
          </a:prstGeom>
          <a:noFill/>
        </p:spPr>
        <p:txBody>
          <a:bodyPr wrap="square" rtlCol="0">
            <a:spAutoFit/>
          </a:bodyPr>
          <a:lstStyle/>
          <a:p>
            <a:r>
              <a:rPr lang="en-US" sz="1400" dirty="0" smtClean="0">
                <a:solidFill>
                  <a:srgbClr val="FF0000"/>
                </a:solidFill>
                <a:latin typeface="Century Gothic" panose="020B0502020202020204" pitchFamily="34" charset="0"/>
              </a:rPr>
              <a:t>This is called a topic sentence. What are we writing about?</a:t>
            </a:r>
            <a:endParaRPr lang="en-US" sz="1400" dirty="0">
              <a:solidFill>
                <a:srgbClr val="FF0000"/>
              </a:solidFill>
              <a:latin typeface="Century Gothic" panose="020B0502020202020204" pitchFamily="34" charset="0"/>
            </a:endParaRPr>
          </a:p>
        </p:txBody>
      </p:sp>
      <p:sp>
        <p:nvSpPr>
          <p:cNvPr id="5" name="Oval Callout 4"/>
          <p:cNvSpPr/>
          <p:nvPr/>
        </p:nvSpPr>
        <p:spPr>
          <a:xfrm>
            <a:off x="9791700" y="241300"/>
            <a:ext cx="2400300" cy="173990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entury Gothic" panose="020B0502020202020204" pitchFamily="34" charset="0"/>
              </a:rPr>
              <a:t>Let’s reread our notes to figure out how Jack feels.</a:t>
            </a:r>
            <a:endParaRPr lang="en-US" dirty="0">
              <a:latin typeface="Century Gothic" panose="020B0502020202020204" pitchFamily="34" charset="0"/>
            </a:endParaRPr>
          </a:p>
        </p:txBody>
      </p:sp>
      <p:sp>
        <p:nvSpPr>
          <p:cNvPr id="6" name="Rectangle 5"/>
          <p:cNvSpPr/>
          <p:nvPr/>
        </p:nvSpPr>
        <p:spPr>
          <a:xfrm>
            <a:off x="1054100" y="3800673"/>
            <a:ext cx="10363200" cy="3477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Century Gothic" panose="020B0502020202020204" pitchFamily="34" charset="0"/>
              </a:rPr>
              <a:t>Guide children in forming complete sentences as you share the pen with them, using capital letters and periods. </a:t>
            </a:r>
            <a:endParaRPr lang="en-US" sz="1400" dirty="0">
              <a:latin typeface="Century Gothic" panose="020B0502020202020204" pitchFamily="34" charset="0"/>
            </a:endParaRPr>
          </a:p>
        </p:txBody>
      </p:sp>
      <p:sp>
        <p:nvSpPr>
          <p:cNvPr id="7" name="Oval Callout 6"/>
          <p:cNvSpPr/>
          <p:nvPr/>
        </p:nvSpPr>
        <p:spPr>
          <a:xfrm flipH="1">
            <a:off x="152400" y="4351635"/>
            <a:ext cx="2540000" cy="173990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Century Gothic" panose="020B0502020202020204" pitchFamily="34" charset="0"/>
              </a:rPr>
              <a:t>Let’s reread what we wrote. Does our first sentence explain what we are writing about? </a:t>
            </a:r>
            <a:endParaRPr lang="en-US" sz="1400" dirty="0">
              <a:latin typeface="Century Gothic" panose="020B0502020202020204" pitchFamily="34" charset="0"/>
            </a:endParaRPr>
          </a:p>
        </p:txBody>
      </p:sp>
      <p:sp>
        <p:nvSpPr>
          <p:cNvPr id="8" name="Oval Callout 7"/>
          <p:cNvSpPr/>
          <p:nvPr/>
        </p:nvSpPr>
        <p:spPr>
          <a:xfrm>
            <a:off x="8293100" y="4424462"/>
            <a:ext cx="3416300" cy="1473200"/>
          </a:xfrm>
          <a:prstGeom prst="wedgeEllipseCallout">
            <a:avLst>
              <a:gd name="adj1" fmla="val -18231"/>
              <a:gd name="adj2" fmla="val 8146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Century Gothic" panose="020B0502020202020204" pitchFamily="34" charset="0"/>
              </a:rPr>
              <a:t>Did we tell what happens and how those events cause Jack’s feelings to change? Did we write complete sentences?</a:t>
            </a:r>
            <a:endParaRPr lang="en-US" sz="1400" dirty="0">
              <a:latin typeface="Century Gothic" panose="020B0502020202020204" pitchFamily="34" charset="0"/>
            </a:endParaRPr>
          </a:p>
        </p:txBody>
      </p:sp>
    </p:spTree>
    <p:extLst>
      <p:ext uri="{BB962C8B-B14F-4D97-AF65-F5344CB8AC3E}">
        <p14:creationId xmlns:p14="http://schemas.microsoft.com/office/powerpoint/2010/main" val="7821636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2241" y="558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Grammar</a:t>
            </a:r>
          </a:p>
        </p:txBody>
      </p:sp>
      <p:sp>
        <p:nvSpPr>
          <p:cNvPr id="3" name="Rectangle 2"/>
          <p:cNvSpPr/>
          <p:nvPr/>
        </p:nvSpPr>
        <p:spPr>
          <a:xfrm>
            <a:off x="618803" y="1739900"/>
            <a:ext cx="10858500" cy="368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Century Gothic" panose="020B0502020202020204" pitchFamily="34" charset="0"/>
              </a:rPr>
              <a:t>Max ran to the cat.</a:t>
            </a:r>
          </a:p>
          <a:p>
            <a:pPr algn="ctr"/>
            <a:endParaRPr lang="en-US" sz="6000" dirty="0" smtClean="0">
              <a:latin typeface="Century Gothic" panose="020B0502020202020204" pitchFamily="34" charset="0"/>
            </a:endParaRPr>
          </a:p>
          <a:p>
            <a:pPr algn="ctr"/>
            <a:r>
              <a:rPr lang="en-US" sz="6000" dirty="0" smtClean="0">
                <a:latin typeface="Century Gothic" panose="020B0502020202020204" pitchFamily="34" charset="0"/>
              </a:rPr>
              <a:t>The van can go.</a:t>
            </a:r>
            <a:endParaRPr lang="en-US" sz="6000" dirty="0">
              <a:latin typeface="Century Gothic" panose="020B0502020202020204" pitchFamily="34" charset="0"/>
            </a:endParaRPr>
          </a:p>
        </p:txBody>
      </p:sp>
      <p:sp>
        <p:nvSpPr>
          <p:cNvPr id="4" name="TextBox 3"/>
          <p:cNvSpPr txBox="1"/>
          <p:nvPr/>
        </p:nvSpPr>
        <p:spPr>
          <a:xfrm>
            <a:off x="1203003" y="5772150"/>
            <a:ext cx="92837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Do these sentences tell the whole idea?</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9325448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2241" y="558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Grammar</a:t>
            </a:r>
          </a:p>
        </p:txBody>
      </p:sp>
      <p:sp>
        <p:nvSpPr>
          <p:cNvPr id="3" name="Rectangle 2"/>
          <p:cNvSpPr/>
          <p:nvPr/>
        </p:nvSpPr>
        <p:spPr>
          <a:xfrm>
            <a:off x="618803" y="1739900"/>
            <a:ext cx="10858500" cy="368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Century Gothic" panose="020B0502020202020204" pitchFamily="34" charset="0"/>
              </a:rPr>
              <a:t>Pam has a pal.</a:t>
            </a:r>
          </a:p>
          <a:p>
            <a:pPr algn="ctr"/>
            <a:endParaRPr lang="en-US" sz="6000" dirty="0">
              <a:latin typeface="Century Gothic" panose="020B0502020202020204" pitchFamily="34" charset="0"/>
            </a:endParaRPr>
          </a:p>
          <a:p>
            <a:pPr algn="ctr"/>
            <a:r>
              <a:rPr lang="en-US" sz="6000" dirty="0" smtClean="0">
                <a:latin typeface="Century Gothic" panose="020B0502020202020204" pitchFamily="34" charset="0"/>
              </a:rPr>
              <a:t>A map</a:t>
            </a:r>
            <a:endParaRPr lang="en-US" sz="6000" dirty="0">
              <a:latin typeface="Century Gothic" panose="020B0502020202020204" pitchFamily="34" charset="0"/>
            </a:endParaRPr>
          </a:p>
        </p:txBody>
      </p:sp>
      <p:sp>
        <p:nvSpPr>
          <p:cNvPr id="4" name="TextBox 3"/>
          <p:cNvSpPr txBox="1"/>
          <p:nvPr/>
        </p:nvSpPr>
        <p:spPr>
          <a:xfrm>
            <a:off x="1203003" y="5772150"/>
            <a:ext cx="92837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Is this a sentence? Why or why not?</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188622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9950" y="355600"/>
            <a:ext cx="564515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Introduce short a</a:t>
            </a:r>
          </a:p>
        </p:txBody>
      </p:sp>
      <p:pic>
        <p:nvPicPr>
          <p:cNvPr id="3" name="Picture 2" descr="Screen Shot 2016-07-06 at 2.52.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435" y="1131179"/>
            <a:ext cx="4155550" cy="5483864"/>
          </a:xfrm>
          <a:prstGeom prst="rect">
            <a:avLst/>
          </a:prstGeom>
        </p:spPr>
      </p:pic>
      <p:sp>
        <p:nvSpPr>
          <p:cNvPr id="4" name="Rectangle 3"/>
          <p:cNvSpPr/>
          <p:nvPr/>
        </p:nvSpPr>
        <p:spPr>
          <a:xfrm>
            <a:off x="242957" y="1049130"/>
            <a:ext cx="3180521" cy="13252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latin typeface="Century Gothic"/>
                <a:cs typeface="Century Gothic"/>
              </a:rPr>
              <a:t>This is the Apple Sound-Spelling Card.</a:t>
            </a:r>
          </a:p>
          <a:p>
            <a:pPr algn="ctr"/>
            <a:r>
              <a:rPr lang="en-US" sz="1000" dirty="0" smtClean="0">
                <a:latin typeface="Century Gothic"/>
                <a:cs typeface="Century Gothic"/>
              </a:rPr>
              <a:t> The sound is /a/.</a:t>
            </a:r>
          </a:p>
          <a:p>
            <a:pPr algn="ctr"/>
            <a:r>
              <a:rPr lang="en-US" sz="1000" dirty="0" smtClean="0">
                <a:latin typeface="Century Gothic"/>
                <a:cs typeface="Century Gothic"/>
              </a:rPr>
              <a:t>The /a/ sound is spelled with the letter a.</a:t>
            </a:r>
          </a:p>
          <a:p>
            <a:pPr algn="ctr"/>
            <a:r>
              <a:rPr lang="en-US" sz="1000" dirty="0" smtClean="0">
                <a:latin typeface="Century Gothic"/>
                <a:cs typeface="Century Gothic"/>
              </a:rPr>
              <a:t>Say it with me: /</a:t>
            </a:r>
            <a:r>
              <a:rPr lang="en-US" sz="1000" dirty="0" err="1" smtClean="0">
                <a:latin typeface="Century Gothic"/>
                <a:cs typeface="Century Gothic"/>
              </a:rPr>
              <a:t>aaa</a:t>
            </a:r>
            <a:r>
              <a:rPr lang="en-US" sz="1000" dirty="0" smtClean="0">
                <a:latin typeface="Century Gothic"/>
                <a:cs typeface="Century Gothic"/>
              </a:rPr>
              <a:t>/.</a:t>
            </a:r>
          </a:p>
          <a:p>
            <a:pPr algn="ctr"/>
            <a:r>
              <a:rPr lang="en-US" sz="1000" dirty="0" smtClean="0">
                <a:latin typeface="Century Gothic"/>
                <a:cs typeface="Century Gothic"/>
              </a:rPr>
              <a:t>This sound is at the beginning of the word apple.</a:t>
            </a:r>
          </a:p>
          <a:p>
            <a:pPr algn="ctr"/>
            <a:r>
              <a:rPr lang="en-US" sz="1000" dirty="0" smtClean="0">
                <a:latin typeface="Century Gothic"/>
                <a:cs typeface="Century Gothic"/>
              </a:rPr>
              <a:t>Listen /</a:t>
            </a:r>
            <a:r>
              <a:rPr lang="en-US" sz="1000" dirty="0" err="1" smtClean="0">
                <a:latin typeface="Century Gothic"/>
                <a:cs typeface="Century Gothic"/>
              </a:rPr>
              <a:t>aaapel</a:t>
            </a:r>
            <a:r>
              <a:rPr lang="en-US" sz="1000" dirty="0" smtClean="0">
                <a:latin typeface="Century Gothic"/>
                <a:cs typeface="Century Gothic"/>
              </a:rPr>
              <a:t>/, apple</a:t>
            </a:r>
          </a:p>
          <a:p>
            <a:pPr algn="ctr"/>
            <a:r>
              <a:rPr lang="en-US" sz="1000" dirty="0" smtClean="0">
                <a:latin typeface="Century Gothic"/>
                <a:cs typeface="Century Gothic"/>
              </a:rPr>
              <a:t>I’ll say /a/ as I write the letter several times.</a:t>
            </a:r>
            <a:endParaRPr lang="en-US" sz="1000" dirty="0">
              <a:latin typeface="Century Gothic"/>
              <a:cs typeface="Century Gothic"/>
            </a:endParaRPr>
          </a:p>
        </p:txBody>
      </p:sp>
      <p:sp>
        <p:nvSpPr>
          <p:cNvPr id="5" name="Rectangle 4"/>
          <p:cNvSpPr/>
          <p:nvPr/>
        </p:nvSpPr>
        <p:spPr>
          <a:xfrm>
            <a:off x="8735391" y="1822174"/>
            <a:ext cx="3003826" cy="1866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Century Gothic"/>
                <a:cs typeface="Century Gothic"/>
              </a:rPr>
              <a:t>a</a:t>
            </a:r>
            <a:r>
              <a:rPr lang="en-US" sz="8000" dirty="0" smtClean="0">
                <a:latin typeface="Century Gothic"/>
                <a:cs typeface="Century Gothic"/>
              </a:rPr>
              <a:t>n</a:t>
            </a:r>
            <a:endParaRPr lang="en-US" sz="8000" dirty="0">
              <a:latin typeface="Century Gothic"/>
              <a:cs typeface="Century Gothic"/>
            </a:endParaRPr>
          </a:p>
        </p:txBody>
      </p:sp>
      <p:sp>
        <p:nvSpPr>
          <p:cNvPr id="6" name="Rectangle 5"/>
          <p:cNvSpPr/>
          <p:nvPr/>
        </p:nvSpPr>
        <p:spPr>
          <a:xfrm>
            <a:off x="8766313" y="3918226"/>
            <a:ext cx="3003826" cy="1866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a:t>
            </a:r>
            <a:r>
              <a:rPr lang="en-US" sz="8000" dirty="0" smtClean="0">
                <a:solidFill>
                  <a:srgbClr val="FF0000"/>
                </a:solidFill>
                <a:latin typeface="Century Gothic"/>
                <a:cs typeface="Century Gothic"/>
              </a:rPr>
              <a:t>a</a:t>
            </a:r>
            <a:r>
              <a:rPr lang="en-US" sz="8000" dirty="0" smtClean="0">
                <a:latin typeface="Century Gothic"/>
                <a:cs typeface="Century Gothic"/>
              </a:rPr>
              <a:t>d</a:t>
            </a:r>
            <a:endParaRPr lang="en-US" sz="8000" dirty="0">
              <a:latin typeface="Century Gothic"/>
              <a:cs typeface="Century Gothic"/>
            </a:endParaRPr>
          </a:p>
        </p:txBody>
      </p:sp>
      <p:sp>
        <p:nvSpPr>
          <p:cNvPr id="7" name="Oval 6"/>
          <p:cNvSpPr/>
          <p:nvPr/>
        </p:nvSpPr>
        <p:spPr>
          <a:xfrm>
            <a:off x="11137900" y="198781"/>
            <a:ext cx="838200" cy="804519"/>
          </a:xfrm>
          <a:prstGeom prst="ellipse">
            <a:avLst/>
          </a:prstGeom>
          <a:solidFill>
            <a:srgbClr val="FFFF99"/>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Century Gothic" panose="020B0502020202020204" pitchFamily="34" charset="0"/>
              </a:rPr>
              <a:t>5</a:t>
            </a:r>
            <a:endParaRPr lang="en-US" sz="3600" dirty="0">
              <a:latin typeface="Century Gothic" panose="020B0502020202020204" pitchFamily="34" charset="0"/>
            </a:endParaRPr>
          </a:p>
        </p:txBody>
      </p:sp>
    </p:spTree>
    <p:extLst>
      <p:ext uri="{BB962C8B-B14F-4D97-AF65-F5344CB8AC3E}">
        <p14:creationId xmlns:p14="http://schemas.microsoft.com/office/powerpoint/2010/main" val="2661218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9950" y="355600"/>
            <a:ext cx="564515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Introduce short a</a:t>
            </a:r>
          </a:p>
        </p:txBody>
      </p:sp>
      <p:pic>
        <p:nvPicPr>
          <p:cNvPr id="3" name="Picture 2" descr="Screen Shot 2016-07-06 at 2.52.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956" y="1170609"/>
            <a:ext cx="3426679" cy="4522012"/>
          </a:xfrm>
          <a:prstGeom prst="rect">
            <a:avLst/>
          </a:prstGeom>
        </p:spPr>
      </p:pic>
      <p:sp>
        <p:nvSpPr>
          <p:cNvPr id="4" name="TextBox 3"/>
          <p:cNvSpPr txBox="1"/>
          <p:nvPr/>
        </p:nvSpPr>
        <p:spPr>
          <a:xfrm>
            <a:off x="386522" y="5930347"/>
            <a:ext cx="11805478" cy="707886"/>
          </a:xfrm>
          <a:prstGeom prst="rect">
            <a:avLst/>
          </a:prstGeom>
          <a:noFill/>
        </p:spPr>
        <p:txBody>
          <a:bodyPr wrap="square" rtlCol="0">
            <a:spAutoFit/>
          </a:bodyPr>
          <a:lstStyle/>
          <a:p>
            <a:pPr algn="ctr"/>
            <a:r>
              <a:rPr lang="en-US" sz="2000" dirty="0" smtClean="0">
                <a:latin typeface="Century Gothic"/>
                <a:cs typeface="Century Gothic"/>
              </a:rPr>
              <a:t>What is this letter?</a:t>
            </a:r>
          </a:p>
          <a:p>
            <a:pPr algn="ctr"/>
            <a:r>
              <a:rPr lang="en-US" sz="2000" dirty="0" smtClean="0">
                <a:latin typeface="Century Gothic"/>
                <a:cs typeface="Century Gothic"/>
              </a:rPr>
              <a:t>What sound does it stand for?</a:t>
            </a:r>
            <a:endParaRPr lang="en-US" sz="2000" dirty="0">
              <a:latin typeface="Century Gothic"/>
              <a:cs typeface="Century Gothic"/>
            </a:endParaRPr>
          </a:p>
        </p:txBody>
      </p:sp>
    </p:spTree>
    <p:extLst>
      <p:ext uri="{BB962C8B-B14F-4D97-AF65-F5344CB8AC3E}">
        <p14:creationId xmlns:p14="http://schemas.microsoft.com/office/powerpoint/2010/main" val="4201429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s</a:t>
            </a:r>
            <a:endParaRPr lang="en-US" sz="12000" dirty="0">
              <a:latin typeface="Century Gothic" panose="020B0502020202020204" pitchFamily="34" charset="0"/>
            </a:endParaRPr>
          </a:p>
        </p:txBody>
      </p:sp>
      <p:sp>
        <p:nvSpPr>
          <p:cNvPr id="3" name="Rectangle 2"/>
          <p:cNvSpPr/>
          <p:nvPr/>
        </p:nvSpPr>
        <p:spPr>
          <a:xfrm>
            <a:off x="3409950" y="355600"/>
            <a:ext cx="564515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Blend Words with short a (I do)</a:t>
            </a:r>
          </a:p>
        </p:txBody>
      </p:sp>
      <p:sp>
        <p:nvSpPr>
          <p:cNvPr id="4" name="TextBox 3"/>
          <p:cNvSpPr txBox="1"/>
          <p:nvPr/>
        </p:nvSpPr>
        <p:spPr>
          <a:xfrm>
            <a:off x="4461565" y="6151217"/>
            <a:ext cx="4008783" cy="369332"/>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endParaRPr lang="en-US" dirty="0">
              <a:solidFill>
                <a:srgbClr val="E7E6E6"/>
              </a:solidFill>
              <a:latin typeface="Century Gothic"/>
              <a:cs typeface="Century Gothic"/>
            </a:endParaRPr>
          </a:p>
        </p:txBody>
      </p:sp>
      <p:sp>
        <p:nvSpPr>
          <p:cNvPr id="5" name="Oval 4"/>
          <p:cNvSpPr/>
          <p:nvPr/>
        </p:nvSpPr>
        <p:spPr>
          <a:xfrm>
            <a:off x="11137900" y="198781"/>
            <a:ext cx="838200" cy="804519"/>
          </a:xfrm>
          <a:prstGeom prst="ellipse">
            <a:avLst/>
          </a:prstGeom>
          <a:solidFill>
            <a:srgbClr val="00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Century Gothic" panose="020B0502020202020204" pitchFamily="34" charset="0"/>
              </a:rPr>
              <a:t>5</a:t>
            </a:r>
            <a:endParaRPr lang="en-US" sz="3600" dirty="0">
              <a:latin typeface="Century Gothic" panose="020B0502020202020204" pitchFamily="34" charset="0"/>
            </a:endParaRPr>
          </a:p>
        </p:txBody>
      </p:sp>
    </p:spTree>
    <p:extLst>
      <p:ext uri="{BB962C8B-B14F-4D97-AF65-F5344CB8AC3E}">
        <p14:creationId xmlns:p14="http://schemas.microsoft.com/office/powerpoint/2010/main" val="2181820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s</a:t>
            </a:r>
            <a:endParaRPr lang="en-US" sz="12000" dirty="0">
              <a:latin typeface="Century Gothic" panose="020B0502020202020204" pitchFamily="34" charset="0"/>
            </a:endParaRPr>
          </a:p>
        </p:txBody>
      </p:sp>
      <p:sp>
        <p:nvSpPr>
          <p:cNvPr id="3" name="Rectangle 2"/>
          <p:cNvSpPr/>
          <p:nvPr/>
        </p:nvSpPr>
        <p:spPr>
          <a:xfrm>
            <a:off x="4622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TextBox 3"/>
          <p:cNvSpPr txBox="1"/>
          <p:nvPr/>
        </p:nvSpPr>
        <p:spPr>
          <a:xfrm>
            <a:off x="4461565" y="6151217"/>
            <a:ext cx="4008783" cy="646331"/>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p>
          <a:p>
            <a:pPr algn="ctr"/>
            <a:r>
              <a:rPr lang="en-US" dirty="0" smtClean="0">
                <a:solidFill>
                  <a:srgbClr val="E7E6E6"/>
                </a:solidFill>
                <a:latin typeface="Century Gothic"/>
                <a:cs typeface="Century Gothic"/>
              </a:rPr>
              <a:t>Blend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3108477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s</a:t>
            </a:r>
            <a:endParaRPr lang="en-US" sz="12000" dirty="0">
              <a:latin typeface="Century Gothic" panose="020B0502020202020204" pitchFamily="34" charset="0"/>
            </a:endParaRPr>
          </a:p>
        </p:txBody>
      </p:sp>
      <p:sp>
        <p:nvSpPr>
          <p:cNvPr id="3" name="Rectangle 2"/>
          <p:cNvSpPr/>
          <p:nvPr/>
        </p:nvSpPr>
        <p:spPr>
          <a:xfrm>
            <a:off x="4622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Rectangle 3"/>
          <p:cNvSpPr/>
          <p:nvPr/>
        </p:nvSpPr>
        <p:spPr>
          <a:xfrm>
            <a:off x="74422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5" name="TextBox 4"/>
          <p:cNvSpPr txBox="1"/>
          <p:nvPr/>
        </p:nvSpPr>
        <p:spPr>
          <a:xfrm>
            <a:off x="4461565" y="6151217"/>
            <a:ext cx="4008783" cy="646331"/>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p>
          <a:p>
            <a:pPr algn="ctr"/>
            <a:r>
              <a:rPr lang="en-US" dirty="0" smtClean="0">
                <a:solidFill>
                  <a:srgbClr val="E7E6E6"/>
                </a:solidFill>
                <a:latin typeface="Century Gothic"/>
                <a:cs typeface="Century Gothic"/>
              </a:rPr>
              <a:t>Blend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1363607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s</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5" name="TextBox 4"/>
          <p:cNvSpPr txBox="1"/>
          <p:nvPr/>
        </p:nvSpPr>
        <p:spPr>
          <a:xfrm>
            <a:off x="3103217" y="5709478"/>
            <a:ext cx="5830956" cy="369332"/>
          </a:xfrm>
          <a:prstGeom prst="rect">
            <a:avLst/>
          </a:prstGeom>
          <a:noFill/>
        </p:spPr>
        <p:txBody>
          <a:bodyPr wrap="square" rtlCol="0">
            <a:spAutoFit/>
          </a:bodyPr>
          <a:lstStyle/>
          <a:p>
            <a:pPr algn="ctr"/>
            <a:r>
              <a:rPr lang="en-US" dirty="0" smtClean="0">
                <a:solidFill>
                  <a:srgbClr val="E7E6E6"/>
                </a:solidFill>
                <a:latin typeface="Century Gothic"/>
                <a:cs typeface="Century Gothic"/>
              </a:rPr>
              <a:t>Word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54746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m</a:t>
            </a:r>
            <a:endParaRPr lang="en-US" sz="12000" dirty="0">
              <a:latin typeface="Century Gothic" panose="020B0502020202020204" pitchFamily="34" charset="0"/>
            </a:endParaRPr>
          </a:p>
        </p:txBody>
      </p:sp>
      <p:sp>
        <p:nvSpPr>
          <p:cNvPr id="3" name="TextBox 2"/>
          <p:cNvSpPr txBox="1"/>
          <p:nvPr/>
        </p:nvSpPr>
        <p:spPr>
          <a:xfrm>
            <a:off x="4461565" y="6151217"/>
            <a:ext cx="4008783" cy="369332"/>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3554768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m</a:t>
            </a:r>
            <a:endParaRPr lang="en-US" sz="12000" dirty="0">
              <a:latin typeface="Century Gothic" panose="020B0502020202020204" pitchFamily="34" charset="0"/>
            </a:endParaRPr>
          </a:p>
        </p:txBody>
      </p:sp>
      <p:sp>
        <p:nvSpPr>
          <p:cNvPr id="3" name="Rectangle 2"/>
          <p:cNvSpPr/>
          <p:nvPr/>
        </p:nvSpPr>
        <p:spPr>
          <a:xfrm>
            <a:off x="4622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TextBox 3"/>
          <p:cNvSpPr txBox="1"/>
          <p:nvPr/>
        </p:nvSpPr>
        <p:spPr>
          <a:xfrm>
            <a:off x="4461565" y="6151217"/>
            <a:ext cx="4008783" cy="646331"/>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p>
          <a:p>
            <a:pPr algn="ctr"/>
            <a:r>
              <a:rPr lang="en-US" dirty="0" smtClean="0">
                <a:solidFill>
                  <a:srgbClr val="E7E6E6"/>
                </a:solidFill>
                <a:latin typeface="Century Gothic"/>
                <a:cs typeface="Century Gothic"/>
              </a:rPr>
              <a:t>Blend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1527692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m</a:t>
            </a:r>
            <a:endParaRPr lang="en-US" sz="12000" dirty="0">
              <a:latin typeface="Century Gothic" panose="020B0502020202020204" pitchFamily="34" charset="0"/>
            </a:endParaRPr>
          </a:p>
        </p:txBody>
      </p:sp>
      <p:sp>
        <p:nvSpPr>
          <p:cNvPr id="3" name="Rectangle 2"/>
          <p:cNvSpPr/>
          <p:nvPr/>
        </p:nvSpPr>
        <p:spPr>
          <a:xfrm>
            <a:off x="4622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Rectangle 3"/>
          <p:cNvSpPr/>
          <p:nvPr/>
        </p:nvSpPr>
        <p:spPr>
          <a:xfrm>
            <a:off x="74422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5" name="TextBox 4"/>
          <p:cNvSpPr txBox="1"/>
          <p:nvPr/>
        </p:nvSpPr>
        <p:spPr>
          <a:xfrm>
            <a:off x="4461565" y="6151217"/>
            <a:ext cx="4008783" cy="646331"/>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p>
          <a:p>
            <a:pPr algn="ctr"/>
            <a:r>
              <a:rPr lang="en-US" dirty="0" smtClean="0">
                <a:solidFill>
                  <a:srgbClr val="E7E6E6"/>
                </a:solidFill>
                <a:latin typeface="Century Gothic"/>
                <a:cs typeface="Century Gothic"/>
              </a:rPr>
              <a:t>Blend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135189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8300" y="228600"/>
            <a:ext cx="57277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entury Gothic" panose="020B0502020202020204" pitchFamily="34" charset="0"/>
              </a:rPr>
              <a:t>Oral Language</a:t>
            </a:r>
            <a:endParaRPr lang="en-US" sz="3200" dirty="0">
              <a:latin typeface="Century Gothic" panose="020B0502020202020204" pitchFamily="34" charset="0"/>
            </a:endParaRPr>
          </a:p>
        </p:txBody>
      </p:sp>
      <p:sp>
        <p:nvSpPr>
          <p:cNvPr id="3" name="TextBox 2"/>
          <p:cNvSpPr txBox="1"/>
          <p:nvPr/>
        </p:nvSpPr>
        <p:spPr>
          <a:xfrm>
            <a:off x="1117600" y="1270000"/>
            <a:ext cx="10058400" cy="1200329"/>
          </a:xfrm>
          <a:prstGeom prst="rect">
            <a:avLst/>
          </a:prstGeom>
          <a:noFill/>
        </p:spPr>
        <p:txBody>
          <a:bodyPr wrap="square" rtlCol="0">
            <a:spAutoFit/>
          </a:bodyPr>
          <a:lstStyle/>
          <a:p>
            <a:r>
              <a:rPr lang="en-US" b="1" dirty="0" smtClean="0">
                <a:latin typeface="Century Gothic" panose="020B0502020202020204" pitchFamily="34" charset="0"/>
              </a:rPr>
              <a:t>Essential Question: What do you do at school?</a:t>
            </a:r>
          </a:p>
          <a:p>
            <a:r>
              <a:rPr lang="en-US" dirty="0" smtClean="0">
                <a:latin typeface="Century Gothic" panose="020B0502020202020204" pitchFamily="34" charset="0"/>
              </a:rPr>
              <a:t>This week you have been talking and reading about what you do at school. Remember the children displaying their artwork in the photograph and the things Jack does at school. Discuss.</a:t>
            </a:r>
            <a:endParaRPr lang="en-US" dirty="0">
              <a:latin typeface="Century Gothic" panose="020B0502020202020204" pitchFamily="34" charset="0"/>
            </a:endParaRPr>
          </a:p>
        </p:txBody>
      </p:sp>
      <p:sp>
        <p:nvSpPr>
          <p:cNvPr id="4" name="Oval 3"/>
          <p:cNvSpPr/>
          <p:nvPr/>
        </p:nvSpPr>
        <p:spPr>
          <a:xfrm>
            <a:off x="11137900" y="198781"/>
            <a:ext cx="838200" cy="804519"/>
          </a:xfrm>
          <a:prstGeom prst="ellipse">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solidFill>
                  <a:schemeClr val="tx1"/>
                </a:solidFill>
                <a:latin typeface="Century Gothic" panose="020B0502020202020204" pitchFamily="34" charset="0"/>
              </a:rPr>
              <a:t>5</a:t>
            </a:r>
            <a:endParaRPr lang="en-US" sz="3600" dirty="0">
              <a:solidFill>
                <a:schemeClr val="tx1"/>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644491" y="2883942"/>
            <a:ext cx="1073150" cy="78523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6400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m</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5" name="TextBox 4"/>
          <p:cNvSpPr txBox="1"/>
          <p:nvPr/>
        </p:nvSpPr>
        <p:spPr>
          <a:xfrm>
            <a:off x="3103217" y="5709478"/>
            <a:ext cx="5830956" cy="369332"/>
          </a:xfrm>
          <a:prstGeom prst="rect">
            <a:avLst/>
          </a:prstGeom>
          <a:noFill/>
        </p:spPr>
        <p:txBody>
          <a:bodyPr wrap="square" rtlCol="0">
            <a:spAutoFit/>
          </a:bodyPr>
          <a:lstStyle/>
          <a:p>
            <a:pPr algn="ctr"/>
            <a:r>
              <a:rPr lang="en-US" dirty="0" smtClean="0">
                <a:solidFill>
                  <a:srgbClr val="E7E6E6"/>
                </a:solidFill>
                <a:latin typeface="Century Gothic"/>
                <a:cs typeface="Century Gothic"/>
              </a:rPr>
              <a:t>Word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1716301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c</a:t>
            </a:r>
            <a:endParaRPr lang="en-US" sz="12000" dirty="0">
              <a:latin typeface="Century Gothic" panose="020B0502020202020204" pitchFamily="34" charset="0"/>
            </a:endParaRPr>
          </a:p>
        </p:txBody>
      </p:sp>
      <p:sp>
        <p:nvSpPr>
          <p:cNvPr id="3" name="TextBox 2"/>
          <p:cNvSpPr txBox="1"/>
          <p:nvPr/>
        </p:nvSpPr>
        <p:spPr>
          <a:xfrm>
            <a:off x="4461565" y="6151217"/>
            <a:ext cx="4008783" cy="369332"/>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3322674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c</a:t>
            </a:r>
            <a:endParaRPr lang="en-US" sz="12000" dirty="0">
              <a:latin typeface="Century Gothic" panose="020B0502020202020204" pitchFamily="34" charset="0"/>
            </a:endParaRPr>
          </a:p>
        </p:txBody>
      </p:sp>
      <p:sp>
        <p:nvSpPr>
          <p:cNvPr id="3" name="Rectangle 2"/>
          <p:cNvSpPr/>
          <p:nvPr/>
        </p:nvSpPr>
        <p:spPr>
          <a:xfrm>
            <a:off x="4622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TextBox 3"/>
          <p:cNvSpPr txBox="1"/>
          <p:nvPr/>
        </p:nvSpPr>
        <p:spPr>
          <a:xfrm>
            <a:off x="4461565" y="6151217"/>
            <a:ext cx="4008783" cy="646331"/>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p>
          <a:p>
            <a:pPr algn="ctr"/>
            <a:r>
              <a:rPr lang="en-US" dirty="0" smtClean="0">
                <a:solidFill>
                  <a:srgbClr val="E7E6E6"/>
                </a:solidFill>
                <a:latin typeface="Century Gothic"/>
                <a:cs typeface="Century Gothic"/>
              </a:rPr>
              <a:t>Blend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3919577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c</a:t>
            </a:r>
            <a:endParaRPr lang="en-US" sz="12000" dirty="0">
              <a:latin typeface="Century Gothic" panose="020B0502020202020204" pitchFamily="34" charset="0"/>
            </a:endParaRPr>
          </a:p>
        </p:txBody>
      </p:sp>
      <p:sp>
        <p:nvSpPr>
          <p:cNvPr id="3" name="Rectangle 2"/>
          <p:cNvSpPr/>
          <p:nvPr/>
        </p:nvSpPr>
        <p:spPr>
          <a:xfrm>
            <a:off x="4622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Rectangle 3"/>
          <p:cNvSpPr/>
          <p:nvPr/>
        </p:nvSpPr>
        <p:spPr>
          <a:xfrm>
            <a:off x="74422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n</a:t>
            </a:r>
            <a:endParaRPr lang="en-US" sz="12000" dirty="0">
              <a:latin typeface="Century Gothic" panose="020B0502020202020204" pitchFamily="34" charset="0"/>
            </a:endParaRPr>
          </a:p>
        </p:txBody>
      </p:sp>
      <p:sp>
        <p:nvSpPr>
          <p:cNvPr id="5" name="TextBox 4"/>
          <p:cNvSpPr txBox="1"/>
          <p:nvPr/>
        </p:nvSpPr>
        <p:spPr>
          <a:xfrm>
            <a:off x="4461565" y="6151217"/>
            <a:ext cx="4008783" cy="646331"/>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p>
          <a:p>
            <a:pPr algn="ctr"/>
            <a:r>
              <a:rPr lang="en-US" dirty="0" smtClean="0">
                <a:solidFill>
                  <a:srgbClr val="E7E6E6"/>
                </a:solidFill>
                <a:latin typeface="Century Gothic"/>
                <a:cs typeface="Century Gothic"/>
              </a:rPr>
              <a:t>Blend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513857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c</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n</a:t>
            </a:r>
            <a:endParaRPr lang="en-US" sz="12000" dirty="0">
              <a:latin typeface="Century Gothic" panose="020B0502020202020204" pitchFamily="34" charset="0"/>
            </a:endParaRPr>
          </a:p>
        </p:txBody>
      </p:sp>
      <p:sp>
        <p:nvSpPr>
          <p:cNvPr id="5" name="TextBox 4"/>
          <p:cNvSpPr txBox="1"/>
          <p:nvPr/>
        </p:nvSpPr>
        <p:spPr>
          <a:xfrm>
            <a:off x="3103217" y="5709478"/>
            <a:ext cx="5830956" cy="369332"/>
          </a:xfrm>
          <a:prstGeom prst="rect">
            <a:avLst/>
          </a:prstGeom>
          <a:noFill/>
        </p:spPr>
        <p:txBody>
          <a:bodyPr wrap="square" rtlCol="0">
            <a:spAutoFit/>
          </a:bodyPr>
          <a:lstStyle/>
          <a:p>
            <a:pPr algn="ctr"/>
            <a:r>
              <a:rPr lang="en-US" dirty="0" smtClean="0">
                <a:solidFill>
                  <a:srgbClr val="E7E6E6"/>
                </a:solidFill>
                <a:latin typeface="Century Gothic"/>
                <a:cs typeface="Century Gothic"/>
              </a:rPr>
              <a:t>Word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3349860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b</a:t>
            </a:r>
            <a:endParaRPr lang="en-US" sz="12000" dirty="0">
              <a:latin typeface="Century Gothic" panose="020B0502020202020204" pitchFamily="34" charset="0"/>
            </a:endParaRPr>
          </a:p>
        </p:txBody>
      </p:sp>
      <p:sp>
        <p:nvSpPr>
          <p:cNvPr id="3" name="TextBox 2"/>
          <p:cNvSpPr txBox="1"/>
          <p:nvPr/>
        </p:nvSpPr>
        <p:spPr>
          <a:xfrm>
            <a:off x="4461565" y="6151217"/>
            <a:ext cx="4008783" cy="369332"/>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3218165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b</a:t>
            </a:r>
            <a:endParaRPr lang="en-US" sz="12000" dirty="0">
              <a:latin typeface="Century Gothic" panose="020B0502020202020204" pitchFamily="34" charset="0"/>
            </a:endParaRPr>
          </a:p>
        </p:txBody>
      </p:sp>
      <p:sp>
        <p:nvSpPr>
          <p:cNvPr id="3" name="Rectangle 2"/>
          <p:cNvSpPr/>
          <p:nvPr/>
        </p:nvSpPr>
        <p:spPr>
          <a:xfrm>
            <a:off x="4622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TextBox 3"/>
          <p:cNvSpPr txBox="1"/>
          <p:nvPr/>
        </p:nvSpPr>
        <p:spPr>
          <a:xfrm>
            <a:off x="4461565" y="6151217"/>
            <a:ext cx="4008783" cy="646331"/>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p>
          <a:p>
            <a:pPr algn="ctr"/>
            <a:r>
              <a:rPr lang="en-US" dirty="0" smtClean="0">
                <a:solidFill>
                  <a:srgbClr val="E7E6E6"/>
                </a:solidFill>
                <a:latin typeface="Century Gothic"/>
                <a:cs typeface="Century Gothic"/>
              </a:rPr>
              <a:t>Blend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649409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b</a:t>
            </a:r>
            <a:endParaRPr lang="en-US" sz="12000" dirty="0">
              <a:latin typeface="Century Gothic" panose="020B0502020202020204" pitchFamily="34" charset="0"/>
            </a:endParaRPr>
          </a:p>
        </p:txBody>
      </p:sp>
      <p:sp>
        <p:nvSpPr>
          <p:cNvPr id="3" name="Rectangle 2"/>
          <p:cNvSpPr/>
          <p:nvPr/>
        </p:nvSpPr>
        <p:spPr>
          <a:xfrm>
            <a:off x="4622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Rectangle 3"/>
          <p:cNvSpPr/>
          <p:nvPr/>
        </p:nvSpPr>
        <p:spPr>
          <a:xfrm>
            <a:off x="74422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g</a:t>
            </a:r>
            <a:endParaRPr lang="en-US" sz="12000" dirty="0">
              <a:latin typeface="Century Gothic" panose="020B0502020202020204" pitchFamily="34" charset="0"/>
            </a:endParaRPr>
          </a:p>
        </p:txBody>
      </p:sp>
      <p:sp>
        <p:nvSpPr>
          <p:cNvPr id="5" name="TextBox 4"/>
          <p:cNvSpPr txBox="1"/>
          <p:nvPr/>
        </p:nvSpPr>
        <p:spPr>
          <a:xfrm>
            <a:off x="4461565" y="6151217"/>
            <a:ext cx="4008783" cy="646331"/>
          </a:xfrm>
          <a:prstGeom prst="rect">
            <a:avLst/>
          </a:prstGeom>
          <a:noFill/>
        </p:spPr>
        <p:txBody>
          <a:bodyPr wrap="square" rtlCol="0">
            <a:spAutoFit/>
          </a:bodyPr>
          <a:lstStyle/>
          <a:p>
            <a:pPr algn="ctr"/>
            <a:r>
              <a:rPr lang="en-US" dirty="0" smtClean="0">
                <a:solidFill>
                  <a:srgbClr val="E7E6E6"/>
                </a:solidFill>
                <a:latin typeface="Century Gothic"/>
                <a:cs typeface="Century Gothic"/>
              </a:rPr>
              <a:t>Sound</a:t>
            </a:r>
          </a:p>
          <a:p>
            <a:pPr algn="ctr"/>
            <a:r>
              <a:rPr lang="en-US" dirty="0" smtClean="0">
                <a:solidFill>
                  <a:srgbClr val="E7E6E6"/>
                </a:solidFill>
                <a:latin typeface="Century Gothic"/>
                <a:cs typeface="Century Gothic"/>
              </a:rPr>
              <a:t>Blend</a:t>
            </a:r>
            <a:endParaRPr lang="en-US" dirty="0">
              <a:solidFill>
                <a:srgbClr val="E7E6E6"/>
              </a:solidFill>
              <a:latin typeface="Century Gothic"/>
              <a:cs typeface="Century Gothic"/>
            </a:endParaRPr>
          </a:p>
        </p:txBody>
      </p:sp>
    </p:spTree>
    <p:extLst>
      <p:ext uri="{BB962C8B-B14F-4D97-AF65-F5344CB8AC3E}">
        <p14:creationId xmlns:p14="http://schemas.microsoft.com/office/powerpoint/2010/main" val="2769947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b</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panose="020B0502020202020204" pitchFamily="34" charset="0"/>
              </a:rPr>
              <a:t>a</a:t>
            </a:r>
            <a:endParaRPr lang="en-US" sz="12000" dirty="0">
              <a:solidFill>
                <a:srgbClr val="FF0000"/>
              </a:solidFill>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g</a:t>
            </a:r>
            <a:endParaRPr lang="en-US" sz="12000" dirty="0">
              <a:latin typeface="Century Gothic" panose="020B0502020202020204" pitchFamily="34" charset="0"/>
            </a:endParaRPr>
          </a:p>
        </p:txBody>
      </p:sp>
      <p:sp>
        <p:nvSpPr>
          <p:cNvPr id="5" name="TextBox 4"/>
          <p:cNvSpPr txBox="1"/>
          <p:nvPr/>
        </p:nvSpPr>
        <p:spPr>
          <a:xfrm>
            <a:off x="3103217" y="5709478"/>
            <a:ext cx="5830956" cy="369332"/>
          </a:xfrm>
          <a:prstGeom prst="rect">
            <a:avLst/>
          </a:prstGeom>
          <a:noFill/>
        </p:spPr>
        <p:txBody>
          <a:bodyPr wrap="square" rtlCol="0">
            <a:spAutoFit/>
          </a:bodyPr>
          <a:lstStyle/>
          <a:p>
            <a:pPr algn="ctr"/>
            <a:r>
              <a:rPr lang="en-US" dirty="0" smtClean="0">
                <a:solidFill>
                  <a:srgbClr val="E7E6E6"/>
                </a:solidFill>
                <a:latin typeface="Century Gothic"/>
                <a:cs typeface="Century Gothic"/>
              </a:rPr>
              <a:t>Word</a:t>
            </a:r>
            <a:endParaRPr lang="en-US" dirty="0">
              <a:latin typeface="Century Gothic"/>
              <a:cs typeface="Century Gothic"/>
            </a:endParaRPr>
          </a:p>
        </p:txBody>
      </p:sp>
    </p:spTree>
    <p:extLst>
      <p:ext uri="{BB962C8B-B14F-4D97-AF65-F5344CB8AC3E}">
        <p14:creationId xmlns:p14="http://schemas.microsoft.com/office/powerpoint/2010/main" val="1499181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400" y="101600"/>
            <a:ext cx="11633200" cy="6465873"/>
          </a:xfrm>
          <a:prstGeom prst="rect">
            <a:avLst/>
          </a:prstGeom>
          <a:noFill/>
        </p:spPr>
        <p:txBody>
          <a:bodyPr wrap="square" rtlCol="0">
            <a:spAutoFit/>
          </a:bodyPr>
          <a:lstStyle/>
          <a:p>
            <a:pPr>
              <a:lnSpc>
                <a:spcPct val="150000"/>
              </a:lnSpc>
            </a:pPr>
            <a:r>
              <a:rPr lang="en-US" sz="7000" dirty="0" smtClean="0">
                <a:solidFill>
                  <a:srgbClr val="FF0000"/>
                </a:solidFill>
                <a:latin typeface="Century Gothic" panose="020B0502020202020204" pitchFamily="34" charset="0"/>
              </a:rPr>
              <a:t>a        </a:t>
            </a:r>
            <a:r>
              <a:rPr lang="en-US" sz="7000" dirty="0" smtClean="0">
                <a:latin typeface="Century Gothic" panose="020B0502020202020204" pitchFamily="34" charset="0"/>
              </a:rPr>
              <a:t>m        c        p        n</a:t>
            </a:r>
          </a:p>
          <a:p>
            <a:pPr>
              <a:lnSpc>
                <a:spcPct val="150000"/>
              </a:lnSpc>
            </a:pPr>
            <a:r>
              <a:rPr lang="en-US" sz="7000" dirty="0" smtClean="0">
                <a:latin typeface="Century Gothic" panose="020B0502020202020204" pitchFamily="34" charset="0"/>
              </a:rPr>
              <a:t> r         t          s         </a:t>
            </a:r>
            <a:r>
              <a:rPr lang="en-US" sz="7000" dirty="0" smtClean="0">
                <a:solidFill>
                  <a:srgbClr val="FF0000"/>
                </a:solidFill>
                <a:latin typeface="Century Gothic" panose="020B0502020202020204" pitchFamily="34" charset="0"/>
              </a:rPr>
              <a:t>a        </a:t>
            </a:r>
            <a:r>
              <a:rPr lang="en-US" sz="7000" dirty="0" smtClean="0">
                <a:latin typeface="Century Gothic" panose="020B0502020202020204" pitchFamily="34" charset="0"/>
              </a:rPr>
              <a:t>d</a:t>
            </a:r>
          </a:p>
          <a:p>
            <a:pPr>
              <a:lnSpc>
                <a:spcPct val="150000"/>
              </a:lnSpc>
            </a:pPr>
            <a:r>
              <a:rPr lang="en-US" sz="7000" dirty="0" smtClean="0">
                <a:latin typeface="Century Gothic" panose="020B0502020202020204" pitchFamily="34" charset="0"/>
              </a:rPr>
              <a:t> h        n        p         c        </a:t>
            </a:r>
            <a:r>
              <a:rPr lang="en-US" sz="7000" dirty="0" smtClean="0">
                <a:solidFill>
                  <a:srgbClr val="FF0000"/>
                </a:solidFill>
                <a:latin typeface="Century Gothic" panose="020B0502020202020204" pitchFamily="34" charset="0"/>
              </a:rPr>
              <a:t>a</a:t>
            </a:r>
          </a:p>
          <a:p>
            <a:pPr>
              <a:lnSpc>
                <a:spcPct val="150000"/>
              </a:lnSpc>
            </a:pPr>
            <a:r>
              <a:rPr lang="en-US" sz="7000" dirty="0" smtClean="0">
                <a:latin typeface="Century Gothic" panose="020B0502020202020204" pitchFamily="34" charset="0"/>
              </a:rPr>
              <a:t>m        </a:t>
            </a:r>
            <a:r>
              <a:rPr lang="en-US" sz="7000" dirty="0" smtClean="0">
                <a:solidFill>
                  <a:srgbClr val="FF0000"/>
                </a:solidFill>
                <a:latin typeface="Century Gothic" panose="020B0502020202020204" pitchFamily="34" charset="0"/>
              </a:rPr>
              <a:t>a        </a:t>
            </a:r>
            <a:r>
              <a:rPr lang="en-US" sz="7000" dirty="0" smtClean="0">
                <a:latin typeface="Century Gothic" panose="020B0502020202020204" pitchFamily="34" charset="0"/>
              </a:rPr>
              <a:t>t          h         s</a:t>
            </a:r>
            <a:endParaRPr lang="en-US" sz="7000" dirty="0">
              <a:latin typeface="Century Gothic" panose="020B0502020202020204" pitchFamily="34" charset="0"/>
            </a:endParaRPr>
          </a:p>
        </p:txBody>
      </p:sp>
    </p:spTree>
    <p:extLst>
      <p:ext uri="{BB962C8B-B14F-4D97-AF65-F5344CB8AC3E}">
        <p14:creationId xmlns:p14="http://schemas.microsoft.com/office/powerpoint/2010/main" val="3545434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8300" y="228600"/>
            <a:ext cx="57277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entury Gothic" panose="020B0502020202020204" pitchFamily="34" charset="0"/>
              </a:rPr>
              <a:t>Oral Vocabulary Words</a:t>
            </a:r>
            <a:endParaRPr lang="en-US" sz="3200"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2187574" y="1070708"/>
            <a:ext cx="7424487" cy="5787292"/>
          </a:xfrm>
          <a:prstGeom prst="rect">
            <a:avLst/>
          </a:prstGeom>
        </p:spPr>
      </p:pic>
    </p:spTree>
    <p:extLst>
      <p:ext uri="{BB962C8B-B14F-4D97-AF65-F5344CB8AC3E}">
        <p14:creationId xmlns:p14="http://schemas.microsoft.com/office/powerpoint/2010/main" val="2394783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2400657"/>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
        <p:nvSpPr>
          <p:cNvPr id="3" name="Rectangle 2"/>
          <p:cNvSpPr/>
          <p:nvPr/>
        </p:nvSpPr>
        <p:spPr>
          <a:xfrm>
            <a:off x="3409950" y="355600"/>
            <a:ext cx="596265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Blend Words with short a (we do)</a:t>
            </a:r>
          </a:p>
        </p:txBody>
      </p:sp>
    </p:spTree>
    <p:extLst>
      <p:ext uri="{BB962C8B-B14F-4D97-AF65-F5344CB8AC3E}">
        <p14:creationId xmlns:p14="http://schemas.microsoft.com/office/powerpoint/2010/main" val="367345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2400657"/>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339878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2400657"/>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414864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2400657"/>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err="1" smtClean="0">
                <a:latin typeface="Century Gothic" panose="020B0502020202020204" pitchFamily="34" charset="0"/>
              </a:rPr>
              <a:t>c</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2427934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2400657"/>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962424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2400657"/>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4047434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2400657"/>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007191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2400657"/>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296527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3477875"/>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2941157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3477875"/>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51558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8300" y="228600"/>
            <a:ext cx="57277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entury Gothic" panose="020B0502020202020204" pitchFamily="34" charset="0"/>
              </a:rPr>
              <a:t>Oral Vocabulary Words</a:t>
            </a:r>
            <a:endParaRPr lang="en-US" sz="3200"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882924" y="946930"/>
            <a:ext cx="7778452" cy="5809470"/>
          </a:xfrm>
          <a:prstGeom prst="rect">
            <a:avLst/>
          </a:prstGeom>
        </p:spPr>
      </p:pic>
    </p:spTree>
    <p:extLst>
      <p:ext uri="{BB962C8B-B14F-4D97-AF65-F5344CB8AC3E}">
        <p14:creationId xmlns:p14="http://schemas.microsoft.com/office/powerpoint/2010/main" val="50377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3477875"/>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780153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4555093"/>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2854352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4555093"/>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err="1" smtClean="0">
                <a:latin typeface="Century Gothic" panose="020B0502020202020204" pitchFamily="34" charset="0"/>
              </a:rPr>
              <a:t>r</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980641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4555093"/>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020622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4555093"/>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2005027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4555093"/>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a:t>
            </a:r>
            <a:r>
              <a:rPr lang="en-US" sz="7000" dirty="0" err="1" smtClean="0">
                <a:latin typeface="Century Gothic" panose="020B0502020202020204" pitchFamily="34" charset="0"/>
              </a:rPr>
              <a:t>n</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4101668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4555093"/>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6100779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4555093"/>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832990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4555093"/>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a:t>
            </a:r>
            <a:r>
              <a:rPr lang="en-US" sz="7000" dirty="0" err="1" smtClean="0">
                <a:latin typeface="Century Gothic" panose="020B0502020202020204" pitchFamily="34" charset="0"/>
              </a:rPr>
              <a:t>r</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9400249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4555093"/>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4003975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1471" y="333513"/>
            <a:ext cx="564515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Listening Comprehension</a:t>
            </a:r>
          </a:p>
        </p:txBody>
      </p:sp>
      <p:sp>
        <p:nvSpPr>
          <p:cNvPr id="3" name="Oval 2"/>
          <p:cNvSpPr/>
          <p:nvPr/>
        </p:nvSpPr>
        <p:spPr>
          <a:xfrm>
            <a:off x="11137900" y="198781"/>
            <a:ext cx="838200" cy="804519"/>
          </a:xfrm>
          <a:prstGeom prst="ellipse">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solidFill>
                  <a:schemeClr val="tx1"/>
                </a:solidFill>
                <a:latin typeface="Century Gothic" panose="020B0502020202020204" pitchFamily="34" charset="0"/>
              </a:rPr>
              <a:t>5</a:t>
            </a:r>
            <a:endParaRPr lang="en-US" sz="3600" dirty="0">
              <a:solidFill>
                <a:schemeClr val="tx1"/>
              </a:solidFill>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600557" y="1003300"/>
            <a:ext cx="8729305" cy="5854700"/>
          </a:xfrm>
          <a:prstGeom prst="rect">
            <a:avLst/>
          </a:prstGeom>
        </p:spPr>
      </p:pic>
      <p:sp>
        <p:nvSpPr>
          <p:cNvPr id="5" name="Cloud Callout 4"/>
          <p:cNvSpPr/>
          <p:nvPr/>
        </p:nvSpPr>
        <p:spPr>
          <a:xfrm>
            <a:off x="8806621" y="1390650"/>
            <a:ext cx="3445669" cy="2540000"/>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atin typeface="Century Gothic" panose="020B0502020202020204" pitchFamily="34" charset="0"/>
              </a:rPr>
              <a:t>When I read, I can visualize the information in the selection. That helps me better understand what I am reading. I will pay attention to the words and photographs. Then I’ll close my eyes and create a picture in my mind.</a:t>
            </a:r>
            <a:endParaRPr lang="en-US" sz="1200" dirty="0">
              <a:latin typeface="Century Gothic" panose="020B0502020202020204" pitchFamily="34" charset="0"/>
            </a:endParaRPr>
          </a:p>
        </p:txBody>
      </p:sp>
    </p:spTree>
    <p:extLst>
      <p:ext uri="{BB962C8B-B14F-4D97-AF65-F5344CB8AC3E}">
        <p14:creationId xmlns:p14="http://schemas.microsoft.com/office/powerpoint/2010/main" val="17257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5632311"/>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1963191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5632311"/>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a:t>
            </a:r>
            <a:r>
              <a:rPr lang="en-US" sz="7000" dirty="0" err="1" smtClean="0">
                <a:latin typeface="Century Gothic" panose="020B0502020202020204" pitchFamily="34" charset="0"/>
              </a:rPr>
              <a:t>r</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40242918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5632311"/>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2686377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7940635"/>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2520978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7940635"/>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err="1" smtClean="0">
                <a:latin typeface="Century Gothic" panose="020B0502020202020204" pitchFamily="34" charset="0"/>
              </a:rPr>
              <a:t>s</a:t>
            </a:r>
            <a:r>
              <a:rPr lang="en-US" sz="7000" dirty="0" err="1"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766583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6709529"/>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8804337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6709529"/>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4360283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6709529"/>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6618865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6709529"/>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s</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1297721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6709529"/>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s     t</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079827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64301" y="1208527"/>
            <a:ext cx="5617507" cy="4750977"/>
          </a:xfrm>
          <a:prstGeom prst="rect">
            <a:avLst/>
          </a:prstGeom>
        </p:spPr>
      </p:pic>
      <p:pic>
        <p:nvPicPr>
          <p:cNvPr id="3" name="Picture 2"/>
          <p:cNvPicPr>
            <a:picLocks noChangeAspect="1"/>
          </p:cNvPicPr>
          <p:nvPr/>
        </p:nvPicPr>
        <p:blipFill>
          <a:blip r:embed="rId3"/>
          <a:stretch>
            <a:fillRect/>
          </a:stretch>
        </p:blipFill>
        <p:spPr>
          <a:xfrm>
            <a:off x="127001" y="1208527"/>
            <a:ext cx="6337300" cy="4709060"/>
          </a:xfrm>
          <a:prstGeom prst="rect">
            <a:avLst/>
          </a:prstGeom>
        </p:spPr>
      </p:pic>
    </p:spTree>
    <p:extLst>
      <p:ext uri="{BB962C8B-B14F-4D97-AF65-F5344CB8AC3E}">
        <p14:creationId xmlns:p14="http://schemas.microsoft.com/office/powerpoint/2010/main" val="6531354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6709529"/>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s     t</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7360390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6709529"/>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s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a:t>
            </a: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42499374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7940635"/>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s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p</a:t>
            </a: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9268406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7940635"/>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s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p</a:t>
            </a:r>
            <a:r>
              <a:rPr lang="en-US" sz="7000" dirty="0" smtClean="0">
                <a:solidFill>
                  <a:srgbClr val="FF0000"/>
                </a:solidFill>
                <a:latin typeface="Century Gothic" panose="020B0502020202020204" pitchFamily="34" charset="0"/>
              </a:rPr>
              <a:t>a</a:t>
            </a:r>
            <a:endParaRPr lang="en-US" sz="7000" dirty="0" smtClean="0">
              <a:latin typeface="Century Gothic" panose="020B0502020202020204" pitchFamily="34" charset="0"/>
            </a:endParaRP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2124273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500" y="508000"/>
            <a:ext cx="11506200" cy="7940635"/>
          </a:xfrm>
          <a:prstGeom prst="rect">
            <a:avLst/>
          </a:prstGeom>
          <a:noFill/>
        </p:spPr>
        <p:txBody>
          <a:bodyPr wrap="square" rtlCol="0">
            <a:spAutoFit/>
          </a:bodyPr>
          <a:lstStyle/>
          <a:p>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c</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m</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m    n</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n       r</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7000" dirty="0" smtClean="0">
                <a:latin typeface="Century Gothic" panose="020B0502020202020204" pitchFamily="34" charset="0"/>
              </a:rPr>
              <a:t>s</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d     h</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s     t</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p      p</a:t>
            </a:r>
            <a:r>
              <a:rPr lang="en-US" sz="7000" dirty="0" smtClean="0">
                <a:solidFill>
                  <a:srgbClr val="FF0000"/>
                </a:solidFill>
                <a:latin typeface="Century Gothic" panose="020B0502020202020204" pitchFamily="34" charset="0"/>
              </a:rPr>
              <a:t>a</a:t>
            </a:r>
            <a:r>
              <a:rPr lang="en-US" sz="7000" dirty="0" smtClean="0">
                <a:latin typeface="Century Gothic" panose="020B0502020202020204" pitchFamily="34" charset="0"/>
              </a:rPr>
              <a:t>t</a:t>
            </a:r>
          </a:p>
          <a:p>
            <a:endParaRPr lang="en-US" sz="7000" dirty="0" smtClean="0">
              <a:latin typeface="Century Gothic" panose="020B0502020202020204" pitchFamily="34" charset="0"/>
            </a:endParaRPr>
          </a:p>
          <a:p>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15162159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n</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p</a:t>
            </a:r>
            <a:endParaRPr lang="en-US" sz="12000" dirty="0">
              <a:latin typeface="Century Gothic" panose="020B0502020202020204" pitchFamily="34" charset="0"/>
            </a:endParaRPr>
          </a:p>
        </p:txBody>
      </p:sp>
      <p:sp>
        <p:nvSpPr>
          <p:cNvPr id="5" name="TextBox 4"/>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a:t>
            </a:r>
            <a:r>
              <a:rPr lang="uk-UA" dirty="0" smtClean="0">
                <a:solidFill>
                  <a:srgbClr val="FF0000"/>
                </a:solidFill>
                <a:latin typeface="Century Gothic" panose="020B0502020202020204" pitchFamily="34" charset="0"/>
              </a:rPr>
              <a:t>’</a:t>
            </a:r>
            <a:r>
              <a:rPr lang="en-US" dirty="0" smtClean="0">
                <a:solidFill>
                  <a:srgbClr val="FF0000"/>
                </a:solidFill>
                <a:latin typeface="Century Gothic" panose="020B0502020202020204" pitchFamily="34" charset="0"/>
              </a:rPr>
              <a:t>s blend all the sounds together and read the word.</a:t>
            </a:r>
          </a:p>
          <a:p>
            <a:pPr algn="ctr"/>
            <a:r>
              <a:rPr lang="en-US" dirty="0" smtClean="0">
                <a:solidFill>
                  <a:srgbClr val="FF0000"/>
                </a:solidFill>
                <a:latin typeface="Century Gothic" panose="020B0502020202020204" pitchFamily="34" charset="0"/>
              </a:rPr>
              <a:t>Change the n to t.</a:t>
            </a:r>
            <a:endParaRPr lang="en-US" dirty="0">
              <a:solidFill>
                <a:srgbClr val="FF0000"/>
              </a:solidFill>
              <a:latin typeface="Century Gothic" panose="020B0502020202020204" pitchFamily="34" charset="0"/>
            </a:endParaRPr>
          </a:p>
        </p:txBody>
      </p:sp>
      <p:sp>
        <p:nvSpPr>
          <p:cNvPr id="6" name="Rectangle 5"/>
          <p:cNvSpPr/>
          <p:nvPr/>
        </p:nvSpPr>
        <p:spPr>
          <a:xfrm>
            <a:off x="3409950" y="355600"/>
            <a:ext cx="564515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Build Words with short a (I do)</a:t>
            </a:r>
          </a:p>
        </p:txBody>
      </p:sp>
      <p:sp>
        <p:nvSpPr>
          <p:cNvPr id="7" name="Rectangle 6"/>
          <p:cNvSpPr/>
          <p:nvPr/>
        </p:nvSpPr>
        <p:spPr>
          <a:xfrm>
            <a:off x="9779000" y="622300"/>
            <a:ext cx="19050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White board</a:t>
            </a:r>
            <a:endParaRPr lang="en-US" dirty="0">
              <a:latin typeface="Century Gothic" panose="020B0502020202020204" pitchFamily="34" charset="0"/>
            </a:endParaRPr>
          </a:p>
        </p:txBody>
      </p:sp>
    </p:spTree>
    <p:extLst>
      <p:ext uri="{BB962C8B-B14F-4D97-AF65-F5344CB8AC3E}">
        <p14:creationId xmlns:p14="http://schemas.microsoft.com/office/powerpoint/2010/main" val="28183908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p</a:t>
            </a:r>
            <a:endParaRPr lang="en-US" sz="12000" dirty="0">
              <a:latin typeface="Century Gothic" panose="020B0502020202020204" pitchFamily="34" charset="0"/>
            </a:endParaRPr>
          </a:p>
        </p:txBody>
      </p:sp>
      <p:sp>
        <p:nvSpPr>
          <p:cNvPr id="5" name="TextBox 4"/>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Change the p to n.</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0861362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n</a:t>
            </a:r>
            <a:endParaRPr lang="en-US" sz="12000" dirty="0">
              <a:latin typeface="Century Gothic" panose="020B0502020202020204" pitchFamily="34" charset="0"/>
            </a:endParaRPr>
          </a:p>
        </p:txBody>
      </p:sp>
      <p:sp>
        <p:nvSpPr>
          <p:cNvPr id="6" name="TextBox 5"/>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Change the t to m.</a:t>
            </a:r>
          </a:p>
        </p:txBody>
      </p:sp>
    </p:spTree>
    <p:extLst>
      <p:ext uri="{BB962C8B-B14F-4D97-AF65-F5344CB8AC3E}">
        <p14:creationId xmlns:p14="http://schemas.microsoft.com/office/powerpoint/2010/main" val="34010672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m</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n</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7" name="Rectangle 6"/>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Blend Words with short a (we do)</a:t>
            </a:r>
          </a:p>
        </p:txBody>
      </p:sp>
      <p:sp>
        <p:nvSpPr>
          <p:cNvPr id="8" name="TextBox 7"/>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Change the m to p.</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83724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p</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n</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7" name="Rectangle 6"/>
          <p:cNvSpPr/>
          <p:nvPr/>
        </p:nvSpPr>
        <p:spPr>
          <a:xfrm>
            <a:off x="9917043" y="397566"/>
            <a:ext cx="1987826" cy="5521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entury Gothic"/>
                <a:cs typeface="Century Gothic"/>
              </a:rPr>
              <a:t>White Boards</a:t>
            </a:r>
            <a:endParaRPr lang="en-US" dirty="0">
              <a:latin typeface="Century Gothic"/>
              <a:cs typeface="Century Gothic"/>
            </a:endParaRPr>
          </a:p>
        </p:txBody>
      </p:sp>
      <p:sp>
        <p:nvSpPr>
          <p:cNvPr id="8" name="TextBox 7"/>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Change the n to t.</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375712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11670"/>
            <a:ext cx="6154292" cy="5174829"/>
          </a:xfrm>
          <a:prstGeom prst="rect">
            <a:avLst/>
          </a:prstGeom>
        </p:spPr>
      </p:pic>
      <p:pic>
        <p:nvPicPr>
          <p:cNvPr id="3" name="Picture 2"/>
          <p:cNvPicPr>
            <a:picLocks noChangeAspect="1"/>
          </p:cNvPicPr>
          <p:nvPr/>
        </p:nvPicPr>
        <p:blipFill>
          <a:blip r:embed="rId3"/>
          <a:stretch>
            <a:fillRect/>
          </a:stretch>
        </p:blipFill>
        <p:spPr>
          <a:xfrm>
            <a:off x="6082940" y="1111671"/>
            <a:ext cx="6109060" cy="5174829"/>
          </a:xfrm>
          <a:prstGeom prst="rect">
            <a:avLst/>
          </a:prstGeom>
        </p:spPr>
      </p:pic>
    </p:spTree>
    <p:extLst>
      <p:ext uri="{BB962C8B-B14F-4D97-AF65-F5344CB8AC3E}">
        <p14:creationId xmlns:p14="http://schemas.microsoft.com/office/powerpoint/2010/main" val="30062947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p</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8" name="TextBox 7"/>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Change the p to r.</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3439470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r</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7" name="TextBox 6"/>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Change the t to m.</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317117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r</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m</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7" name="TextBox 6"/>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Remove the r.</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187422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m</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7" name="TextBox 6"/>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Change the m to t.</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2864593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7" name="TextBox 6"/>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Add an m at the beginning.</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966103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m</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7" name="TextBox 6"/>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Change the m to s.</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3369103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s</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t</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7" name="TextBox 6"/>
          <p:cNvSpPr txBox="1"/>
          <p:nvPr/>
        </p:nvSpPr>
        <p:spPr>
          <a:xfrm>
            <a:off x="965200" y="5892800"/>
            <a:ext cx="9766300" cy="923330"/>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a:p>
            <a:pPr algn="ctr"/>
            <a:r>
              <a:rPr lang="en-US" dirty="0" smtClean="0">
                <a:solidFill>
                  <a:srgbClr val="FF0000"/>
                </a:solidFill>
                <a:latin typeface="Century Gothic" panose="020B0502020202020204" pitchFamily="34" charset="0"/>
              </a:rPr>
              <a:t>Change the t to p.</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2802989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s</a:t>
            </a:r>
            <a:endParaRPr lang="en-US" sz="12000" dirty="0">
              <a:latin typeface="Century Gothic" panose="020B0502020202020204" pitchFamily="34" charset="0"/>
            </a:endParaRPr>
          </a:p>
        </p:txBody>
      </p:sp>
      <p:sp>
        <p:nvSpPr>
          <p:cNvPr id="3" name="Rectangle 2"/>
          <p:cNvSpPr/>
          <p:nvPr/>
        </p:nvSpPr>
        <p:spPr>
          <a:xfrm>
            <a:off x="42926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a</a:t>
            </a:r>
            <a:endParaRPr lang="en-US" sz="12000" dirty="0">
              <a:latin typeface="Century Gothic" panose="020B0502020202020204" pitchFamily="34" charset="0"/>
            </a:endParaRPr>
          </a:p>
        </p:txBody>
      </p:sp>
      <p:sp>
        <p:nvSpPr>
          <p:cNvPr id="4" name="Rectangle 3"/>
          <p:cNvSpPr/>
          <p:nvPr/>
        </p:nvSpPr>
        <p:spPr>
          <a:xfrm>
            <a:off x="6781800" y="1270000"/>
            <a:ext cx="2489200" cy="391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panose="020B0502020202020204" pitchFamily="34" charset="0"/>
              </a:rPr>
              <a:t>p</a:t>
            </a:r>
            <a:endParaRPr lang="en-US" sz="12000" dirty="0">
              <a:latin typeface="Century Gothic" panose="020B0502020202020204" pitchFamily="34" charset="0"/>
            </a:endParaRPr>
          </a:p>
        </p:txBody>
      </p:sp>
      <p:sp>
        <p:nvSpPr>
          <p:cNvPr id="6" name="TextBox 5"/>
          <p:cNvSpPr txBox="1"/>
          <p:nvPr/>
        </p:nvSpPr>
        <p:spPr>
          <a:xfrm>
            <a:off x="965200" y="424934"/>
            <a:ext cx="9766300" cy="369332"/>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Your turn.</a:t>
            </a:r>
            <a:endParaRPr lang="en-US" dirty="0">
              <a:solidFill>
                <a:srgbClr val="FF0000"/>
              </a:solidFill>
              <a:latin typeface="Century Gothic" panose="020B0502020202020204" pitchFamily="34" charset="0"/>
            </a:endParaRPr>
          </a:p>
        </p:txBody>
      </p:sp>
      <p:sp>
        <p:nvSpPr>
          <p:cNvPr id="7" name="TextBox 6"/>
          <p:cNvSpPr txBox="1"/>
          <p:nvPr/>
        </p:nvSpPr>
        <p:spPr>
          <a:xfrm>
            <a:off x="965200" y="5892800"/>
            <a:ext cx="9766300" cy="646331"/>
          </a:xfrm>
          <a:prstGeom prst="rect">
            <a:avLst/>
          </a:prstGeom>
          <a:noFill/>
        </p:spPr>
        <p:txBody>
          <a:bodyPr wrap="square" rtlCol="0">
            <a:spAutoFit/>
          </a:bodyPr>
          <a:lstStyle/>
          <a:p>
            <a:pPr algn="ctr"/>
            <a:r>
              <a:rPr lang="en-US" dirty="0" smtClean="0">
                <a:solidFill>
                  <a:srgbClr val="FF0000"/>
                </a:solidFill>
                <a:latin typeface="Century Gothic" panose="020B0502020202020204" pitchFamily="34" charset="0"/>
              </a:rPr>
              <a:t>What is the new word we made?</a:t>
            </a:r>
          </a:p>
          <a:p>
            <a:pPr algn="ctr"/>
            <a:r>
              <a:rPr lang="en-US" dirty="0" smtClean="0">
                <a:solidFill>
                  <a:srgbClr val="FF0000"/>
                </a:solidFill>
                <a:latin typeface="Century Gothic" panose="020B0502020202020204" pitchFamily="34" charset="0"/>
              </a:rPr>
              <a:t>Let’s blend all the sounds together and read the word.</a:t>
            </a:r>
          </a:p>
        </p:txBody>
      </p:sp>
    </p:spTree>
    <p:extLst>
      <p:ext uri="{BB962C8B-B14F-4D97-AF65-F5344CB8AC3E}">
        <p14:creationId xmlns:p14="http://schemas.microsoft.com/office/powerpoint/2010/main" val="34827948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1828800"/>
            <a:ext cx="7302500" cy="2554545"/>
          </a:xfrm>
          <a:prstGeom prst="rect">
            <a:avLst/>
          </a:prstGeom>
          <a:noFill/>
        </p:spPr>
        <p:txBody>
          <a:bodyPr wrap="square" rtlCol="0">
            <a:spAutoFit/>
          </a:bodyPr>
          <a:lstStyle/>
          <a:p>
            <a:pPr algn="ctr"/>
            <a:r>
              <a:rPr lang="en-US" sz="8000" dirty="0" smtClean="0">
                <a:latin typeface="Century Gothic" panose="020B0502020202020204" pitchFamily="34" charset="0"/>
              </a:rPr>
              <a:t>tap</a:t>
            </a:r>
          </a:p>
          <a:p>
            <a:pPr algn="ctr"/>
            <a:r>
              <a:rPr lang="en-US" sz="8000" dirty="0" smtClean="0">
                <a:latin typeface="Century Gothic" panose="020B0502020202020204" pitchFamily="34" charset="0"/>
              </a:rPr>
              <a:t>tap</a:t>
            </a:r>
            <a:r>
              <a:rPr lang="en-US" sz="8000" u="sng" dirty="0" smtClean="0">
                <a:latin typeface="Century Gothic" panose="020B0502020202020204" pitchFamily="34" charset="0"/>
              </a:rPr>
              <a:t>s</a:t>
            </a:r>
            <a:endParaRPr lang="en-US" sz="8000" u="sng" dirty="0">
              <a:latin typeface="Century Gothic" panose="020B0502020202020204" pitchFamily="34" charset="0"/>
            </a:endParaRPr>
          </a:p>
        </p:txBody>
      </p:sp>
      <p:sp>
        <p:nvSpPr>
          <p:cNvPr id="4" name="Rectangle 3"/>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Structural Analysis (I do)</a:t>
            </a:r>
          </a:p>
        </p:txBody>
      </p:sp>
      <p:sp>
        <p:nvSpPr>
          <p:cNvPr id="5" name="TextBox 4"/>
          <p:cNvSpPr txBox="1"/>
          <p:nvPr/>
        </p:nvSpPr>
        <p:spPr>
          <a:xfrm>
            <a:off x="0" y="6151217"/>
            <a:ext cx="12192000" cy="338554"/>
          </a:xfrm>
          <a:prstGeom prst="rect">
            <a:avLst/>
          </a:prstGeom>
          <a:noFill/>
        </p:spPr>
        <p:txBody>
          <a:bodyPr wrap="square" rtlCol="0">
            <a:spAutoFit/>
          </a:bodyPr>
          <a:lstStyle/>
          <a:p>
            <a:pPr algn="ctr"/>
            <a:r>
              <a:rPr lang="en-US" sz="1600" dirty="0" smtClean="0">
                <a:solidFill>
                  <a:srgbClr val="FF0000"/>
                </a:solidFill>
                <a:latin typeface="Century Gothic" panose="020B0502020202020204" pitchFamily="34" charset="0"/>
              </a:rPr>
              <a:t>Tell children that we add -s to an action word when it follows a naming word that names people or things like he, she, or it.</a:t>
            </a:r>
            <a:endParaRPr lang="en-US" sz="1600" dirty="0">
              <a:solidFill>
                <a:srgbClr val="FF0000"/>
              </a:solidFill>
              <a:latin typeface="Century Gothic" panose="020B0502020202020204" pitchFamily="34" charset="0"/>
            </a:endParaRPr>
          </a:p>
        </p:txBody>
      </p:sp>
      <p:sp>
        <p:nvSpPr>
          <p:cNvPr id="6" name="Oval 5"/>
          <p:cNvSpPr/>
          <p:nvPr/>
        </p:nvSpPr>
        <p:spPr>
          <a:xfrm>
            <a:off x="11137900" y="198781"/>
            <a:ext cx="838200" cy="804519"/>
          </a:xfrm>
          <a:prstGeom prst="ellipse">
            <a:avLst/>
          </a:prstGeom>
          <a:solidFill>
            <a:srgbClr val="99FF33"/>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Century Gothic" panose="020B0502020202020204" pitchFamily="34" charset="0"/>
              </a:rPr>
              <a:t>5</a:t>
            </a:r>
            <a:endParaRPr lang="en-US" sz="3600" dirty="0">
              <a:latin typeface="Century Gothic" panose="020B0502020202020204" pitchFamily="34" charset="0"/>
            </a:endParaRPr>
          </a:p>
        </p:txBody>
      </p:sp>
    </p:spTree>
    <p:extLst>
      <p:ext uri="{BB962C8B-B14F-4D97-AF65-F5344CB8AC3E}">
        <p14:creationId xmlns:p14="http://schemas.microsoft.com/office/powerpoint/2010/main" val="12067520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433" y="1104347"/>
            <a:ext cx="10922001" cy="45499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latin typeface="Century Gothic"/>
                <a:cs typeface="Century Gothic"/>
              </a:rPr>
              <a:t>I </a:t>
            </a:r>
            <a:r>
              <a:rPr lang="en-US" sz="7200" b="1" dirty="0" smtClean="0">
                <a:latin typeface="Century Gothic"/>
                <a:cs typeface="Century Gothic"/>
              </a:rPr>
              <a:t>tap</a:t>
            </a:r>
            <a:r>
              <a:rPr lang="en-US" sz="7200" dirty="0" smtClean="0">
                <a:latin typeface="Century Gothic"/>
                <a:cs typeface="Century Gothic"/>
              </a:rPr>
              <a:t> my pencil.</a:t>
            </a:r>
          </a:p>
          <a:p>
            <a:pPr algn="ctr"/>
            <a:endParaRPr lang="en-US" sz="7200" dirty="0">
              <a:latin typeface="Century Gothic"/>
              <a:cs typeface="Century Gothic"/>
            </a:endParaRPr>
          </a:p>
          <a:p>
            <a:pPr algn="ctr"/>
            <a:r>
              <a:rPr lang="en-US" sz="7200" dirty="0" smtClean="0">
                <a:latin typeface="Century Gothic"/>
                <a:cs typeface="Century Gothic"/>
              </a:rPr>
              <a:t>He </a:t>
            </a:r>
            <a:r>
              <a:rPr lang="en-US" sz="7200" b="1" dirty="0" smtClean="0">
                <a:latin typeface="Century Gothic"/>
                <a:cs typeface="Century Gothic"/>
              </a:rPr>
              <a:t>tap</a:t>
            </a:r>
            <a:r>
              <a:rPr lang="en-US" sz="7200" b="1" u="sng" dirty="0" smtClean="0">
                <a:latin typeface="Century Gothic"/>
                <a:cs typeface="Century Gothic"/>
              </a:rPr>
              <a:t>s</a:t>
            </a:r>
            <a:r>
              <a:rPr lang="en-US" sz="7200" dirty="0" smtClean="0">
                <a:latin typeface="Century Gothic"/>
                <a:cs typeface="Century Gothic"/>
              </a:rPr>
              <a:t> his pencil.</a:t>
            </a:r>
            <a:endParaRPr lang="en-US" sz="7200" dirty="0">
              <a:latin typeface="Century Gothic"/>
              <a:cs typeface="Century Gothic"/>
            </a:endParaRPr>
          </a:p>
        </p:txBody>
      </p:sp>
      <p:sp>
        <p:nvSpPr>
          <p:cNvPr id="3" name="Rectangle 2"/>
          <p:cNvSpPr/>
          <p:nvPr/>
        </p:nvSpPr>
        <p:spPr>
          <a:xfrm>
            <a:off x="684696" y="6164879"/>
            <a:ext cx="10910956" cy="369332"/>
          </a:xfrm>
          <a:prstGeom prst="rect">
            <a:avLst/>
          </a:prstGeom>
        </p:spPr>
        <p:txBody>
          <a:bodyPr wrap="square">
            <a:spAutoFit/>
          </a:bodyPr>
          <a:lstStyle/>
          <a:p>
            <a:pPr algn="ctr"/>
            <a:r>
              <a:rPr lang="en-US" dirty="0">
                <a:latin typeface="Century Gothic"/>
                <a:cs typeface="Century Gothic"/>
              </a:rPr>
              <a:t>Say tap and taps again and have children listen for the /s/ sound at the end of taps.</a:t>
            </a:r>
          </a:p>
        </p:txBody>
      </p:sp>
    </p:spTree>
    <p:extLst>
      <p:ext uri="{BB962C8B-B14F-4D97-AF65-F5344CB8AC3E}">
        <p14:creationId xmlns:p14="http://schemas.microsoft.com/office/powerpoint/2010/main" val="1693350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25500"/>
            <a:ext cx="6126023" cy="5187950"/>
          </a:xfrm>
          <a:prstGeom prst="rect">
            <a:avLst/>
          </a:prstGeom>
        </p:spPr>
      </p:pic>
      <p:pic>
        <p:nvPicPr>
          <p:cNvPr id="3" name="Picture 2"/>
          <p:cNvPicPr>
            <a:picLocks noChangeAspect="1"/>
          </p:cNvPicPr>
          <p:nvPr/>
        </p:nvPicPr>
        <p:blipFill>
          <a:blip r:embed="rId3"/>
          <a:stretch>
            <a:fillRect/>
          </a:stretch>
        </p:blipFill>
        <p:spPr>
          <a:xfrm>
            <a:off x="6126023" y="825500"/>
            <a:ext cx="6114951" cy="5187950"/>
          </a:xfrm>
          <a:prstGeom prst="rect">
            <a:avLst/>
          </a:prstGeom>
        </p:spPr>
      </p:pic>
    </p:spTree>
    <p:extLst>
      <p:ext uri="{BB962C8B-B14F-4D97-AF65-F5344CB8AC3E}">
        <p14:creationId xmlns:p14="http://schemas.microsoft.com/office/powerpoint/2010/main" val="11092097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1828800"/>
            <a:ext cx="7302500" cy="2554545"/>
          </a:xfrm>
          <a:prstGeom prst="rect">
            <a:avLst/>
          </a:prstGeom>
          <a:noFill/>
        </p:spPr>
        <p:txBody>
          <a:bodyPr wrap="square" rtlCol="0">
            <a:spAutoFit/>
          </a:bodyPr>
          <a:lstStyle/>
          <a:p>
            <a:pPr algn="ctr"/>
            <a:r>
              <a:rPr lang="en-US" sz="8000" dirty="0" smtClean="0">
                <a:latin typeface="Century Gothic" panose="020B0502020202020204" pitchFamily="34" charset="0"/>
              </a:rPr>
              <a:t>tag</a:t>
            </a:r>
          </a:p>
          <a:p>
            <a:pPr algn="ctr"/>
            <a:r>
              <a:rPr lang="en-US" sz="8000" dirty="0" smtClean="0">
                <a:latin typeface="Century Gothic" panose="020B0502020202020204" pitchFamily="34" charset="0"/>
              </a:rPr>
              <a:t>tag</a:t>
            </a:r>
            <a:r>
              <a:rPr lang="en-US" sz="8000" u="sng" dirty="0" smtClean="0">
                <a:latin typeface="Century Gothic" panose="020B0502020202020204" pitchFamily="34" charset="0"/>
              </a:rPr>
              <a:t>s</a:t>
            </a:r>
            <a:endParaRPr lang="en-US" sz="8000" u="sng" dirty="0">
              <a:latin typeface="Century Gothic" panose="020B0502020202020204" pitchFamily="34" charset="0"/>
            </a:endParaRPr>
          </a:p>
        </p:txBody>
      </p:sp>
      <p:sp>
        <p:nvSpPr>
          <p:cNvPr id="2" name="TextBox 1"/>
          <p:cNvSpPr txBox="1"/>
          <p:nvPr/>
        </p:nvSpPr>
        <p:spPr>
          <a:xfrm>
            <a:off x="1038087" y="242956"/>
            <a:ext cx="10402957" cy="646331"/>
          </a:xfrm>
          <a:prstGeom prst="rect">
            <a:avLst/>
          </a:prstGeom>
          <a:noFill/>
        </p:spPr>
        <p:txBody>
          <a:bodyPr wrap="square" rtlCol="0">
            <a:spAutoFit/>
          </a:bodyPr>
          <a:lstStyle/>
          <a:p>
            <a:r>
              <a:rPr lang="en-US" dirty="0" smtClean="0">
                <a:latin typeface="Century Gothic"/>
                <a:cs typeface="Century Gothic"/>
              </a:rPr>
              <a:t>Then write and say tag and tags. Point out that the letter s at the end of a word can also stand for the /z/ sound as in tags. Use each word in a sentence.</a:t>
            </a:r>
            <a:endParaRPr lang="en-US" dirty="0">
              <a:latin typeface="Century Gothic"/>
              <a:cs typeface="Century Gothic"/>
            </a:endParaRPr>
          </a:p>
        </p:txBody>
      </p:sp>
    </p:spTree>
    <p:extLst>
      <p:ext uri="{BB962C8B-B14F-4D97-AF65-F5344CB8AC3E}">
        <p14:creationId xmlns:p14="http://schemas.microsoft.com/office/powerpoint/2010/main" val="37778570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Structural Analysis (we do)</a:t>
            </a:r>
          </a:p>
        </p:txBody>
      </p:sp>
      <p:sp>
        <p:nvSpPr>
          <p:cNvPr id="2" name="TextBox 1"/>
          <p:cNvSpPr txBox="1"/>
          <p:nvPr/>
        </p:nvSpPr>
        <p:spPr>
          <a:xfrm>
            <a:off x="795130" y="6129130"/>
            <a:ext cx="10778435" cy="369332"/>
          </a:xfrm>
          <a:prstGeom prst="rect">
            <a:avLst/>
          </a:prstGeom>
          <a:noFill/>
        </p:spPr>
        <p:txBody>
          <a:bodyPr wrap="square" rtlCol="0">
            <a:spAutoFit/>
          </a:bodyPr>
          <a:lstStyle/>
          <a:p>
            <a:pPr algn="ctr"/>
            <a:r>
              <a:rPr lang="en-US" dirty="0" smtClean="0">
                <a:latin typeface="Century Gothic"/>
                <a:cs typeface="Century Gothic"/>
              </a:rPr>
              <a:t>Have children add –s to each word and then use each word in a sentence.</a:t>
            </a:r>
            <a:endParaRPr lang="en-US" dirty="0">
              <a:latin typeface="Century Gothic"/>
              <a:cs typeface="Century Gothic"/>
            </a:endParaRPr>
          </a:p>
        </p:txBody>
      </p:sp>
      <p:sp>
        <p:nvSpPr>
          <p:cNvPr id="5" name="TextBox 4"/>
          <p:cNvSpPr txBox="1"/>
          <p:nvPr/>
        </p:nvSpPr>
        <p:spPr>
          <a:xfrm>
            <a:off x="3831534" y="1996661"/>
            <a:ext cx="4140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smtClean="0">
                <a:latin typeface="Century Gothic" panose="020B0502020202020204" pitchFamily="34" charset="0"/>
              </a:rPr>
              <a:t>pat </a:t>
            </a:r>
          </a:p>
          <a:p>
            <a:pPr algn="ctr"/>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6599575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1534" y="1996661"/>
            <a:ext cx="4140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smtClean="0">
                <a:latin typeface="Century Gothic" panose="020B0502020202020204" pitchFamily="34" charset="0"/>
              </a:rPr>
              <a:t>pat </a:t>
            </a:r>
          </a:p>
          <a:p>
            <a:pPr algn="ctr"/>
            <a:r>
              <a:rPr lang="en-US" sz="8000" dirty="0" smtClean="0">
                <a:latin typeface="Century Gothic" panose="020B0502020202020204" pitchFamily="34" charset="0"/>
              </a:rPr>
              <a:t>pat</a:t>
            </a:r>
            <a:r>
              <a:rPr lang="en-US" sz="8000" u="sng" dirty="0" smtClean="0">
                <a:latin typeface="Century Gothic" panose="020B0502020202020204" pitchFamily="34" charset="0"/>
              </a:rPr>
              <a:t>s</a:t>
            </a:r>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
        <p:nvSpPr>
          <p:cNvPr id="4" name="Rectangle 3"/>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Structural Analysis (we do)</a:t>
            </a:r>
          </a:p>
        </p:txBody>
      </p:sp>
      <p:sp>
        <p:nvSpPr>
          <p:cNvPr id="2" name="TextBox 1"/>
          <p:cNvSpPr txBox="1"/>
          <p:nvPr/>
        </p:nvSpPr>
        <p:spPr>
          <a:xfrm>
            <a:off x="795130" y="6129130"/>
            <a:ext cx="10778435" cy="369332"/>
          </a:xfrm>
          <a:prstGeom prst="rect">
            <a:avLst/>
          </a:prstGeom>
          <a:noFill/>
        </p:spPr>
        <p:txBody>
          <a:bodyPr wrap="square" rtlCol="0">
            <a:spAutoFit/>
          </a:bodyPr>
          <a:lstStyle/>
          <a:p>
            <a:pPr algn="ctr"/>
            <a:r>
              <a:rPr lang="en-US" dirty="0" smtClean="0">
                <a:latin typeface="Century Gothic"/>
                <a:cs typeface="Century Gothic"/>
              </a:rPr>
              <a:t>Have children add –s to each word and then use each word in a sentence.</a:t>
            </a:r>
            <a:endParaRPr lang="en-US" dirty="0">
              <a:latin typeface="Century Gothic"/>
              <a:cs typeface="Century Gothic"/>
            </a:endParaRPr>
          </a:p>
        </p:txBody>
      </p:sp>
      <p:sp>
        <p:nvSpPr>
          <p:cNvPr id="5" name="Right Arrow 4"/>
          <p:cNvSpPr/>
          <p:nvPr/>
        </p:nvSpPr>
        <p:spPr>
          <a:xfrm>
            <a:off x="2948609" y="3787913"/>
            <a:ext cx="1413565" cy="5190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7432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Structural Analysis (we do)</a:t>
            </a:r>
          </a:p>
        </p:txBody>
      </p:sp>
      <p:sp>
        <p:nvSpPr>
          <p:cNvPr id="2" name="TextBox 1"/>
          <p:cNvSpPr txBox="1"/>
          <p:nvPr/>
        </p:nvSpPr>
        <p:spPr>
          <a:xfrm>
            <a:off x="795130" y="6129130"/>
            <a:ext cx="10778435" cy="369332"/>
          </a:xfrm>
          <a:prstGeom prst="rect">
            <a:avLst/>
          </a:prstGeom>
          <a:noFill/>
        </p:spPr>
        <p:txBody>
          <a:bodyPr wrap="square" rtlCol="0">
            <a:spAutoFit/>
          </a:bodyPr>
          <a:lstStyle/>
          <a:p>
            <a:pPr algn="ctr"/>
            <a:r>
              <a:rPr lang="en-US" dirty="0" smtClean="0">
                <a:latin typeface="Century Gothic"/>
                <a:cs typeface="Century Gothic"/>
              </a:rPr>
              <a:t>Have children add –s to each word and then use each word in a sentence.</a:t>
            </a:r>
            <a:endParaRPr lang="en-US" dirty="0">
              <a:latin typeface="Century Gothic"/>
              <a:cs typeface="Century Gothic"/>
            </a:endParaRPr>
          </a:p>
        </p:txBody>
      </p:sp>
      <p:sp>
        <p:nvSpPr>
          <p:cNvPr id="5" name="TextBox 4"/>
          <p:cNvSpPr txBox="1"/>
          <p:nvPr/>
        </p:nvSpPr>
        <p:spPr>
          <a:xfrm>
            <a:off x="3831534" y="1996661"/>
            <a:ext cx="4140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smtClean="0">
                <a:latin typeface="Century Gothic" panose="020B0502020202020204" pitchFamily="34" charset="0"/>
              </a:rPr>
              <a:t>nap </a:t>
            </a:r>
          </a:p>
          <a:p>
            <a:pPr algn="ctr"/>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8702327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1534" y="1996661"/>
            <a:ext cx="4140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smtClean="0">
                <a:latin typeface="Century Gothic" panose="020B0502020202020204" pitchFamily="34" charset="0"/>
              </a:rPr>
              <a:t>nap </a:t>
            </a:r>
          </a:p>
          <a:p>
            <a:pPr algn="ctr"/>
            <a:r>
              <a:rPr lang="en-US" sz="8000" dirty="0" smtClean="0">
                <a:latin typeface="Century Gothic" panose="020B0502020202020204" pitchFamily="34" charset="0"/>
              </a:rPr>
              <a:t>nap</a:t>
            </a:r>
            <a:r>
              <a:rPr lang="en-US" sz="8000" u="sng" dirty="0" smtClean="0">
                <a:latin typeface="Century Gothic" panose="020B0502020202020204" pitchFamily="34" charset="0"/>
              </a:rPr>
              <a:t>s</a:t>
            </a:r>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
        <p:nvSpPr>
          <p:cNvPr id="4" name="Rectangle 3"/>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Structural Analysis (we do)</a:t>
            </a:r>
          </a:p>
        </p:txBody>
      </p:sp>
      <p:sp>
        <p:nvSpPr>
          <p:cNvPr id="2" name="TextBox 1"/>
          <p:cNvSpPr txBox="1"/>
          <p:nvPr/>
        </p:nvSpPr>
        <p:spPr>
          <a:xfrm>
            <a:off x="795130" y="6129130"/>
            <a:ext cx="10778435" cy="369332"/>
          </a:xfrm>
          <a:prstGeom prst="rect">
            <a:avLst/>
          </a:prstGeom>
          <a:noFill/>
        </p:spPr>
        <p:txBody>
          <a:bodyPr wrap="square" rtlCol="0">
            <a:spAutoFit/>
          </a:bodyPr>
          <a:lstStyle/>
          <a:p>
            <a:pPr algn="ctr"/>
            <a:r>
              <a:rPr lang="en-US" dirty="0" smtClean="0">
                <a:latin typeface="Century Gothic"/>
                <a:cs typeface="Century Gothic"/>
              </a:rPr>
              <a:t>Have children add –s to each word and then use each word in a sentence.</a:t>
            </a:r>
            <a:endParaRPr lang="en-US" dirty="0">
              <a:latin typeface="Century Gothic"/>
              <a:cs typeface="Century Gothic"/>
            </a:endParaRPr>
          </a:p>
        </p:txBody>
      </p:sp>
      <p:sp>
        <p:nvSpPr>
          <p:cNvPr id="5" name="Right Arrow 4"/>
          <p:cNvSpPr/>
          <p:nvPr/>
        </p:nvSpPr>
        <p:spPr>
          <a:xfrm>
            <a:off x="2948609" y="3787913"/>
            <a:ext cx="1413565" cy="5190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5553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Structural Analysis (we do)</a:t>
            </a:r>
          </a:p>
        </p:txBody>
      </p:sp>
      <p:sp>
        <p:nvSpPr>
          <p:cNvPr id="2" name="TextBox 1"/>
          <p:cNvSpPr txBox="1"/>
          <p:nvPr/>
        </p:nvSpPr>
        <p:spPr>
          <a:xfrm>
            <a:off x="795130" y="6129130"/>
            <a:ext cx="10778435" cy="369332"/>
          </a:xfrm>
          <a:prstGeom prst="rect">
            <a:avLst/>
          </a:prstGeom>
          <a:noFill/>
        </p:spPr>
        <p:txBody>
          <a:bodyPr wrap="square" rtlCol="0">
            <a:spAutoFit/>
          </a:bodyPr>
          <a:lstStyle/>
          <a:p>
            <a:pPr algn="ctr"/>
            <a:r>
              <a:rPr lang="en-US" dirty="0" smtClean="0">
                <a:latin typeface="Century Gothic"/>
                <a:cs typeface="Century Gothic"/>
              </a:rPr>
              <a:t>Have children add –s to each word and then use each word in a sentence.</a:t>
            </a:r>
            <a:endParaRPr lang="en-US" dirty="0">
              <a:latin typeface="Century Gothic"/>
              <a:cs typeface="Century Gothic"/>
            </a:endParaRPr>
          </a:p>
        </p:txBody>
      </p:sp>
      <p:sp>
        <p:nvSpPr>
          <p:cNvPr id="5" name="TextBox 4"/>
          <p:cNvSpPr txBox="1"/>
          <p:nvPr/>
        </p:nvSpPr>
        <p:spPr>
          <a:xfrm>
            <a:off x="3831534" y="1996661"/>
            <a:ext cx="4140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smtClean="0">
                <a:latin typeface="Century Gothic" panose="020B0502020202020204" pitchFamily="34" charset="0"/>
              </a:rPr>
              <a:t>wag </a:t>
            </a:r>
          </a:p>
          <a:p>
            <a:pPr algn="ctr"/>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38705195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1534" y="1996661"/>
            <a:ext cx="4140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smtClean="0">
                <a:latin typeface="Century Gothic" panose="020B0502020202020204" pitchFamily="34" charset="0"/>
              </a:rPr>
              <a:t>wag </a:t>
            </a:r>
          </a:p>
          <a:p>
            <a:pPr algn="ctr"/>
            <a:r>
              <a:rPr lang="en-US" sz="8000" dirty="0" smtClean="0">
                <a:latin typeface="Century Gothic" panose="020B0502020202020204" pitchFamily="34" charset="0"/>
              </a:rPr>
              <a:t>wag</a:t>
            </a:r>
            <a:r>
              <a:rPr lang="en-US" sz="8000" u="sng" dirty="0" smtClean="0">
                <a:latin typeface="Century Gothic" panose="020B0502020202020204" pitchFamily="34" charset="0"/>
              </a:rPr>
              <a:t>s</a:t>
            </a:r>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
        <p:nvSpPr>
          <p:cNvPr id="4" name="Rectangle 3"/>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Structural Analysis (we do)</a:t>
            </a:r>
          </a:p>
        </p:txBody>
      </p:sp>
      <p:sp>
        <p:nvSpPr>
          <p:cNvPr id="2" name="TextBox 1"/>
          <p:cNvSpPr txBox="1"/>
          <p:nvPr/>
        </p:nvSpPr>
        <p:spPr>
          <a:xfrm>
            <a:off x="795130" y="6129130"/>
            <a:ext cx="10778435" cy="369332"/>
          </a:xfrm>
          <a:prstGeom prst="rect">
            <a:avLst/>
          </a:prstGeom>
          <a:noFill/>
        </p:spPr>
        <p:txBody>
          <a:bodyPr wrap="square" rtlCol="0">
            <a:spAutoFit/>
          </a:bodyPr>
          <a:lstStyle/>
          <a:p>
            <a:pPr algn="ctr"/>
            <a:r>
              <a:rPr lang="en-US" dirty="0" smtClean="0">
                <a:latin typeface="Century Gothic"/>
                <a:cs typeface="Century Gothic"/>
              </a:rPr>
              <a:t>Have children add –s to each word and then use each word in a sentence.</a:t>
            </a:r>
            <a:endParaRPr lang="en-US" dirty="0">
              <a:latin typeface="Century Gothic"/>
              <a:cs typeface="Century Gothic"/>
            </a:endParaRPr>
          </a:p>
        </p:txBody>
      </p:sp>
      <p:sp>
        <p:nvSpPr>
          <p:cNvPr id="5" name="Right Arrow 4"/>
          <p:cNvSpPr/>
          <p:nvPr/>
        </p:nvSpPr>
        <p:spPr>
          <a:xfrm>
            <a:off x="2948609" y="3787913"/>
            <a:ext cx="1413565" cy="5190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4744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Structural Analysis (we do)</a:t>
            </a:r>
          </a:p>
        </p:txBody>
      </p:sp>
      <p:sp>
        <p:nvSpPr>
          <p:cNvPr id="2" name="TextBox 1"/>
          <p:cNvSpPr txBox="1"/>
          <p:nvPr/>
        </p:nvSpPr>
        <p:spPr>
          <a:xfrm>
            <a:off x="795130" y="6129130"/>
            <a:ext cx="10778435" cy="369332"/>
          </a:xfrm>
          <a:prstGeom prst="rect">
            <a:avLst/>
          </a:prstGeom>
          <a:noFill/>
        </p:spPr>
        <p:txBody>
          <a:bodyPr wrap="square" rtlCol="0">
            <a:spAutoFit/>
          </a:bodyPr>
          <a:lstStyle/>
          <a:p>
            <a:pPr algn="ctr"/>
            <a:r>
              <a:rPr lang="en-US" dirty="0" smtClean="0">
                <a:latin typeface="Century Gothic"/>
                <a:cs typeface="Century Gothic"/>
              </a:rPr>
              <a:t>Have children add –s to each word and then use each word in a sentence.</a:t>
            </a:r>
            <a:endParaRPr lang="en-US" dirty="0">
              <a:latin typeface="Century Gothic"/>
              <a:cs typeface="Century Gothic"/>
            </a:endParaRPr>
          </a:p>
        </p:txBody>
      </p:sp>
      <p:sp>
        <p:nvSpPr>
          <p:cNvPr id="5" name="TextBox 4"/>
          <p:cNvSpPr txBox="1"/>
          <p:nvPr/>
        </p:nvSpPr>
        <p:spPr>
          <a:xfrm>
            <a:off x="3831534" y="1996661"/>
            <a:ext cx="4140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smtClean="0">
                <a:latin typeface="Century Gothic" panose="020B0502020202020204" pitchFamily="34" charset="0"/>
              </a:rPr>
              <a:t>pack </a:t>
            </a:r>
          </a:p>
          <a:p>
            <a:pPr algn="ctr"/>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Tree>
    <p:extLst>
      <p:ext uri="{BB962C8B-B14F-4D97-AF65-F5344CB8AC3E}">
        <p14:creationId xmlns:p14="http://schemas.microsoft.com/office/powerpoint/2010/main" val="5476252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1534" y="1996661"/>
            <a:ext cx="4140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smtClean="0">
                <a:latin typeface="Century Gothic" panose="020B0502020202020204" pitchFamily="34" charset="0"/>
              </a:rPr>
              <a:t>pat </a:t>
            </a:r>
          </a:p>
          <a:p>
            <a:pPr algn="ctr"/>
            <a:r>
              <a:rPr lang="en-US" sz="8000" dirty="0" smtClean="0">
                <a:latin typeface="Century Gothic" panose="020B0502020202020204" pitchFamily="34" charset="0"/>
              </a:rPr>
              <a:t>pack</a:t>
            </a:r>
            <a:r>
              <a:rPr lang="en-US" sz="8000" u="sng" dirty="0" smtClean="0">
                <a:latin typeface="Century Gothic" panose="020B0502020202020204" pitchFamily="34" charset="0"/>
              </a:rPr>
              <a:t>s</a:t>
            </a:r>
            <a:r>
              <a:rPr lang="en-US" sz="8000" dirty="0" smtClean="0">
                <a:latin typeface="Century Gothic" panose="020B0502020202020204" pitchFamily="34" charset="0"/>
              </a:rPr>
              <a:t> </a:t>
            </a:r>
            <a:endParaRPr lang="en-US" sz="8000" dirty="0">
              <a:latin typeface="Century Gothic" panose="020B0502020202020204" pitchFamily="34" charset="0"/>
            </a:endParaRPr>
          </a:p>
        </p:txBody>
      </p:sp>
      <p:sp>
        <p:nvSpPr>
          <p:cNvPr id="4" name="Rectangle 3"/>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Structural Analysis (we do)</a:t>
            </a:r>
          </a:p>
        </p:txBody>
      </p:sp>
      <p:sp>
        <p:nvSpPr>
          <p:cNvPr id="2" name="TextBox 1"/>
          <p:cNvSpPr txBox="1"/>
          <p:nvPr/>
        </p:nvSpPr>
        <p:spPr>
          <a:xfrm>
            <a:off x="795130" y="6129130"/>
            <a:ext cx="10778435" cy="369332"/>
          </a:xfrm>
          <a:prstGeom prst="rect">
            <a:avLst/>
          </a:prstGeom>
          <a:noFill/>
        </p:spPr>
        <p:txBody>
          <a:bodyPr wrap="square" rtlCol="0">
            <a:spAutoFit/>
          </a:bodyPr>
          <a:lstStyle/>
          <a:p>
            <a:pPr algn="ctr"/>
            <a:r>
              <a:rPr lang="en-US" dirty="0" smtClean="0">
                <a:latin typeface="Century Gothic"/>
                <a:cs typeface="Century Gothic"/>
              </a:rPr>
              <a:t>Have children add –s to each word and then use each word in a sentence.</a:t>
            </a:r>
            <a:endParaRPr lang="en-US" dirty="0">
              <a:latin typeface="Century Gothic"/>
              <a:cs typeface="Century Gothic"/>
            </a:endParaRPr>
          </a:p>
        </p:txBody>
      </p:sp>
      <p:sp>
        <p:nvSpPr>
          <p:cNvPr id="5" name="Right Arrow 4"/>
          <p:cNvSpPr/>
          <p:nvPr/>
        </p:nvSpPr>
        <p:spPr>
          <a:xfrm>
            <a:off x="2948609" y="3787913"/>
            <a:ext cx="1413565" cy="5190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3079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5274" y="3048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Spelling – Word Sort (-an, -</a:t>
            </a:r>
            <a:r>
              <a:rPr lang="en-US" sz="2800" dirty="0" err="1" smtClean="0">
                <a:latin typeface="Century Gothic" panose="020B0502020202020204" pitchFamily="34" charset="0"/>
              </a:rPr>
              <a:t>ap</a:t>
            </a:r>
            <a:r>
              <a:rPr lang="en-US" sz="2800" dirty="0" smtClean="0">
                <a:latin typeface="Century Gothic" panose="020B0502020202020204" pitchFamily="34" charset="0"/>
              </a:rPr>
              <a:t>, -at)</a:t>
            </a:r>
          </a:p>
        </p:txBody>
      </p:sp>
      <p:cxnSp>
        <p:nvCxnSpPr>
          <p:cNvPr id="4" name="Straight Connector 3"/>
          <p:cNvCxnSpPr/>
          <p:nvPr/>
        </p:nvCxnSpPr>
        <p:spPr>
          <a:xfrm>
            <a:off x="1126435" y="2540000"/>
            <a:ext cx="9806608" cy="1104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240696" y="1579217"/>
            <a:ext cx="33130" cy="4903305"/>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05531" y="1577009"/>
            <a:ext cx="33130" cy="4903305"/>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12957" y="1700696"/>
            <a:ext cx="2562086" cy="830997"/>
          </a:xfrm>
          <a:prstGeom prst="rect">
            <a:avLst/>
          </a:prstGeom>
          <a:noFill/>
        </p:spPr>
        <p:txBody>
          <a:bodyPr wrap="square" rtlCol="0">
            <a:spAutoFit/>
          </a:bodyPr>
          <a:lstStyle/>
          <a:p>
            <a:pPr algn="ctr"/>
            <a:r>
              <a:rPr lang="en-US" sz="4800" dirty="0" smtClean="0">
                <a:latin typeface="Century Gothic"/>
                <a:cs typeface="Century Gothic"/>
              </a:rPr>
              <a:t>fan</a:t>
            </a:r>
            <a:endParaRPr lang="en-US" sz="4800" dirty="0">
              <a:latin typeface="Century Gothic"/>
              <a:cs typeface="Century Gothic"/>
            </a:endParaRPr>
          </a:p>
        </p:txBody>
      </p:sp>
      <p:sp>
        <p:nvSpPr>
          <p:cNvPr id="9" name="TextBox 8"/>
          <p:cNvSpPr txBox="1"/>
          <p:nvPr/>
        </p:nvSpPr>
        <p:spPr>
          <a:xfrm>
            <a:off x="4735444" y="1676401"/>
            <a:ext cx="2562086" cy="830997"/>
          </a:xfrm>
          <a:prstGeom prst="rect">
            <a:avLst/>
          </a:prstGeom>
          <a:noFill/>
        </p:spPr>
        <p:txBody>
          <a:bodyPr wrap="square" rtlCol="0">
            <a:spAutoFit/>
          </a:bodyPr>
          <a:lstStyle/>
          <a:p>
            <a:pPr algn="ctr"/>
            <a:r>
              <a:rPr lang="en-US" sz="4800" dirty="0" smtClean="0">
                <a:latin typeface="Century Gothic"/>
                <a:cs typeface="Century Gothic"/>
              </a:rPr>
              <a:t>lap</a:t>
            </a:r>
            <a:endParaRPr lang="en-US" sz="4800" dirty="0">
              <a:latin typeface="Century Gothic"/>
              <a:cs typeface="Century Gothic"/>
            </a:endParaRPr>
          </a:p>
        </p:txBody>
      </p:sp>
      <p:sp>
        <p:nvSpPr>
          <p:cNvPr id="10" name="TextBox 9"/>
          <p:cNvSpPr txBox="1"/>
          <p:nvPr/>
        </p:nvSpPr>
        <p:spPr>
          <a:xfrm>
            <a:off x="8214139" y="1665357"/>
            <a:ext cx="2562086" cy="830997"/>
          </a:xfrm>
          <a:prstGeom prst="rect">
            <a:avLst/>
          </a:prstGeom>
          <a:noFill/>
        </p:spPr>
        <p:txBody>
          <a:bodyPr wrap="square" rtlCol="0">
            <a:spAutoFit/>
          </a:bodyPr>
          <a:lstStyle/>
          <a:p>
            <a:pPr algn="ctr"/>
            <a:r>
              <a:rPr lang="en-US" sz="4800" dirty="0" smtClean="0">
                <a:latin typeface="Century Gothic"/>
                <a:cs typeface="Century Gothic"/>
              </a:rPr>
              <a:t>sat</a:t>
            </a:r>
            <a:endParaRPr lang="en-US" sz="4800" dirty="0">
              <a:latin typeface="Century Gothic"/>
              <a:cs typeface="Century Gothic"/>
            </a:endParaRPr>
          </a:p>
        </p:txBody>
      </p:sp>
      <p:sp>
        <p:nvSpPr>
          <p:cNvPr id="11" name="Oval 10"/>
          <p:cNvSpPr/>
          <p:nvPr/>
        </p:nvSpPr>
        <p:spPr>
          <a:xfrm>
            <a:off x="11137900" y="198781"/>
            <a:ext cx="838200" cy="804519"/>
          </a:xfrm>
          <a:prstGeom prst="ellipse">
            <a:avLst/>
          </a:prstGeom>
          <a:solidFill>
            <a:srgbClr val="FFFF99"/>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Century Gothic" panose="020B0502020202020204" pitchFamily="34" charset="0"/>
              </a:rPr>
              <a:t>5</a:t>
            </a:r>
            <a:endParaRPr lang="en-US" sz="3600" dirty="0">
              <a:latin typeface="Century Gothic" panose="020B0502020202020204" pitchFamily="34" charset="0"/>
            </a:endParaRPr>
          </a:p>
        </p:txBody>
      </p:sp>
    </p:spTree>
    <p:extLst>
      <p:ext uri="{BB962C8B-B14F-4D97-AF65-F5344CB8AC3E}">
        <p14:creationId xmlns:p14="http://schemas.microsoft.com/office/powerpoint/2010/main" val="981022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3881"/>
            <a:ext cx="5915800" cy="5032374"/>
          </a:xfrm>
          <a:prstGeom prst="rect">
            <a:avLst/>
          </a:prstGeom>
        </p:spPr>
      </p:pic>
      <p:pic>
        <p:nvPicPr>
          <p:cNvPr id="3" name="Picture 2"/>
          <p:cNvPicPr>
            <a:picLocks noChangeAspect="1"/>
          </p:cNvPicPr>
          <p:nvPr/>
        </p:nvPicPr>
        <p:blipFill>
          <a:blip r:embed="rId3"/>
          <a:stretch>
            <a:fillRect/>
          </a:stretch>
        </p:blipFill>
        <p:spPr>
          <a:xfrm>
            <a:off x="6070600" y="933881"/>
            <a:ext cx="5892800" cy="4988031"/>
          </a:xfrm>
          <a:prstGeom prst="rect">
            <a:avLst/>
          </a:prstGeom>
        </p:spPr>
      </p:pic>
      <p:pic>
        <p:nvPicPr>
          <p:cNvPr id="4" name="Picture 3"/>
          <p:cNvPicPr>
            <a:picLocks noChangeAspect="1"/>
          </p:cNvPicPr>
          <p:nvPr/>
        </p:nvPicPr>
        <p:blipFill>
          <a:blip r:embed="rId4"/>
          <a:stretch>
            <a:fillRect/>
          </a:stretch>
        </p:blipFill>
        <p:spPr>
          <a:xfrm>
            <a:off x="253793" y="5718582"/>
            <a:ext cx="1073150" cy="785232"/>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1645920" y="6111198"/>
            <a:ext cx="4771506" cy="646331"/>
          </a:xfrm>
          <a:prstGeom prst="rect">
            <a:avLst/>
          </a:prstGeom>
          <a:noFill/>
        </p:spPr>
        <p:txBody>
          <a:bodyPr wrap="square" rtlCol="0">
            <a:spAutoFit/>
          </a:bodyPr>
          <a:lstStyle/>
          <a:p>
            <a:r>
              <a:rPr lang="en-US" dirty="0" smtClean="0"/>
              <a:t>How are schools in other countries the same as our school?  How are they different?</a:t>
            </a:r>
            <a:endParaRPr lang="en-US" dirty="0"/>
          </a:p>
        </p:txBody>
      </p:sp>
    </p:spTree>
    <p:extLst>
      <p:ext uri="{BB962C8B-B14F-4D97-AF65-F5344CB8AC3E}">
        <p14:creationId xmlns:p14="http://schemas.microsoft.com/office/powerpoint/2010/main" val="37226269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5774" y="139700"/>
            <a:ext cx="624522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entury Gothic" panose="020B0502020202020204" pitchFamily="34" charset="0"/>
              </a:rPr>
              <a:t>Comprehension</a:t>
            </a:r>
          </a:p>
        </p:txBody>
      </p:sp>
      <p:pic>
        <p:nvPicPr>
          <p:cNvPr id="3" name="Picture 2"/>
          <p:cNvPicPr>
            <a:picLocks noChangeAspect="1"/>
          </p:cNvPicPr>
          <p:nvPr/>
        </p:nvPicPr>
        <p:blipFill>
          <a:blip r:embed="rId2"/>
          <a:stretch>
            <a:fillRect/>
          </a:stretch>
        </p:blipFill>
        <p:spPr>
          <a:xfrm>
            <a:off x="1863376" y="787400"/>
            <a:ext cx="8842724" cy="6070600"/>
          </a:xfrm>
          <a:prstGeom prst="rect">
            <a:avLst/>
          </a:prstGeom>
        </p:spPr>
      </p:pic>
    </p:spTree>
    <p:extLst>
      <p:ext uri="{BB962C8B-B14F-4D97-AF65-F5344CB8AC3E}">
        <p14:creationId xmlns:p14="http://schemas.microsoft.com/office/powerpoint/2010/main" val="39599078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0162" y="128587"/>
            <a:ext cx="9591675" cy="6600825"/>
          </a:xfrm>
          <a:prstGeom prst="rect">
            <a:avLst/>
          </a:prstGeom>
        </p:spPr>
      </p:pic>
    </p:spTree>
    <p:extLst>
      <p:ext uri="{BB962C8B-B14F-4D97-AF65-F5344CB8AC3E}">
        <p14:creationId xmlns:p14="http://schemas.microsoft.com/office/powerpoint/2010/main" val="17392517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5012" y="0"/>
            <a:ext cx="9785726" cy="6724650"/>
          </a:xfrm>
          <a:prstGeom prst="rect">
            <a:avLst/>
          </a:prstGeom>
        </p:spPr>
      </p:pic>
    </p:spTree>
    <p:extLst>
      <p:ext uri="{BB962C8B-B14F-4D97-AF65-F5344CB8AC3E}">
        <p14:creationId xmlns:p14="http://schemas.microsoft.com/office/powerpoint/2010/main" val="21144527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5387" y="152400"/>
            <a:ext cx="9795244" cy="6705600"/>
          </a:xfrm>
          <a:prstGeom prst="rect">
            <a:avLst/>
          </a:prstGeom>
        </p:spPr>
      </p:pic>
    </p:spTree>
    <p:extLst>
      <p:ext uri="{BB962C8B-B14F-4D97-AF65-F5344CB8AC3E}">
        <p14:creationId xmlns:p14="http://schemas.microsoft.com/office/powerpoint/2010/main" val="15345986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123825"/>
            <a:ext cx="9601200" cy="6610350"/>
          </a:xfrm>
          <a:prstGeom prst="rect">
            <a:avLst/>
          </a:prstGeom>
        </p:spPr>
      </p:pic>
    </p:spTree>
    <p:extLst>
      <p:ext uri="{BB962C8B-B14F-4D97-AF65-F5344CB8AC3E}">
        <p14:creationId xmlns:p14="http://schemas.microsoft.com/office/powerpoint/2010/main" val="29650729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114300"/>
            <a:ext cx="9601200" cy="6629400"/>
          </a:xfrm>
          <a:prstGeom prst="rect">
            <a:avLst/>
          </a:prstGeom>
        </p:spPr>
      </p:pic>
    </p:spTree>
    <p:extLst>
      <p:ext uri="{BB962C8B-B14F-4D97-AF65-F5344CB8AC3E}">
        <p14:creationId xmlns:p14="http://schemas.microsoft.com/office/powerpoint/2010/main" val="40418483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75" y="109537"/>
            <a:ext cx="9620250" cy="6638925"/>
          </a:xfrm>
          <a:prstGeom prst="rect">
            <a:avLst/>
          </a:prstGeom>
        </p:spPr>
      </p:pic>
    </p:spTree>
    <p:extLst>
      <p:ext uri="{BB962C8B-B14F-4D97-AF65-F5344CB8AC3E}">
        <p14:creationId xmlns:p14="http://schemas.microsoft.com/office/powerpoint/2010/main" val="24343248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0637" y="128587"/>
            <a:ext cx="9610725" cy="6600825"/>
          </a:xfrm>
          <a:prstGeom prst="rect">
            <a:avLst/>
          </a:prstGeom>
        </p:spPr>
      </p:pic>
    </p:spTree>
    <p:extLst>
      <p:ext uri="{BB962C8B-B14F-4D97-AF65-F5344CB8AC3E}">
        <p14:creationId xmlns:p14="http://schemas.microsoft.com/office/powerpoint/2010/main" val="3505297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75" y="114300"/>
            <a:ext cx="9620250" cy="6629400"/>
          </a:xfrm>
          <a:prstGeom prst="rect">
            <a:avLst/>
          </a:prstGeom>
        </p:spPr>
      </p:pic>
      <p:sp>
        <p:nvSpPr>
          <p:cNvPr id="3" name="TextBox 2"/>
          <p:cNvSpPr txBox="1"/>
          <p:nvPr/>
        </p:nvSpPr>
        <p:spPr>
          <a:xfrm>
            <a:off x="3606800" y="2476500"/>
            <a:ext cx="1536700" cy="830997"/>
          </a:xfrm>
          <a:prstGeom prst="rect">
            <a:avLst/>
          </a:prstGeom>
          <a:noFill/>
        </p:spPr>
        <p:txBody>
          <a:bodyPr wrap="square" rtlCol="0">
            <a:spAutoFit/>
          </a:bodyPr>
          <a:lstStyle/>
          <a:p>
            <a:r>
              <a:rPr lang="en-US" sz="2400" dirty="0" smtClean="0"/>
              <a:t>Jack can not reach.</a:t>
            </a:r>
            <a:endParaRPr lang="en-US" sz="2400" dirty="0"/>
          </a:p>
        </p:txBody>
      </p:sp>
      <p:sp>
        <p:nvSpPr>
          <p:cNvPr id="4" name="TextBox 3"/>
          <p:cNvSpPr txBox="1"/>
          <p:nvPr/>
        </p:nvSpPr>
        <p:spPr>
          <a:xfrm>
            <a:off x="5486400" y="2476499"/>
            <a:ext cx="1536700" cy="830997"/>
          </a:xfrm>
          <a:prstGeom prst="rect">
            <a:avLst/>
          </a:prstGeom>
          <a:noFill/>
        </p:spPr>
        <p:txBody>
          <a:bodyPr wrap="square" rtlCol="0">
            <a:spAutoFit/>
          </a:bodyPr>
          <a:lstStyle/>
          <a:p>
            <a:r>
              <a:rPr lang="en-US" sz="2400" dirty="0" smtClean="0"/>
              <a:t>Nan helps Jack reach.</a:t>
            </a:r>
            <a:endParaRPr lang="en-US" sz="2400" dirty="0"/>
          </a:p>
        </p:txBody>
      </p:sp>
    </p:spTree>
    <p:extLst>
      <p:ext uri="{BB962C8B-B14F-4D97-AF65-F5344CB8AC3E}">
        <p14:creationId xmlns:p14="http://schemas.microsoft.com/office/powerpoint/2010/main" val="39591913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75" y="114300"/>
            <a:ext cx="9620250" cy="6629400"/>
          </a:xfrm>
          <a:prstGeom prst="rect">
            <a:avLst/>
          </a:prstGeom>
        </p:spPr>
      </p:pic>
    </p:spTree>
    <p:extLst>
      <p:ext uri="{BB962C8B-B14F-4D97-AF65-F5344CB8AC3E}">
        <p14:creationId xmlns:p14="http://schemas.microsoft.com/office/powerpoint/2010/main" val="3128471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1574</Words>
  <Application>Microsoft Office PowerPoint</Application>
  <PresentationFormat>Widescreen</PresentationFormat>
  <Paragraphs>442</Paragraphs>
  <Slides>103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103</vt:i4>
      </vt:variant>
    </vt:vector>
  </HeadingPairs>
  <TitlesOfParts>
    <vt:vector size="10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Pehrson</dc:creator>
  <cp:lastModifiedBy>R Pehrson</cp:lastModifiedBy>
  <cp:revision>2</cp:revision>
  <dcterms:created xsi:type="dcterms:W3CDTF">2016-09-02T04:44:15Z</dcterms:created>
  <dcterms:modified xsi:type="dcterms:W3CDTF">2016-09-02T04:45:46Z</dcterms:modified>
</cp:coreProperties>
</file>