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70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46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3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2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1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8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49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32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3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0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E5D0B-57F9-43B1-B3A7-C84F0A2F6E83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B52DD-E757-4824-90A7-B57A61DD2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376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2200" y="1778000"/>
            <a:ext cx="986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Week 1- Day 4</a:t>
            </a:r>
            <a:endParaRPr lang="en-US" sz="8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94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550" y="177800"/>
            <a:ext cx="50546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Phoneme Isolation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8609" y="1104348"/>
            <a:ext cx="1141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Show children how to isolate a phoneme in a word. Listen carefully as I say a word: /</a:t>
            </a:r>
            <a:r>
              <a:rPr lang="en-US" dirty="0" err="1" smtClean="0">
                <a:latin typeface="Century Gothic"/>
                <a:cs typeface="Century Gothic"/>
              </a:rPr>
              <a:t>mmmaaat</a:t>
            </a:r>
            <a:r>
              <a:rPr lang="en-US" dirty="0" smtClean="0">
                <a:latin typeface="Century Gothic"/>
                <a:cs typeface="Century Gothic"/>
              </a:rPr>
              <a:t>/, mat.</a:t>
            </a:r>
          </a:p>
          <a:p>
            <a:r>
              <a:rPr lang="en-US" dirty="0" smtClean="0">
                <a:latin typeface="Century Gothic"/>
                <a:cs typeface="Century Gothic"/>
              </a:rPr>
              <a:t>What sound do you hear in the middle of the word? That’s right! The word mat has the /</a:t>
            </a:r>
            <a:r>
              <a:rPr lang="en-US" dirty="0" err="1" smtClean="0">
                <a:latin typeface="Century Gothic"/>
                <a:cs typeface="Century Gothic"/>
              </a:rPr>
              <a:t>aa</a:t>
            </a:r>
            <a:r>
              <a:rPr lang="en-US" dirty="0" smtClean="0">
                <a:latin typeface="Century Gothic"/>
                <a:cs typeface="Century Gothic"/>
              </a:rPr>
              <a:t>/ sound in the middle. 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044" y="2716696"/>
            <a:ext cx="1127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I am going to say more words. Say the sound you hear in the middle of each word.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82347" y="3357218"/>
            <a:ext cx="6824869" cy="28713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sat        sit        lap        lip      ran</a:t>
            </a:r>
          </a:p>
          <a:p>
            <a:pPr algn="ctr"/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/>
                <a:cs typeface="Century Gothic"/>
              </a:rPr>
              <a:t>mad     map    mop     big     bag</a:t>
            </a:r>
            <a:endParaRPr lang="en-US" sz="3200" dirty="0">
              <a:solidFill>
                <a:schemeClr val="accent1">
                  <a:lumMod val="20000"/>
                  <a:lumOff val="8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99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1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c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4550" y="177800"/>
            <a:ext cx="50546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Build Words with Short a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c to s.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0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s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s to m.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m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m to r.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1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r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r to p.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p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t to n.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6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p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p to m.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48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m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m to r.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63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r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r to c.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c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n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n to p.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9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4550" y="177800"/>
            <a:ext cx="50546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Extend the Concept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7600" y="1270000"/>
            <a:ext cx="1005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entury Gothic" panose="020B0502020202020204" pitchFamily="34" charset="0"/>
              </a:rPr>
              <a:t>Essential Question: What do you do at school?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This week you have been learning about what kids do at school. Discuss the question using information from what they have read and discussed. Use the Define/Example/Ask routine to review the oral vocabulary words learn, subjects, common, object, and recognize.</a:t>
            </a:r>
          </a:p>
          <a:p>
            <a:r>
              <a:rPr lang="en-US" b="1" dirty="0" smtClean="0">
                <a:latin typeface="Century Gothic" panose="020B0502020202020204" pitchFamily="34" charset="0"/>
              </a:rPr>
              <a:t>Discuss</a:t>
            </a:r>
            <a:endParaRPr lang="en-US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2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c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p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Change the c to t.</a:t>
            </a:r>
            <a:endParaRPr lang="en-US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34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t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926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a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81800" y="1270000"/>
            <a:ext cx="2489200" cy="39116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0" dirty="0" smtClean="0">
                <a:latin typeface="Century Gothic" panose="020B0502020202020204" pitchFamily="34" charset="0"/>
              </a:rPr>
              <a:t>p</a:t>
            </a:r>
            <a:endParaRPr lang="en-US" sz="12000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5892800"/>
            <a:ext cx="976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What is the new word we made?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Let’s blend all the sounds together and read the word.</a:t>
            </a:r>
          </a:p>
        </p:txBody>
      </p:sp>
    </p:spTree>
    <p:extLst>
      <p:ext uri="{BB962C8B-B14F-4D97-AF65-F5344CB8AC3E}">
        <p14:creationId xmlns:p14="http://schemas.microsoft.com/office/powerpoint/2010/main" val="5900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5652" y="265043"/>
            <a:ext cx="6073913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Decodable Reader</a:t>
            </a:r>
            <a:endParaRPr lang="en-US" sz="2800" dirty="0">
              <a:latin typeface="Century Gothic"/>
              <a:cs typeface="Century Gothic"/>
            </a:endParaRPr>
          </a:p>
        </p:txBody>
      </p:sp>
      <p:pic>
        <p:nvPicPr>
          <p:cNvPr id="2" name="Picture 1" descr="Screen Shot 2016-07-06 at 9.39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522" y="1205467"/>
            <a:ext cx="4270440" cy="550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06 at 9.39.2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89" y="0"/>
            <a:ext cx="5306639" cy="6858000"/>
          </a:xfrm>
          <a:prstGeom prst="rect">
            <a:avLst/>
          </a:prstGeom>
        </p:spPr>
      </p:pic>
      <p:pic>
        <p:nvPicPr>
          <p:cNvPr id="3" name="Picture 2" descr="Screen Shot 2016-07-06 at 9.39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666" y="0"/>
            <a:ext cx="53217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7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06 at 9.3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10" y="0"/>
            <a:ext cx="5325762" cy="6858000"/>
          </a:xfrm>
          <a:prstGeom prst="rect">
            <a:avLst/>
          </a:prstGeom>
        </p:spPr>
      </p:pic>
      <p:pic>
        <p:nvPicPr>
          <p:cNvPr id="3" name="Picture 2" descr="Screen Shot 2016-07-06 at 9.40.0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98" y="0"/>
            <a:ext cx="53531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06 at 9.40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305" y="0"/>
            <a:ext cx="533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7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86984" y="266148"/>
            <a:ext cx="6002407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Spelling – Word Sort (-an, -</a:t>
            </a:r>
            <a:r>
              <a:rPr lang="en-US" sz="2800" dirty="0" err="1" smtClean="0">
                <a:latin typeface="Century Gothic" panose="020B0502020202020204" pitchFamily="34" charset="0"/>
              </a:rPr>
              <a:t>ap</a:t>
            </a:r>
            <a:r>
              <a:rPr lang="en-US" sz="2800" dirty="0" smtClean="0">
                <a:latin typeface="Century Gothic" panose="020B0502020202020204" pitchFamily="34" charset="0"/>
              </a:rPr>
              <a:t>, at)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71826" y="1159565"/>
            <a:ext cx="1855304" cy="750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man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20052" y="1146313"/>
            <a:ext cx="1855304" cy="750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can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58834" y="1135269"/>
            <a:ext cx="1855304" cy="750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nap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98835" y="1146313"/>
            <a:ext cx="1855304" cy="750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tap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826" y="2230782"/>
            <a:ext cx="1855304" cy="750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cat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33304" y="2186609"/>
            <a:ext cx="1855304" cy="750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hat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83130" y="2186608"/>
            <a:ext cx="1855304" cy="750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not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01044" y="2164522"/>
            <a:ext cx="1855304" cy="75095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Century Gothic"/>
                <a:cs typeface="Century Gothic"/>
              </a:rPr>
              <a:t>does</a:t>
            </a:r>
            <a:endParaRPr lang="en-US" sz="4000" dirty="0"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3739" y="4240696"/>
            <a:ext cx="9431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Provide pairs of children with copies of the spelling word cards. While one partner reads the words one at a time, the other partner should orally segment the word and then write the word. After reading all the words, partners should switch roles.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6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2600" y="1473200"/>
            <a:ext cx="8343900" cy="3632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tap    tap</a:t>
            </a:r>
            <a:r>
              <a:rPr lang="en-US" sz="8000" u="sng" dirty="0" smtClean="0">
                <a:latin typeface="Century Gothic" panose="020B0502020202020204" pitchFamily="34" charset="0"/>
              </a:rPr>
              <a:t>s</a:t>
            </a:r>
          </a:p>
          <a:p>
            <a:pPr algn="ctr"/>
            <a:r>
              <a:rPr lang="en-US" sz="8000" dirty="0" smtClean="0">
                <a:latin typeface="Century Gothic" panose="020B0502020202020204" pitchFamily="34" charset="0"/>
              </a:rPr>
              <a:t>wag   wag</a:t>
            </a:r>
            <a:r>
              <a:rPr lang="en-US" sz="8000" u="sng" dirty="0" smtClean="0">
                <a:latin typeface="Century Gothic" panose="020B0502020202020204" pitchFamily="34" charset="0"/>
              </a:rPr>
              <a:t>s</a:t>
            </a:r>
            <a:endParaRPr lang="en-US" sz="8000" u="sng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84550" y="177800"/>
            <a:ext cx="50546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Structural Analysis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0348" y="5853043"/>
            <a:ext cx="1067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/>
                <a:cs typeface="Century Gothic"/>
              </a:rPr>
              <a:t>Read these words with the children. Remind them that when –s is added to action words, the ending sound of the new word can be /s/ or /z/.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Oval 4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99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27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54500" y="635000"/>
            <a:ext cx="3403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latin typeface="Century Gothic" panose="020B0502020202020204" pitchFamily="34" charset="0"/>
              </a:rPr>
              <a:t>nap</a:t>
            </a:r>
          </a:p>
          <a:p>
            <a:r>
              <a:rPr lang="en-US" sz="8000" dirty="0" smtClean="0">
                <a:latin typeface="Century Gothic" panose="020B0502020202020204" pitchFamily="34" charset="0"/>
              </a:rPr>
              <a:t>pat</a:t>
            </a:r>
          </a:p>
          <a:p>
            <a:r>
              <a:rPr lang="en-US" sz="8000" dirty="0" smtClean="0">
                <a:latin typeface="Century Gothic" panose="020B0502020202020204" pitchFamily="34" charset="0"/>
              </a:rPr>
              <a:t>tag</a:t>
            </a:r>
          </a:p>
          <a:p>
            <a:r>
              <a:rPr lang="en-US" sz="8000" dirty="0" smtClean="0">
                <a:latin typeface="Century Gothic" panose="020B0502020202020204" pitchFamily="34" charset="0"/>
              </a:rPr>
              <a:t>pack      </a:t>
            </a:r>
            <a:endParaRPr lang="en-US" sz="8000" dirty="0">
              <a:latin typeface="Century Gothic" panose="020B0502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8261" y="5941391"/>
            <a:ext cx="10679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Have children work in pairs to construct action words ending with –s. </a:t>
            </a:r>
          </a:p>
          <a:p>
            <a:pPr algn="ctr"/>
            <a:r>
              <a:rPr lang="en-US" dirty="0" smtClean="0">
                <a:latin typeface="Century Gothic"/>
                <a:cs typeface="Century Gothic"/>
              </a:rPr>
              <a:t>Then have them write sentences with each word.</a:t>
            </a:r>
            <a:endParaRPr lang="en-US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4422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870" y="132521"/>
            <a:ext cx="11794434" cy="5411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High-Frequency Words – </a:t>
            </a:r>
            <a:r>
              <a:rPr lang="en-US" sz="1600" dirty="0" smtClean="0">
                <a:latin typeface="Century Gothic"/>
                <a:cs typeface="Century Gothic"/>
              </a:rPr>
              <a:t>Point to a word and call on a child to use it in a sentence.</a:t>
            </a:r>
            <a:endParaRPr lang="en-US" sz="1600" dirty="0">
              <a:latin typeface="Century Gothic"/>
              <a:cs typeface="Century Gothic"/>
            </a:endParaRPr>
          </a:p>
        </p:txBody>
      </p:sp>
      <p:pic>
        <p:nvPicPr>
          <p:cNvPr id="3" name="Picture 2" descr="Screen Shot 2016-07-06 at 10.16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13" y="905565"/>
            <a:ext cx="5179391" cy="2814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" name="Picture 3" descr="Screen Shot 2016-07-06 at 10.16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5" y="883480"/>
            <a:ext cx="4969565" cy="28448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4" descr="Screen Shot 2016-07-06 at 10.16.5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16" y="3939209"/>
            <a:ext cx="5065333" cy="28083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5" descr="Screen Shot 2016-07-06 at 10.17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261" y="3975652"/>
            <a:ext cx="4988769" cy="279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8901044" y="695187"/>
            <a:ext cx="2438951" cy="884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not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76488" y="803413"/>
            <a:ext cx="2438951" cy="884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does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76139" y="3663675"/>
            <a:ext cx="2438951" cy="884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what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39392" y="3641587"/>
            <a:ext cx="3246781" cy="8840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Century Gothic" panose="020B0502020202020204" pitchFamily="34" charset="0"/>
              </a:rPr>
              <a:t>school</a:t>
            </a:r>
            <a:endParaRPr lang="en-US" sz="6000" dirty="0">
              <a:latin typeface="Century Gothic" panose="020B0502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137900" y="198781"/>
            <a:ext cx="838200" cy="804519"/>
          </a:xfrm>
          <a:prstGeom prst="ellipse">
            <a:avLst/>
          </a:prstGeom>
          <a:solidFill>
            <a:srgbClr val="FFFF99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4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6806" y="1"/>
            <a:ext cx="5954477" cy="4912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Text Feature: Photographs</a:t>
            </a:r>
            <a:endParaRPr lang="en-US" sz="28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461" y="515211"/>
            <a:ext cx="9817881" cy="63427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20612" y="155762"/>
            <a:ext cx="2480033" cy="1461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Nonfiction text often has photographs that go with the text. Photographs show real life. They are taken with a camera.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9873" y="5959374"/>
            <a:ext cx="4804316" cy="8986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This photograph shows children in a classroom.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I can see that the children in the classroom are raising their hand.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0742" y="6014790"/>
            <a:ext cx="4804316" cy="84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How many raccoons are there?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entury Gothic"/>
                <a:cs typeface="Century Gothic"/>
              </a:rPr>
              <a:t>What are they doing?</a:t>
            </a:r>
            <a:endParaRPr lang="en-US" dirty="0">
              <a:solidFill>
                <a:schemeClr val="tx1"/>
              </a:solidFill>
              <a:latin typeface="Century Gothic"/>
              <a:cs typeface="Century Gothic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399" y="143780"/>
            <a:ext cx="2480033" cy="14617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Look for photographs as you read nonfiction selections to find the information in each photograph.</a:t>
            </a:r>
            <a:endParaRPr lang="en-US" sz="16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8313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843" y="649136"/>
            <a:ext cx="10934700" cy="60605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Century Gothic" panose="020B0502020202020204" pitchFamily="34" charset="0"/>
              </a:rPr>
              <a:t>How do Nat’s feelings about school change?</a:t>
            </a:r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Revise: </a:t>
            </a:r>
            <a:r>
              <a:rPr lang="en-US" dirty="0" smtClean="0">
                <a:latin typeface="Century Gothic" panose="020B0502020202020204" pitchFamily="34" charset="0"/>
              </a:rPr>
              <a:t>Reread the prompt about Nat and Sam: How do Nat’s feelings about school change?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Have children read their drafts to see If they responded to the prompt.</a:t>
            </a:r>
          </a:p>
          <a:p>
            <a:endParaRPr lang="en-US" dirty="0" smtClean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Then check for: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Sentences: Did they use complete sentences with capital letters and punctuation?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Focus on a Single Event: Did their response focus on when Nat’s feelings about school changed?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Clues: Did they use clues from the text and illustrations in their response?</a:t>
            </a:r>
          </a:p>
          <a:p>
            <a:pPr marL="285750" indent="-285750">
              <a:buFont typeface="Arial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sz="2000" dirty="0" smtClean="0">
                <a:latin typeface="Century Gothic" panose="020B0502020202020204" pitchFamily="34" charset="0"/>
              </a:rPr>
              <a:t>Peer Review</a:t>
            </a:r>
            <a:r>
              <a:rPr lang="en-US" sz="2400" dirty="0" smtClean="0">
                <a:latin typeface="Century Gothic" panose="020B0502020202020204" pitchFamily="34" charset="0"/>
              </a:rPr>
              <a:t>: </a:t>
            </a:r>
            <a:r>
              <a:rPr lang="en-US" dirty="0" smtClean="0">
                <a:latin typeface="Century Gothic" panose="020B0502020202020204" pitchFamily="34" charset="0"/>
              </a:rPr>
              <a:t>Have children work in pairs to do a peer review and read their partner’s draft. Ask partners to check for the three things mentions above.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  <a:p>
            <a:r>
              <a:rPr lang="en-US" sz="2400" dirty="0" smtClean="0">
                <a:latin typeface="Century Gothic" panose="020B0502020202020204" pitchFamily="34" charset="0"/>
              </a:rPr>
              <a:t>Proofread/Edit: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Does each sentence begin with a capital letter?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Are only names and the word of each sentence capitalized?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entury Gothic" panose="020B0502020202020204" pitchFamily="34" charset="0"/>
              </a:rPr>
              <a:t>Does every sentence end with a punctuation mark?</a:t>
            </a:r>
          </a:p>
          <a:p>
            <a:pPr marL="342900" indent="-342900">
              <a:buFont typeface="Arial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r>
              <a:rPr lang="en-US" dirty="0" smtClean="0">
                <a:latin typeface="Century Gothic" panose="020B0502020202020204" pitchFamily="34" charset="0"/>
              </a:rPr>
              <a:t>Peer Edit: Have partners exchange their drafts and take turns reviewing them against the checklist above.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30498" y="118122"/>
            <a:ext cx="6210300" cy="558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</a:rPr>
              <a:t>Independent Writing</a:t>
            </a: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4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420" y="215669"/>
            <a:ext cx="6373806" cy="706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1119" y="970515"/>
            <a:ext cx="11297930" cy="56673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A sentence is a group of words that tells a whole idea.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How can you tell where a sentence begins and ends?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Complete the following sentence frames to make complete sentences: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cat __________. _____________ at school.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Identify the complete sentence.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With me.</a:t>
            </a:r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You cannot play with the bat.</a:t>
            </a:r>
          </a:p>
          <a:p>
            <a:pPr algn="ctr"/>
            <a:endParaRPr lang="en-US" sz="36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8693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3420" y="215669"/>
            <a:ext cx="6373806" cy="7069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Century Gothic"/>
                <a:cs typeface="Century Gothic"/>
              </a:rPr>
              <a:t>Grammar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51119" y="970515"/>
            <a:ext cx="11297930" cy="56673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20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children work together to fix the sentences.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my dad is not sad.</a:t>
            </a:r>
          </a:p>
          <a:p>
            <a:pPr algn="ctr"/>
            <a:endParaRPr lang="en-US" sz="48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48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cat is tan.</a:t>
            </a:r>
            <a:endParaRPr lang="en-US" sz="48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3600" dirty="0" smtClean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 smtClean="0">
              <a:solidFill>
                <a:srgbClr val="FF0000"/>
              </a:solidFill>
              <a:latin typeface="Century Gothic"/>
              <a:cs typeface="Century Gothic"/>
            </a:endParaRPr>
          </a:p>
          <a:p>
            <a:pPr algn="ctr"/>
            <a:endParaRPr lang="en-US" sz="20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842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779554" y="227652"/>
            <a:ext cx="6493614" cy="7788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/>
                <a:cs typeface="Century Gothic"/>
              </a:rPr>
              <a:t>Integrate Ideas</a:t>
            </a:r>
            <a:endParaRPr lang="en-US" sz="3600" dirty="0">
              <a:latin typeface="Century Gothic"/>
              <a:cs typeface="Century Gothi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4506" y="1246092"/>
            <a:ext cx="10627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Today you will do a research project with a partner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to tell about activities they do at school.</a:t>
            </a:r>
            <a:endParaRPr lang="en-US" sz="2400" dirty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07668" y="2576056"/>
            <a:ext cx="7296331" cy="36184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indent="-9144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Choose a Topic</a:t>
            </a:r>
          </a:p>
          <a:p>
            <a:pPr marL="914400" indent="-9144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Find Resources</a:t>
            </a:r>
          </a:p>
          <a:p>
            <a:pPr marL="914400" indent="-9144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Keep Track of Ideas</a:t>
            </a:r>
          </a:p>
          <a:p>
            <a:pPr marL="914400" indent="-914400">
              <a:buAutoNum type="arabicPeriod"/>
            </a:pPr>
            <a:r>
              <a:rPr lang="en-US" sz="4800" dirty="0" smtClean="0">
                <a:latin typeface="Century Gothic"/>
                <a:cs typeface="Century Gothic"/>
              </a:rPr>
              <a:t>Create the Project:</a:t>
            </a:r>
          </a:p>
          <a:p>
            <a:r>
              <a:rPr lang="en-US" sz="4800" dirty="0">
                <a:latin typeface="Century Gothic"/>
                <a:cs typeface="Century Gothic"/>
              </a:rPr>
              <a:t> </a:t>
            </a:r>
            <a:r>
              <a:rPr lang="en-US" sz="4800" dirty="0" smtClean="0">
                <a:latin typeface="Century Gothic"/>
                <a:cs typeface="Century Gothic"/>
              </a:rPr>
              <a:t>    </a:t>
            </a:r>
            <a:r>
              <a:rPr lang="en-US" sz="4000" b="1" dirty="0" smtClean="0">
                <a:latin typeface="Century Gothic"/>
                <a:cs typeface="Century Gothic"/>
              </a:rPr>
              <a:t>Page for a Class Book</a:t>
            </a:r>
            <a:endParaRPr lang="en-US" sz="4000" b="1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681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3644" y="11982"/>
            <a:ext cx="9428919" cy="6846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Project:</a:t>
            </a:r>
          </a:p>
          <a:p>
            <a:pPr algn="ctr"/>
            <a:r>
              <a:rPr lang="en-US" sz="4400" dirty="0" smtClean="0">
                <a:latin typeface="Century Gothic"/>
                <a:cs typeface="Century Gothic"/>
              </a:rPr>
              <a:t>Page for a Class Book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Century Gothic"/>
                <a:cs typeface="Century Gothic"/>
              </a:rPr>
              <a:t>Characteristics of a book</a:t>
            </a:r>
            <a:r>
              <a:rPr lang="is-IS" sz="3200" dirty="0" smtClean="0">
                <a:solidFill>
                  <a:srgbClr val="FF0000"/>
                </a:solidFill>
                <a:latin typeface="Century Gothic"/>
                <a:cs typeface="Century Gothic"/>
              </a:rPr>
              <a:t>…</a:t>
            </a:r>
          </a:p>
          <a:p>
            <a:pPr marL="685800" indent="-685800">
              <a:buFont typeface="Courier New"/>
              <a:buChar char="o"/>
            </a:pPr>
            <a:r>
              <a:rPr lang="is-I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Information – </a:t>
            </a:r>
            <a:r>
              <a:rPr lang="is-I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The book should give information about activities children do at school.</a:t>
            </a:r>
          </a:p>
          <a:p>
            <a:pPr marL="685800" indent="-685800">
              <a:buFont typeface="Courier New"/>
              <a:buChar char="o"/>
            </a:pPr>
            <a:r>
              <a:rPr lang="is-I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Text – </a:t>
            </a:r>
            <a:r>
              <a:rPr lang="is-I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book has text that gives information.</a:t>
            </a:r>
          </a:p>
          <a:p>
            <a:pPr marL="685800" indent="-685800">
              <a:buFont typeface="Courier New"/>
              <a:buChar char="o"/>
            </a:pPr>
            <a:r>
              <a:rPr lang="is-IS" sz="3600" dirty="0" smtClean="0">
                <a:solidFill>
                  <a:srgbClr val="000000"/>
                </a:solidFill>
                <a:latin typeface="Century Gothic"/>
                <a:cs typeface="Century Gothic"/>
              </a:rPr>
              <a:t>Image – </a:t>
            </a:r>
            <a:r>
              <a:rPr lang="is-I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A book can have illustrations related to the text.</a:t>
            </a:r>
          </a:p>
          <a:p>
            <a:r>
              <a:rPr lang="is-IS" sz="2400" dirty="0" smtClean="0">
                <a:solidFill>
                  <a:srgbClr val="000000"/>
                </a:solidFill>
                <a:latin typeface="Century Gothic"/>
                <a:cs typeface="Century Gothic"/>
              </a:rPr>
              <a:t>Each pair will create one page of a book. The page will tell about an activity they do at school. The pages will be put together into a book that everyone can share.</a:t>
            </a:r>
          </a:p>
          <a:p>
            <a:r>
              <a:rPr lang="is-I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Have partners create a page about one activity they do at school.</a:t>
            </a:r>
          </a:p>
          <a:p>
            <a:r>
              <a:rPr lang="is-IS" sz="2400" dirty="0">
                <a:solidFill>
                  <a:srgbClr val="FF0000"/>
                </a:solidFill>
                <a:latin typeface="Century Gothic"/>
                <a:cs typeface="Century Gothic"/>
              </a:rPr>
              <a:t> </a:t>
            </a:r>
            <a:r>
              <a:rPr lang="is-I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          - Guide them to include a drawing or photograph</a:t>
            </a:r>
          </a:p>
          <a:p>
            <a:r>
              <a:rPr lang="is-IS" sz="2400" dirty="0">
                <a:solidFill>
                  <a:srgbClr val="FF0000"/>
                </a:solidFill>
                <a:latin typeface="Century Gothic"/>
                <a:cs typeface="Century Gothic"/>
              </a:rPr>
              <a:t>	</a:t>
            </a:r>
            <a:r>
              <a:rPr lang="is-IS" sz="2400" dirty="0" smtClean="0">
                <a:solidFill>
                  <a:srgbClr val="FF0000"/>
                </a:solidFill>
                <a:latin typeface="Century Gothic"/>
                <a:cs typeface="Century Gothic"/>
              </a:rPr>
              <a:t>    - Prompt them to write a sentence about their activity</a:t>
            </a:r>
            <a:endParaRPr lang="is-IS" sz="3600" dirty="0" smtClean="0">
              <a:solidFill>
                <a:srgbClr val="FF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8698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333" y="97945"/>
            <a:ext cx="4952675" cy="65092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688" y="0"/>
            <a:ext cx="5011280" cy="6613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78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11.30.3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87" y="0"/>
            <a:ext cx="9873867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Oval 2"/>
          <p:cNvSpPr/>
          <p:nvPr/>
        </p:nvSpPr>
        <p:spPr>
          <a:xfrm>
            <a:off x="119808" y="0"/>
            <a:ext cx="1785145" cy="166545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Essential Question: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do you do at school?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62304" y="131799"/>
            <a:ext cx="5559109" cy="6350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/>
                <a:cs typeface="Century Gothic"/>
              </a:rPr>
              <a:t>Think about how the school in the photographs is like the school in Nat and Sam.</a:t>
            </a:r>
            <a:endParaRPr lang="en-US" dirty="0">
              <a:latin typeface="Century Gothic"/>
              <a:cs typeface="Century Gothic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23809" y="4457176"/>
            <a:ext cx="1821087" cy="118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Which key detail tells you why rules are important?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40583" y="2120753"/>
            <a:ext cx="1821087" cy="244425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do you see in the photograph?</a:t>
            </a:r>
          </a:p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How does the photograph help you understand the text on the page?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7" name="Oval 6"/>
          <p:cNvSpPr/>
          <p:nvPr/>
        </p:nvSpPr>
        <p:spPr>
          <a:xfrm>
            <a:off x="211376" y="5842141"/>
            <a:ext cx="838200" cy="804519"/>
          </a:xfrm>
          <a:prstGeom prst="ellipse">
            <a:avLst/>
          </a:prstGeom>
          <a:solidFill>
            <a:srgbClr val="99FF33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Century Gothic" panose="020B0502020202020204" pitchFamily="34" charset="0"/>
              </a:rPr>
              <a:t>5</a:t>
            </a:r>
            <a:endParaRPr lang="en-US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5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11.30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05" y="0"/>
            <a:ext cx="985902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ctangle 3"/>
          <p:cNvSpPr/>
          <p:nvPr/>
        </p:nvSpPr>
        <p:spPr>
          <a:xfrm>
            <a:off x="7020771" y="119817"/>
            <a:ext cx="2935305" cy="11861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What does the photograph on page 23 help you understand about classroom rules?</a:t>
            </a:r>
            <a:endParaRPr lang="en-US" sz="1600" dirty="0">
              <a:latin typeface="Century Gothic"/>
              <a:cs typeface="Century Gothic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-239614" y="0"/>
            <a:ext cx="2635782" cy="2456239"/>
          </a:xfrm>
          <a:prstGeom prst="cloudCallout">
            <a:avLst>
              <a:gd name="adj1" fmla="val 20380"/>
              <a:gd name="adj2" fmla="val 800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entury Gothic"/>
                <a:cs typeface="Century Gothic"/>
              </a:rPr>
              <a:t>When I look at this photograph, I see a boy raising his hand, He looks happy. Other children are behind him. They are raising their hands, too. I read the words: “we raise our hands.”</a:t>
            </a:r>
            <a:endParaRPr lang="en-US" sz="1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869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11.30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8" y="0"/>
            <a:ext cx="9844216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Rectangle 2"/>
          <p:cNvSpPr/>
          <p:nvPr/>
        </p:nvSpPr>
        <p:spPr>
          <a:xfrm>
            <a:off x="10183712" y="5008332"/>
            <a:ext cx="1581471" cy="15901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entury Gothic"/>
                <a:cs typeface="Century Gothic"/>
              </a:rPr>
              <a:t>Guide children to use key details to retell the selection.</a:t>
            </a:r>
            <a:endParaRPr lang="en-US" sz="1600" dirty="0">
              <a:latin typeface="Century Gothic"/>
              <a:cs typeface="Century Gothic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1671" y="5813299"/>
            <a:ext cx="1073150" cy="785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6985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11.55.2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6" y="1040074"/>
            <a:ext cx="11981983" cy="47297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9652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7-21 at 11.55.3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806" y="1149878"/>
            <a:ext cx="5925650" cy="467402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95153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1222</Words>
  <Application>Microsoft Office PowerPoint</Application>
  <PresentationFormat>Widescreen</PresentationFormat>
  <Paragraphs>234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 Pehrson</dc:creator>
  <cp:lastModifiedBy>R Pehrson</cp:lastModifiedBy>
  <cp:revision>2</cp:revision>
  <dcterms:created xsi:type="dcterms:W3CDTF">2016-09-02T04:38:06Z</dcterms:created>
  <dcterms:modified xsi:type="dcterms:W3CDTF">2016-09-02T04:50:53Z</dcterms:modified>
</cp:coreProperties>
</file>