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EF85-7FBA-4396-AF87-2348C034C670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4783-D42C-42F6-88A1-91DC0AF2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EF85-7FBA-4396-AF87-2348C034C670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4783-D42C-42F6-88A1-91DC0AF2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04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EF85-7FBA-4396-AF87-2348C034C670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4783-D42C-42F6-88A1-91DC0AF2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66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EF85-7FBA-4396-AF87-2348C034C670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4783-D42C-42F6-88A1-91DC0AF2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42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EF85-7FBA-4396-AF87-2348C034C670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4783-D42C-42F6-88A1-91DC0AF2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8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EF85-7FBA-4396-AF87-2348C034C670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4783-D42C-42F6-88A1-91DC0AF2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77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EF85-7FBA-4396-AF87-2348C034C670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4783-D42C-42F6-88A1-91DC0AF2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69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EF85-7FBA-4396-AF87-2348C034C670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4783-D42C-42F6-88A1-91DC0AF2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5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EF85-7FBA-4396-AF87-2348C034C670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4783-D42C-42F6-88A1-91DC0AF2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8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EF85-7FBA-4396-AF87-2348C034C670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4783-D42C-42F6-88A1-91DC0AF2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EF85-7FBA-4396-AF87-2348C034C670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4783-D42C-42F6-88A1-91DC0AF2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9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EEF85-7FBA-4396-AF87-2348C034C670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F4783-D42C-42F6-88A1-91DC0AF2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5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2200" y="1778000"/>
            <a:ext cx="9867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Century Gothic" panose="020B0502020202020204" pitchFamily="34" charset="0"/>
              </a:rPr>
              <a:t>Week 1 – Day 5</a:t>
            </a:r>
            <a:endParaRPr lang="en-US" sz="8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83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4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m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926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a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18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n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5200" y="5892800"/>
            <a:ext cx="976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Let’s blend all the sounds together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Change the m to f.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75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4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f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926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a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18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n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5200" y="5892800"/>
            <a:ext cx="976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Let’s blend all the sounds together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Change the f to t.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77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4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t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926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a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18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n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5200" y="5892800"/>
            <a:ext cx="976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Let’s blend all the sounds together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Change the n to p.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83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4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t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926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a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18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p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5200" y="5892800"/>
            <a:ext cx="976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Let’s blend all the sounds together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Change the t to n.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01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4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n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926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a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18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p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5200" y="5892800"/>
            <a:ext cx="976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Let’s blend all the sounds together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Change the n to c.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8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4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c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926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a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18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p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5200" y="5892800"/>
            <a:ext cx="976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Let’s blend all the sounds together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Change the p to n.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4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c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926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a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18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n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5200" y="5892800"/>
            <a:ext cx="976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Let’s blend all the sounds together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Change the c to p.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2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4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p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926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a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18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n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5200" y="5892800"/>
            <a:ext cx="976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Let’s blend all the sounds together and read the word.</a:t>
            </a:r>
          </a:p>
        </p:txBody>
      </p:sp>
    </p:spTree>
    <p:extLst>
      <p:ext uri="{BB962C8B-B14F-4D97-AF65-F5344CB8AC3E}">
        <p14:creationId xmlns:p14="http://schemas.microsoft.com/office/powerpoint/2010/main" val="178645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2000" y="1600200"/>
            <a:ext cx="5143500" cy="290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 panose="020B0502020202020204" pitchFamily="34" charset="0"/>
              </a:rPr>
              <a:t>dad</a:t>
            </a:r>
            <a:endParaRPr lang="en-US" sz="96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6696" y="265044"/>
            <a:ext cx="9442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Help the children practice word automaticity. Point to each word as children chorally read it. Test how many words children can read in one minute.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1780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2000" y="1600200"/>
            <a:ext cx="5143500" cy="290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 panose="020B0502020202020204" pitchFamily="34" charset="0"/>
              </a:rPr>
              <a:t>fans</a:t>
            </a:r>
            <a:endParaRPr lang="en-US" sz="9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81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4550" y="177800"/>
            <a:ext cx="5054600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Phoneme Blending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5305" y="872434"/>
            <a:ext cx="11385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Guide children to blend phonemes to form words. Listen as I say a group of sounds.</a:t>
            </a:r>
          </a:p>
          <a:p>
            <a:pPr algn="ctr"/>
            <a:r>
              <a:rPr lang="en-US" dirty="0" smtClean="0">
                <a:latin typeface="Century Gothic"/>
                <a:cs typeface="Century Gothic"/>
              </a:rPr>
              <a:t> Then blend those sounds to form a word.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0957" y="2639391"/>
            <a:ext cx="8282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/m/ /a/ /t/          /k/ /a/ /t/          /d/ /a/ /d/</a:t>
            </a:r>
          </a:p>
          <a:p>
            <a:endParaRPr lang="en-US" sz="2800" dirty="0">
              <a:solidFill>
                <a:schemeClr val="accent1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/s/ /a/ /t/           /b/ /a/ /d/         /m/ /a/ /n/</a:t>
            </a:r>
            <a:endParaRPr lang="en-US" sz="2800" dirty="0">
              <a:solidFill>
                <a:schemeClr val="accent1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137900" y="198781"/>
            <a:ext cx="838200" cy="804519"/>
          </a:xfrm>
          <a:prstGeom prst="ellipse">
            <a:avLst/>
          </a:prstGeom>
          <a:solidFill>
            <a:srgbClr val="99FF33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entury Gothic" panose="020B0502020202020204" pitchFamily="34" charset="0"/>
              </a:rPr>
              <a:t>5</a:t>
            </a:r>
            <a:endParaRPr lang="en-US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1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2000" y="1600200"/>
            <a:ext cx="5143500" cy="290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 panose="020B0502020202020204" pitchFamily="34" charset="0"/>
              </a:rPr>
              <a:t>van</a:t>
            </a:r>
            <a:endParaRPr lang="en-US" sz="9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68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2000" y="1600200"/>
            <a:ext cx="5143500" cy="290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 panose="020B0502020202020204" pitchFamily="34" charset="0"/>
              </a:rPr>
              <a:t>at</a:t>
            </a:r>
            <a:endParaRPr lang="en-US" sz="9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42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2000" y="1600200"/>
            <a:ext cx="5143500" cy="290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 panose="020B0502020202020204" pitchFamily="34" charset="0"/>
              </a:rPr>
              <a:t>pats</a:t>
            </a:r>
            <a:endParaRPr lang="en-US" sz="9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71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2000" y="1600200"/>
            <a:ext cx="5143500" cy="290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 panose="020B0502020202020204" pitchFamily="34" charset="0"/>
              </a:rPr>
              <a:t>am</a:t>
            </a:r>
            <a:endParaRPr lang="en-US" sz="9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6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2000" y="1600200"/>
            <a:ext cx="5143500" cy="290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 panose="020B0502020202020204" pitchFamily="34" charset="0"/>
              </a:rPr>
              <a:t>man</a:t>
            </a:r>
            <a:endParaRPr lang="en-US" sz="9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8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2000" y="1600200"/>
            <a:ext cx="5143500" cy="290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 panose="020B0502020202020204" pitchFamily="34" charset="0"/>
              </a:rPr>
              <a:t>pack</a:t>
            </a:r>
            <a:endParaRPr lang="en-US" sz="9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8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2000" y="1600200"/>
            <a:ext cx="5143500" cy="290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 panose="020B0502020202020204" pitchFamily="34" charset="0"/>
              </a:rPr>
              <a:t>hat</a:t>
            </a:r>
            <a:endParaRPr lang="en-US" sz="9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9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2000" y="1600200"/>
            <a:ext cx="5143500" cy="290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 panose="020B0502020202020204" pitchFamily="34" charset="0"/>
              </a:rPr>
              <a:t>can</a:t>
            </a:r>
            <a:endParaRPr lang="en-US" sz="9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47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2000" y="1600200"/>
            <a:ext cx="5143500" cy="290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 panose="020B0502020202020204" pitchFamily="34" charset="0"/>
              </a:rPr>
              <a:t>map</a:t>
            </a:r>
            <a:endParaRPr lang="en-US" sz="9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22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2000" y="1600200"/>
            <a:ext cx="5143500" cy="290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 panose="020B0502020202020204" pitchFamily="34" charset="0"/>
              </a:rPr>
              <a:t>jams</a:t>
            </a:r>
            <a:endParaRPr lang="en-US" sz="9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85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4550" y="177800"/>
            <a:ext cx="5054600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Phoneme Segmentation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5305" y="872434"/>
            <a:ext cx="11385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Guide children to segment phonemes to words. Now I am going to say a word.</a:t>
            </a:r>
          </a:p>
          <a:p>
            <a:pPr algn="ctr"/>
            <a:r>
              <a:rPr lang="en-US" dirty="0" smtClean="0">
                <a:latin typeface="Century Gothic"/>
                <a:cs typeface="Century Gothic"/>
              </a:rPr>
              <a:t>I want you to say each sound in the word.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1" y="2639391"/>
            <a:ext cx="828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at          mat          man          sat          sad</a:t>
            </a:r>
            <a:endParaRPr lang="en-US" sz="2800" dirty="0">
              <a:solidFill>
                <a:schemeClr val="accent1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5081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2000" y="1600200"/>
            <a:ext cx="5143500" cy="290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 panose="020B0502020202020204" pitchFamily="34" charset="0"/>
              </a:rPr>
              <a:t>sags</a:t>
            </a:r>
            <a:endParaRPr lang="en-US" sz="9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47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2000" y="1600200"/>
            <a:ext cx="5143500" cy="290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 panose="020B0502020202020204" pitchFamily="34" charset="0"/>
              </a:rPr>
              <a:t>cab</a:t>
            </a:r>
            <a:endParaRPr lang="en-US" sz="9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39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2000" y="1600200"/>
            <a:ext cx="5143500" cy="290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 panose="020B0502020202020204" pitchFamily="34" charset="0"/>
              </a:rPr>
              <a:t>tap</a:t>
            </a:r>
            <a:endParaRPr lang="en-US" sz="9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14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739" y="331304"/>
            <a:ext cx="5632174" cy="6957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Structural Analysis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9217" y="2020957"/>
            <a:ext cx="92213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/>
                <a:cs typeface="Century Gothic"/>
              </a:rPr>
              <a:t>Have children explain when the –s ending is used with action words.</a:t>
            </a:r>
          </a:p>
          <a:p>
            <a:endParaRPr lang="en-US" sz="2400" dirty="0">
              <a:latin typeface="Century Gothic"/>
              <a:cs typeface="Century Gothic"/>
            </a:endParaRPr>
          </a:p>
          <a:p>
            <a:r>
              <a:rPr lang="en-US" sz="2400" dirty="0" smtClean="0">
                <a:latin typeface="Century Gothic"/>
                <a:cs typeface="Century Gothic"/>
              </a:rPr>
              <a:t>Then have children practice writing action words with –s such as tap, nap, pack, and wag.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137900" y="198781"/>
            <a:ext cx="838200" cy="804519"/>
          </a:xfrm>
          <a:prstGeom prst="ellipse">
            <a:avLst/>
          </a:prstGeom>
          <a:solidFill>
            <a:srgbClr val="99FF33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entury Gothic" panose="020B0502020202020204" pitchFamily="34" charset="0"/>
              </a:rPr>
              <a:t>5</a:t>
            </a:r>
            <a:endParaRPr lang="en-US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84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739" y="331304"/>
            <a:ext cx="5632174" cy="6957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Spelling Word Sort</a:t>
            </a:r>
            <a:endParaRPr lang="en-US" sz="3200" dirty="0">
              <a:latin typeface="Century Gothic"/>
              <a:cs typeface="Century Gothic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43770" y="2360386"/>
            <a:ext cx="11932914" cy="47927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301121" y="1341945"/>
            <a:ext cx="23961" cy="535580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359274" y="1314620"/>
            <a:ext cx="23961" cy="535580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150160" y="1294018"/>
            <a:ext cx="2204475" cy="898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-an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76524" y="1302638"/>
            <a:ext cx="2204475" cy="898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-</a:t>
            </a:r>
            <a:r>
              <a:rPr lang="en-US" sz="5400" dirty="0" err="1" smtClean="0">
                <a:latin typeface="Century Gothic"/>
                <a:cs typeface="Century Gothic"/>
              </a:rPr>
              <a:t>ap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34677" y="1359185"/>
            <a:ext cx="2204475" cy="898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-at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8464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739" y="331304"/>
            <a:ext cx="5632174" cy="6957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Spelling Test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73826" y="1292087"/>
            <a:ext cx="3865217" cy="52566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en-US" sz="4000" dirty="0" smtClean="0">
                <a:latin typeface="Century Gothic"/>
                <a:cs typeface="Century Gothic"/>
              </a:rPr>
              <a:t>__________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latin typeface="Century Gothic"/>
                <a:cs typeface="Century Gothic"/>
              </a:rPr>
              <a:t>__________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latin typeface="Century Gothic"/>
                <a:cs typeface="Century Gothic"/>
              </a:rPr>
              <a:t>__________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latin typeface="Century Gothic"/>
                <a:cs typeface="Century Gothic"/>
              </a:rPr>
              <a:t>__________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latin typeface="Century Gothic"/>
                <a:cs typeface="Century Gothic"/>
              </a:rPr>
              <a:t>__________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latin typeface="Century Gothic"/>
                <a:cs typeface="Century Gothic"/>
              </a:rPr>
              <a:t>__________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latin typeface="Century Gothic"/>
                <a:cs typeface="Century Gothic"/>
              </a:rPr>
              <a:t>__________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latin typeface="Century Gothic"/>
                <a:cs typeface="Century Gothic"/>
              </a:rPr>
              <a:t>__________</a:t>
            </a:r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137900" y="198781"/>
            <a:ext cx="838200" cy="804519"/>
          </a:xfrm>
          <a:prstGeom prst="ellipse">
            <a:avLst/>
          </a:prstGeom>
          <a:solidFill>
            <a:srgbClr val="99FF33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entury Gothic" panose="020B0502020202020204" pitchFamily="34" charset="0"/>
              </a:rPr>
              <a:t>5</a:t>
            </a:r>
            <a:endParaRPr lang="en-US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05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870" y="132521"/>
            <a:ext cx="11794434" cy="5411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High-Frequency Words – </a:t>
            </a:r>
            <a:r>
              <a:rPr lang="en-US" sz="1600" dirty="0" smtClean="0">
                <a:latin typeface="Century Gothic"/>
                <a:cs typeface="Century Gothic"/>
              </a:rPr>
              <a:t>Have children write a sentence with </a:t>
            </a:r>
            <a:r>
              <a:rPr lang="en-US" sz="1600" smtClean="0">
                <a:latin typeface="Century Gothic"/>
                <a:cs typeface="Century Gothic"/>
              </a:rPr>
              <a:t>each word.</a:t>
            </a:r>
            <a:endParaRPr lang="en-US" sz="1600" dirty="0">
              <a:latin typeface="Century Gothic"/>
              <a:cs typeface="Century Gothic"/>
            </a:endParaRPr>
          </a:p>
        </p:txBody>
      </p:sp>
      <p:pic>
        <p:nvPicPr>
          <p:cNvPr id="3" name="Picture 2" descr="Screen Shot 2016-07-06 at 10.16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13" y="905565"/>
            <a:ext cx="5179391" cy="2814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Picture 3" descr="Screen Shot 2016-07-06 at 10.16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45" y="883480"/>
            <a:ext cx="4969565" cy="28448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 descr="Screen Shot 2016-07-06 at 10.16.5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6" y="3939209"/>
            <a:ext cx="5065333" cy="28083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 descr="Screen Shot 2016-07-06 at 10.17.0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261" y="3975652"/>
            <a:ext cx="4988769" cy="279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Rectangle 6"/>
          <p:cNvSpPr/>
          <p:nvPr/>
        </p:nvSpPr>
        <p:spPr>
          <a:xfrm>
            <a:off x="8901044" y="695187"/>
            <a:ext cx="2438951" cy="884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Century Gothic" panose="020B0502020202020204" pitchFamily="34" charset="0"/>
              </a:rPr>
              <a:t>not</a:t>
            </a:r>
            <a:endParaRPr lang="en-US" sz="60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76488" y="803413"/>
            <a:ext cx="2438951" cy="884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Century Gothic" panose="020B0502020202020204" pitchFamily="34" charset="0"/>
              </a:rPr>
              <a:t>does</a:t>
            </a:r>
            <a:endParaRPr lang="en-US" sz="6000" dirty="0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76139" y="3663675"/>
            <a:ext cx="2438951" cy="884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Century Gothic" panose="020B0502020202020204" pitchFamily="34" charset="0"/>
              </a:rPr>
              <a:t>what</a:t>
            </a:r>
            <a:endParaRPr lang="en-US" sz="6000" dirty="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39392" y="3641587"/>
            <a:ext cx="3246781" cy="884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Century Gothic" panose="020B0502020202020204" pitchFamily="34" charset="0"/>
              </a:rPr>
              <a:t>school</a:t>
            </a:r>
            <a:endParaRPr lang="en-US" sz="6000" dirty="0">
              <a:latin typeface="Century Gothic" panose="020B0502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137900" y="198781"/>
            <a:ext cx="838200" cy="804519"/>
          </a:xfrm>
          <a:prstGeom prst="ellipse">
            <a:avLst/>
          </a:prstGeom>
          <a:solidFill>
            <a:srgbClr val="99FF33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entury Gothic" panose="020B0502020202020204" pitchFamily="34" charset="0"/>
              </a:rPr>
              <a:t>5</a:t>
            </a:r>
            <a:endParaRPr lang="en-US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4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1777" y="175543"/>
            <a:ext cx="5632174" cy="6957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Independent Writing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828" y="1066367"/>
            <a:ext cx="11980837" cy="56313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70000"/>
              </a:lnSpc>
            </a:pPr>
            <a:r>
              <a:rPr lang="en-US" sz="3200" dirty="0" smtClean="0">
                <a:latin typeface="Century Gothic"/>
                <a:cs typeface="Century Gothic"/>
              </a:rPr>
              <a:t>Prompt:</a:t>
            </a:r>
          </a:p>
          <a:p>
            <a:pPr>
              <a:lnSpc>
                <a:spcPct val="70000"/>
              </a:lnSpc>
            </a:pPr>
            <a:r>
              <a:rPr lang="en-US" sz="3200" dirty="0" smtClean="0">
                <a:latin typeface="Century Gothic"/>
                <a:cs typeface="Century Gothic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en-US" sz="2000" b="1" dirty="0" smtClean="0">
                <a:latin typeface="Century Gothic"/>
                <a:cs typeface="Century Gothic"/>
              </a:rPr>
              <a:t>Think about which event shows Nat’s feelings about school have changed.</a:t>
            </a:r>
          </a:p>
          <a:p>
            <a:pPr>
              <a:lnSpc>
                <a:spcPct val="70000"/>
              </a:lnSpc>
            </a:pPr>
            <a:endParaRPr lang="en-US" sz="2000" b="1" dirty="0" smtClean="0">
              <a:latin typeface="Century Gothic"/>
              <a:cs typeface="Century Gothic"/>
            </a:endParaRPr>
          </a:p>
          <a:p>
            <a:pPr>
              <a:lnSpc>
                <a:spcPct val="70000"/>
              </a:lnSpc>
            </a:pPr>
            <a:r>
              <a:rPr lang="en-US" sz="2000" b="1" dirty="0" smtClean="0">
                <a:latin typeface="Century Gothic"/>
                <a:cs typeface="Century Gothic"/>
              </a:rPr>
              <a:t>Think about which clues helped them understand how Nat felt.</a:t>
            </a:r>
          </a:p>
          <a:p>
            <a:pPr>
              <a:lnSpc>
                <a:spcPct val="70000"/>
              </a:lnSpc>
            </a:pPr>
            <a:r>
              <a:rPr lang="en-US" sz="2800" dirty="0">
                <a:latin typeface="Century Gothic"/>
                <a:cs typeface="Century Gothic"/>
              </a:rPr>
              <a:t>	</a:t>
            </a:r>
            <a:endParaRPr lang="en-US" sz="2800" dirty="0" smtClean="0">
              <a:latin typeface="Century Gothic"/>
              <a:cs typeface="Century Gothic"/>
            </a:endParaRPr>
          </a:p>
          <a:p>
            <a:pPr>
              <a:lnSpc>
                <a:spcPct val="70000"/>
              </a:lnSpc>
            </a:pPr>
            <a:r>
              <a:rPr lang="en-US" sz="3200" dirty="0" smtClean="0">
                <a:latin typeface="Century Gothic"/>
                <a:cs typeface="Century Gothic"/>
              </a:rPr>
              <a:t>Prepare: </a:t>
            </a:r>
            <a:r>
              <a:rPr lang="en-US" sz="2000" dirty="0" smtClean="0">
                <a:latin typeface="Century Gothic"/>
                <a:cs typeface="Century Gothic"/>
              </a:rPr>
              <a:t>what they will say about their finished writing and drawing to the class.</a:t>
            </a:r>
          </a:p>
          <a:p>
            <a:r>
              <a:rPr lang="en-US" sz="3200" dirty="0" smtClean="0">
                <a:latin typeface="Century Gothic"/>
                <a:cs typeface="Century Gothic"/>
              </a:rPr>
              <a:t>Present: </a:t>
            </a:r>
            <a:r>
              <a:rPr lang="en-US" sz="2000" dirty="0" smtClean="0">
                <a:latin typeface="Century Gothic"/>
                <a:cs typeface="Century Gothic"/>
              </a:rPr>
              <a:t>children will take turns giving presentations of their responses </a:t>
            </a:r>
          </a:p>
          <a:p>
            <a:r>
              <a:rPr lang="en-US" sz="3200" dirty="0" smtClean="0">
                <a:latin typeface="Century Gothic"/>
                <a:cs typeface="Century Gothic"/>
              </a:rPr>
              <a:t>Evaluate: </a:t>
            </a:r>
            <a:r>
              <a:rPr lang="en-US" sz="2000" dirty="0" smtClean="0">
                <a:latin typeface="Century Gothic"/>
                <a:cs typeface="Century Gothic"/>
              </a:rPr>
              <a:t>Have children discuss their own presentations and evaluate their 				performance using the presentation rubric.</a:t>
            </a:r>
          </a:p>
          <a:p>
            <a:r>
              <a:rPr lang="en-US" sz="3200" dirty="0" smtClean="0">
                <a:latin typeface="Century Gothic"/>
                <a:cs typeface="Century Gothic"/>
              </a:rPr>
              <a:t>Publish: </a:t>
            </a:r>
            <a:r>
              <a:rPr lang="en-US" sz="2000" dirty="0" smtClean="0">
                <a:latin typeface="Century Gothic"/>
                <a:cs typeface="Century Gothic"/>
              </a:rPr>
              <a:t>Display their writing and drawings on a bulletin board.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137900" y="198781"/>
            <a:ext cx="838200" cy="804519"/>
          </a:xfrm>
          <a:prstGeom prst="ellipse">
            <a:avLst/>
          </a:prstGeom>
          <a:solidFill>
            <a:srgbClr val="99FF33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entury Gothic" panose="020B0502020202020204" pitchFamily="34" charset="0"/>
              </a:rPr>
              <a:t>5</a:t>
            </a:r>
            <a:endParaRPr lang="en-US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59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7-21 at 8.07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967" y="0"/>
            <a:ext cx="6463862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4161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3758" y="199506"/>
            <a:ext cx="5632174" cy="6957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Grammar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3386" y="1018440"/>
            <a:ext cx="11537547" cy="54202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Century Gothic"/>
                <a:cs typeface="Century Gothic"/>
              </a:rPr>
              <a:t>Review: </a:t>
            </a:r>
            <a:r>
              <a:rPr lang="en-US" sz="2800" dirty="0" smtClean="0">
                <a:latin typeface="Century Gothic"/>
                <a:cs typeface="Century Gothic"/>
              </a:rPr>
              <a:t>Define what a sentence is. </a:t>
            </a:r>
          </a:p>
          <a:p>
            <a:r>
              <a:rPr lang="en-US" sz="2800" dirty="0" smtClean="0">
                <a:latin typeface="Century Gothic"/>
                <a:cs typeface="Century Gothic"/>
              </a:rPr>
              <a:t>Have children tell how they know this is a complete sentence.</a:t>
            </a:r>
          </a:p>
          <a:p>
            <a:pPr algn="ctr"/>
            <a:endParaRPr lang="en-US" sz="2800" dirty="0">
              <a:latin typeface="Century Gothic"/>
              <a:cs typeface="Century Gothic"/>
            </a:endParaRPr>
          </a:p>
          <a:p>
            <a:pPr algn="ctr"/>
            <a:r>
              <a:rPr lang="en-US" sz="4000" b="1" dirty="0" smtClean="0">
                <a:latin typeface="Century Gothic"/>
                <a:cs typeface="Century Gothic"/>
              </a:rPr>
              <a:t>Sam and Yan like to play at school.</a:t>
            </a:r>
          </a:p>
          <a:p>
            <a:pPr algn="ctr"/>
            <a:endParaRPr lang="en-US" sz="4000" b="1" dirty="0">
              <a:latin typeface="Century Gothic"/>
              <a:cs typeface="Century Gothic"/>
            </a:endParaRPr>
          </a:p>
          <a:p>
            <a:r>
              <a:rPr lang="en-US" sz="3600" dirty="0" smtClean="0">
                <a:latin typeface="Century Gothic"/>
                <a:cs typeface="Century Gothic"/>
              </a:rPr>
              <a:t>Practice</a:t>
            </a:r>
            <a:r>
              <a:rPr lang="en-US" sz="4000" dirty="0" smtClean="0">
                <a:latin typeface="Century Gothic"/>
                <a:cs typeface="Century Gothic"/>
              </a:rPr>
              <a:t>: </a:t>
            </a:r>
            <a:r>
              <a:rPr lang="en-US" sz="2400" dirty="0" smtClean="0">
                <a:latin typeface="Century Gothic"/>
                <a:cs typeface="Century Gothic"/>
              </a:rPr>
              <a:t>Work with a partner to turn each incomplete sentence into a complete idea.</a:t>
            </a:r>
            <a:endParaRPr lang="en-US" sz="2800" dirty="0">
              <a:latin typeface="Century Gothic"/>
              <a:cs typeface="Century Gothic"/>
            </a:endParaRPr>
          </a:p>
          <a:p>
            <a:pPr algn="ctr"/>
            <a:r>
              <a:rPr lang="en-US" sz="4000" b="1" dirty="0" smtClean="0">
                <a:latin typeface="Century Gothic"/>
                <a:cs typeface="Century Gothic"/>
              </a:rPr>
              <a:t>I have a</a:t>
            </a:r>
            <a:endParaRPr lang="en-US" sz="4000" b="1" dirty="0">
              <a:latin typeface="Century Gothic"/>
              <a:cs typeface="Century Gothic"/>
            </a:endParaRPr>
          </a:p>
          <a:p>
            <a:pPr algn="ctr"/>
            <a:endParaRPr lang="en-US" sz="4000" b="1" dirty="0" smtClean="0">
              <a:latin typeface="Century Gothic"/>
              <a:cs typeface="Century Gothic"/>
            </a:endParaRPr>
          </a:p>
          <a:p>
            <a:pPr algn="ctr"/>
            <a:r>
              <a:rPr lang="en-US" sz="4000" b="1" dirty="0" smtClean="0">
                <a:latin typeface="Century Gothic"/>
                <a:cs typeface="Century Gothic"/>
              </a:rPr>
              <a:t>ran to</a:t>
            </a:r>
            <a:endParaRPr lang="en-US" sz="40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3347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6900" y="571500"/>
            <a:ext cx="3644900" cy="5397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 panose="020B0502020202020204" pitchFamily="34" charset="0"/>
              </a:rPr>
              <a:t>sat</a:t>
            </a:r>
          </a:p>
          <a:p>
            <a:pPr algn="ctr"/>
            <a:r>
              <a:rPr lang="en-US" sz="8000" dirty="0" smtClean="0">
                <a:latin typeface="Century Gothic" panose="020B0502020202020204" pitchFamily="34" charset="0"/>
              </a:rPr>
              <a:t>can</a:t>
            </a:r>
          </a:p>
          <a:p>
            <a:pPr algn="ctr"/>
            <a:r>
              <a:rPr lang="en-US" sz="8000" dirty="0" smtClean="0">
                <a:latin typeface="Century Gothic" panose="020B0502020202020204" pitchFamily="34" charset="0"/>
              </a:rPr>
              <a:t>man</a:t>
            </a:r>
          </a:p>
          <a:p>
            <a:pPr algn="ctr"/>
            <a:r>
              <a:rPr lang="en-US" sz="8000" dirty="0" smtClean="0">
                <a:latin typeface="Century Gothic" panose="020B0502020202020204" pitchFamily="34" charset="0"/>
              </a:rPr>
              <a:t>nap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5130" y="6361043"/>
            <a:ext cx="1085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Have children read and say these words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137900" y="198781"/>
            <a:ext cx="838200" cy="804519"/>
          </a:xfrm>
          <a:prstGeom prst="ellipse">
            <a:avLst/>
          </a:prstGeom>
          <a:solidFill>
            <a:srgbClr val="99FF33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entury Gothic" panose="020B0502020202020204" pitchFamily="34" charset="0"/>
              </a:rPr>
              <a:t>5</a:t>
            </a:r>
            <a:endParaRPr lang="en-US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70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3758" y="199506"/>
            <a:ext cx="5632174" cy="6957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Grammar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3386" y="1018440"/>
            <a:ext cx="11537547" cy="54202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Century Gothic"/>
                <a:cs typeface="Century Gothic"/>
              </a:rPr>
              <a:t>Review: </a:t>
            </a:r>
            <a:r>
              <a:rPr lang="en-US" sz="2800" dirty="0" smtClean="0">
                <a:latin typeface="Century Gothic"/>
                <a:cs typeface="Century Gothic"/>
              </a:rPr>
              <a:t>Remind children that a sentence begins with a capital letter.</a:t>
            </a:r>
          </a:p>
          <a:p>
            <a:pPr algn="ctr"/>
            <a:endParaRPr lang="en-US" sz="4000" b="1" dirty="0">
              <a:latin typeface="Century Gothic"/>
              <a:cs typeface="Century Gothic"/>
            </a:endParaRPr>
          </a:p>
          <a:p>
            <a:r>
              <a:rPr lang="en-US" sz="3600" dirty="0" smtClean="0">
                <a:latin typeface="Century Gothic"/>
                <a:cs typeface="Century Gothic"/>
              </a:rPr>
              <a:t>Practice</a:t>
            </a:r>
            <a:r>
              <a:rPr lang="en-US" sz="4000" dirty="0" smtClean="0">
                <a:latin typeface="Century Gothic"/>
                <a:cs typeface="Century Gothic"/>
              </a:rPr>
              <a:t>: </a:t>
            </a:r>
            <a:r>
              <a:rPr lang="en-US" sz="2400" dirty="0" smtClean="0">
                <a:latin typeface="Century Gothic"/>
                <a:cs typeface="Century Gothic"/>
              </a:rPr>
              <a:t>Have children fix the sentences.</a:t>
            </a:r>
            <a:endParaRPr lang="en-US" sz="2800" dirty="0">
              <a:latin typeface="Century Gothic"/>
              <a:cs typeface="Century Gothic"/>
            </a:endParaRPr>
          </a:p>
          <a:p>
            <a:pPr algn="ctr"/>
            <a:endParaRPr lang="en-US" sz="4000" b="1" dirty="0" smtClean="0">
              <a:latin typeface="Century Gothic"/>
              <a:cs typeface="Century Gothic"/>
            </a:endParaRPr>
          </a:p>
          <a:p>
            <a:pPr algn="ctr"/>
            <a:r>
              <a:rPr lang="en-US" sz="4000" b="1" dirty="0" err="1" smtClean="0">
                <a:latin typeface="Century Gothic"/>
                <a:cs typeface="Century Gothic"/>
              </a:rPr>
              <a:t>i</a:t>
            </a:r>
            <a:r>
              <a:rPr lang="en-US" sz="4000" b="1" dirty="0" smtClean="0">
                <a:latin typeface="Century Gothic"/>
                <a:cs typeface="Century Gothic"/>
              </a:rPr>
              <a:t> like to play with Jan and Pam.</a:t>
            </a:r>
            <a:endParaRPr lang="en-US" sz="4000" b="1" dirty="0">
              <a:latin typeface="Century Gothic"/>
              <a:cs typeface="Century Gothic"/>
            </a:endParaRPr>
          </a:p>
          <a:p>
            <a:pPr algn="ctr"/>
            <a:endParaRPr lang="en-US" sz="4000" b="1" dirty="0" smtClean="0">
              <a:latin typeface="Century Gothic"/>
              <a:cs typeface="Century Gothic"/>
            </a:endParaRPr>
          </a:p>
          <a:p>
            <a:pPr algn="ctr"/>
            <a:r>
              <a:rPr lang="en-US" sz="4000" b="1" dirty="0" smtClean="0">
                <a:latin typeface="Century Gothic"/>
                <a:cs typeface="Century Gothic"/>
              </a:rPr>
              <a:t>we like to play tag.</a:t>
            </a:r>
            <a:endParaRPr lang="en-US" sz="40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5866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3758" y="199506"/>
            <a:ext cx="5632174" cy="6957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Text Connections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4837" y="1078349"/>
            <a:ext cx="11777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Essential Question: What do you do at your school?</a:t>
            </a:r>
          </a:p>
          <a:p>
            <a:pPr algn="ctr"/>
            <a:endParaRPr lang="en-US" sz="2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You will need to think about all the selections you have read and the information you have learned about what children do at school.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4" name="Picture 3" descr="Screen Shot 2016-07-21 at 8.30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663" y="3031359"/>
            <a:ext cx="2372206" cy="34936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 descr="Screen Shot 2016-07-21 at 8.48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927" y="2993461"/>
            <a:ext cx="2360170" cy="35197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 descr="Screen Shot 2016-07-21 at 8.48.3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099" y="2961527"/>
            <a:ext cx="2372207" cy="35609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0067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7-21 at 10.05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91" y="2504166"/>
            <a:ext cx="6671504" cy="3049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272" y="587101"/>
            <a:ext cx="11597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Guide children to review the selections and their completed graphic organizers. Have children work with partners to compare information from all the </a:t>
            </a:r>
            <a:r>
              <a:rPr lang="en-US" sz="2000" smtClean="0">
                <a:latin typeface="Century Gothic"/>
                <a:cs typeface="Century Gothic"/>
              </a:rPr>
              <a:t>week’s reads.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3804" y="1773285"/>
            <a:ext cx="6888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do you do at school?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2268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3758" y="199506"/>
            <a:ext cx="5632174" cy="6957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Research and Inquiry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522" y="1246092"/>
            <a:ext cx="5175722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Create a checklist and review their pages for a class book:</a:t>
            </a:r>
          </a:p>
          <a:p>
            <a:pPr algn="ctr"/>
            <a:endParaRPr lang="en-US" sz="2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entury Gothic"/>
                <a:cs typeface="Century Gothic"/>
              </a:rPr>
              <a:t>Does their page describe an activity children do at school?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latin typeface="Century Gothic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entury Gothic"/>
                <a:cs typeface="Century Gothic"/>
              </a:rPr>
              <a:t>Why did they choose that activity?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latin typeface="Century Gothic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entury Gothic"/>
                <a:cs typeface="Century Gothic"/>
              </a:rPr>
              <a:t>Do they wish to make any changes or add information that relates to the school activity?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latin typeface="Century Gothic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entury Gothic"/>
                <a:cs typeface="Century Gothic"/>
              </a:rPr>
              <a:t>Have they taken notes about what they would like to talk about when presenting their book pages to the class?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10706" y="1138257"/>
            <a:ext cx="5966458" cy="54037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1502" y="5954883"/>
            <a:ext cx="5151760" cy="7428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Guide partners to practice sharing their book pages with each other,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101" y="1968720"/>
            <a:ext cx="5672273" cy="37989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30356" y="1365909"/>
            <a:ext cx="3138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Name ___________________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88823" y="1270055"/>
            <a:ext cx="1964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Wawati SC Regular"/>
                <a:cs typeface="Wawati SC Regular"/>
              </a:rPr>
              <a:t>Carlos</a:t>
            </a:r>
            <a:endParaRPr lang="en-US" sz="2400" dirty="0">
              <a:latin typeface="Wawati SC Regular"/>
              <a:cs typeface="Wawati SC 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06553" y="5918938"/>
            <a:ext cx="5846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Wawati SC Regular"/>
                <a:cs typeface="Wawati SC Regular"/>
              </a:rPr>
              <a:t>My teacher teaches us about monkeys. I like to help with the projector. Sometimes, Jorge has to sit in time out.</a:t>
            </a:r>
            <a:endParaRPr lang="en-US" dirty="0">
              <a:latin typeface="Wawati SC Regular"/>
              <a:cs typeface="Wawati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2943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4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r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926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a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18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m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51390" y="353392"/>
            <a:ext cx="1965740" cy="5521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white board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5200" y="5892800"/>
            <a:ext cx="976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Let’s blend all the sounds together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Change the m to t.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48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4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r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926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a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18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t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5200" y="5892800"/>
            <a:ext cx="976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Let’s blend all the sounds together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Change the r to c.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5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4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c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926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a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18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t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5200" y="5892800"/>
            <a:ext cx="976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Let’s blend all the sounds together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Change the c to m.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68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4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m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926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a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18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t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5200" y="5892800"/>
            <a:ext cx="976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Let’s blend all the sounds together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Change the t to p.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92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4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m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926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a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18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p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5200" y="5892800"/>
            <a:ext cx="976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Let’s blend all the sounds together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Change the p to n.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68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914</Words>
  <Application>Microsoft Office PowerPoint</Application>
  <PresentationFormat>Widescreen</PresentationFormat>
  <Paragraphs>187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Century Gothic</vt:lpstr>
      <vt:lpstr>Wawati SC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Pehrson</dc:creator>
  <cp:lastModifiedBy>R Pehrson</cp:lastModifiedBy>
  <cp:revision>1</cp:revision>
  <dcterms:created xsi:type="dcterms:W3CDTF">2016-09-02T04:50:32Z</dcterms:created>
  <dcterms:modified xsi:type="dcterms:W3CDTF">2016-09-02T04:50:41Z</dcterms:modified>
</cp:coreProperties>
</file>