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66" r:id="rId102"/>
    <p:sldId id="367" r:id="rId103"/>
    <p:sldId id="36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282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9" r:id="rId189"/>
    <p:sldId id="452" r:id="rId190"/>
    <p:sldId id="445" r:id="rId191"/>
    <p:sldId id="450" r:id="rId192"/>
    <p:sldId id="451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88" r:id="rId229"/>
    <p:sldId id="489" r:id="rId230"/>
    <p:sldId id="490" r:id="rId231"/>
    <p:sldId id="491" r:id="rId232"/>
    <p:sldId id="492" r:id="rId233"/>
    <p:sldId id="493" r:id="rId234"/>
    <p:sldId id="494" r:id="rId235"/>
    <p:sldId id="495" r:id="rId236"/>
    <p:sldId id="496" r:id="rId237"/>
    <p:sldId id="497" r:id="rId238"/>
    <p:sldId id="498" r:id="rId239"/>
    <p:sldId id="499" r:id="rId240"/>
    <p:sldId id="500" r:id="rId241"/>
    <p:sldId id="501" r:id="rId242"/>
    <p:sldId id="502" r:id="rId243"/>
    <p:sldId id="503" r:id="rId244"/>
    <p:sldId id="504" r:id="rId245"/>
    <p:sldId id="505" r:id="rId246"/>
    <p:sldId id="506" r:id="rId247"/>
    <p:sldId id="507" r:id="rId248"/>
    <p:sldId id="508" r:id="rId249"/>
    <p:sldId id="509" r:id="rId250"/>
    <p:sldId id="510" r:id="rId251"/>
    <p:sldId id="511" r:id="rId252"/>
    <p:sldId id="512" r:id="rId253"/>
    <p:sldId id="513" r:id="rId254"/>
    <p:sldId id="514" r:id="rId255"/>
    <p:sldId id="515" r:id="rId256"/>
    <p:sldId id="516" r:id="rId257"/>
    <p:sldId id="517" r:id="rId258"/>
    <p:sldId id="518" r:id="rId259"/>
    <p:sldId id="519" r:id="rId260"/>
    <p:sldId id="520" r:id="rId261"/>
    <p:sldId id="521" r:id="rId262"/>
    <p:sldId id="522" r:id="rId263"/>
    <p:sldId id="523" r:id="rId264"/>
    <p:sldId id="524" r:id="rId265"/>
    <p:sldId id="525" r:id="rId266"/>
    <p:sldId id="526" r:id="rId267"/>
    <p:sldId id="527" r:id="rId268"/>
    <p:sldId id="528" r:id="rId269"/>
    <p:sldId id="529" r:id="rId270"/>
    <p:sldId id="530" r:id="rId271"/>
    <p:sldId id="531" r:id="rId272"/>
    <p:sldId id="532" r:id="rId273"/>
    <p:sldId id="533" r:id="rId274"/>
    <p:sldId id="534" r:id="rId275"/>
    <p:sldId id="535" r:id="rId276"/>
    <p:sldId id="536" r:id="rId277"/>
    <p:sldId id="537" r:id="rId278"/>
    <p:sldId id="538" r:id="rId279"/>
    <p:sldId id="539" r:id="rId280"/>
    <p:sldId id="540" r:id="rId281"/>
    <p:sldId id="541" r:id="rId282"/>
    <p:sldId id="542" r:id="rId283"/>
    <p:sldId id="543" r:id="rId284"/>
    <p:sldId id="544" r:id="rId285"/>
    <p:sldId id="545" r:id="rId286"/>
    <p:sldId id="546" r:id="rId287"/>
    <p:sldId id="547" r:id="rId288"/>
    <p:sldId id="549" r:id="rId289"/>
    <p:sldId id="550" r:id="rId290"/>
    <p:sldId id="552" r:id="rId291"/>
    <p:sldId id="553" r:id="rId292"/>
    <p:sldId id="554" r:id="rId293"/>
    <p:sldId id="555" r:id="rId294"/>
    <p:sldId id="556" r:id="rId295"/>
    <p:sldId id="557" r:id="rId296"/>
    <p:sldId id="558" r:id="rId297"/>
    <p:sldId id="559" r:id="rId298"/>
    <p:sldId id="560" r:id="rId299"/>
    <p:sldId id="563" r:id="rId300"/>
    <p:sldId id="561" r:id="rId301"/>
    <p:sldId id="564" r:id="rId302"/>
    <p:sldId id="565" r:id="rId303"/>
    <p:sldId id="566" r:id="rId304"/>
    <p:sldId id="567" r:id="rId305"/>
    <p:sldId id="568" r:id="rId306"/>
    <p:sldId id="569" r:id="rId307"/>
    <p:sldId id="570" r:id="rId308"/>
    <p:sldId id="571" r:id="rId309"/>
    <p:sldId id="572" r:id="rId310"/>
    <p:sldId id="573" r:id="rId311"/>
    <p:sldId id="574" r:id="rId312"/>
    <p:sldId id="575" r:id="rId313"/>
    <p:sldId id="576" r:id="rId314"/>
    <p:sldId id="577" r:id="rId315"/>
    <p:sldId id="578" r:id="rId316"/>
    <p:sldId id="579" r:id="rId317"/>
    <p:sldId id="580" r:id="rId318"/>
    <p:sldId id="581" r:id="rId319"/>
    <p:sldId id="582" r:id="rId320"/>
    <p:sldId id="583" r:id="rId321"/>
    <p:sldId id="548" r:id="rId322"/>
    <p:sldId id="584" r:id="rId323"/>
    <p:sldId id="585" r:id="rId324"/>
    <p:sldId id="586" r:id="rId325"/>
    <p:sldId id="587" r:id="rId326"/>
    <p:sldId id="588" r:id="rId327"/>
    <p:sldId id="589" r:id="rId328"/>
    <p:sldId id="590" r:id="rId329"/>
    <p:sldId id="591" r:id="rId330"/>
    <p:sldId id="592" r:id="rId331"/>
    <p:sldId id="593" r:id="rId332"/>
    <p:sldId id="594" r:id="rId333"/>
    <p:sldId id="595" r:id="rId334"/>
    <p:sldId id="596" r:id="rId335"/>
    <p:sldId id="597" r:id="rId336"/>
    <p:sldId id="598" r:id="rId337"/>
    <p:sldId id="599" r:id="rId338"/>
    <p:sldId id="600" r:id="rId339"/>
    <p:sldId id="601" r:id="rId340"/>
    <p:sldId id="602" r:id="rId341"/>
    <p:sldId id="603" r:id="rId342"/>
    <p:sldId id="604" r:id="rId343"/>
    <p:sldId id="605" r:id="rId344"/>
    <p:sldId id="606" r:id="rId345"/>
    <p:sldId id="607" r:id="rId346"/>
    <p:sldId id="608" r:id="rId347"/>
    <p:sldId id="609" r:id="rId348"/>
    <p:sldId id="610" r:id="rId349"/>
    <p:sldId id="611" r:id="rId350"/>
    <p:sldId id="612" r:id="rId351"/>
    <p:sldId id="613" r:id="rId352"/>
    <p:sldId id="614" r:id="rId353"/>
    <p:sldId id="615" r:id="rId354"/>
    <p:sldId id="616" r:id="rId355"/>
    <p:sldId id="617" r:id="rId356"/>
    <p:sldId id="618" r:id="rId357"/>
    <p:sldId id="619" r:id="rId358"/>
    <p:sldId id="620" r:id="rId359"/>
    <p:sldId id="621" r:id="rId360"/>
    <p:sldId id="622" r:id="rId361"/>
    <p:sldId id="623" r:id="rId362"/>
    <p:sldId id="624" r:id="rId363"/>
    <p:sldId id="625" r:id="rId364"/>
    <p:sldId id="626" r:id="rId365"/>
    <p:sldId id="627" r:id="rId366"/>
    <p:sldId id="628" r:id="rId367"/>
    <p:sldId id="629" r:id="rId368"/>
    <p:sldId id="630" r:id="rId369"/>
    <p:sldId id="631" r:id="rId370"/>
    <p:sldId id="632" r:id="rId371"/>
    <p:sldId id="633" r:id="rId372"/>
    <p:sldId id="634" r:id="rId373"/>
    <p:sldId id="635" r:id="rId374"/>
    <p:sldId id="636" r:id="rId375"/>
    <p:sldId id="637" r:id="rId376"/>
    <p:sldId id="638" r:id="rId377"/>
    <p:sldId id="639" r:id="rId378"/>
    <p:sldId id="640" r:id="rId379"/>
    <p:sldId id="641" r:id="rId380"/>
    <p:sldId id="642" r:id="rId381"/>
    <p:sldId id="643" r:id="rId382"/>
    <p:sldId id="644" r:id="rId383"/>
    <p:sldId id="645" r:id="rId384"/>
    <p:sldId id="646" r:id="rId385"/>
    <p:sldId id="647" r:id="rId386"/>
    <p:sldId id="654" r:id="rId387"/>
    <p:sldId id="648" r:id="rId388"/>
    <p:sldId id="649" r:id="rId389"/>
    <p:sldId id="650" r:id="rId390"/>
    <p:sldId id="651" r:id="rId391"/>
    <p:sldId id="652" r:id="rId392"/>
    <p:sldId id="653" r:id="rId393"/>
    <p:sldId id="655" r:id="rId394"/>
    <p:sldId id="656" r:id="rId3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12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tableStyles" Target="tableStyles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printerSettings" Target="printerSettings/printerSettings1.bin"/><Relationship Id="rId397" Type="http://schemas.openxmlformats.org/officeDocument/2006/relationships/presProps" Target="presProps.xml"/><Relationship Id="rId398" Type="http://schemas.openxmlformats.org/officeDocument/2006/relationships/viewProps" Target="viewProps.xml"/><Relationship Id="rId39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7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2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3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2224-2734-1240-B039-27ADD913F54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6745-0E74-CC4D-B8DB-8AA2634D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2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61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65082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2"/>
            <a:ext cx="8347098" cy="264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</a:t>
            </a:r>
            <a:r>
              <a:rPr lang="en-US" sz="5400" u="sng" dirty="0" smtClean="0">
                <a:latin typeface="Century Gothic"/>
                <a:cs typeface="Century Gothic"/>
              </a:rPr>
              <a:t>cat</a:t>
            </a:r>
            <a:r>
              <a:rPr lang="en-US" sz="5400" dirty="0" smtClean="0">
                <a:latin typeface="Century Gothic"/>
                <a:cs typeface="Century Gothic"/>
              </a:rPr>
              <a:t> is big.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three </a:t>
            </a:r>
            <a:r>
              <a:rPr lang="en-US" sz="5400" u="sng" dirty="0" smtClean="0">
                <a:latin typeface="Century Gothic"/>
                <a:cs typeface="Century Gothic"/>
              </a:rPr>
              <a:t>cat</a:t>
            </a:r>
            <a:r>
              <a:rPr lang="en-US" sz="5400" b="1" u="sng" dirty="0" smtClean="0">
                <a:latin typeface="Century Gothic"/>
                <a:cs typeface="Century Gothic"/>
              </a:rPr>
              <a:t>s</a:t>
            </a:r>
            <a:r>
              <a:rPr lang="en-US" sz="5400" dirty="0" smtClean="0">
                <a:latin typeface="Century Gothic"/>
                <a:cs typeface="Century Gothic"/>
              </a:rPr>
              <a:t> nap.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singular noun names one person, one place, or one 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nouns name more than one person, place, or 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These are plural nouns. Usually you make a noun plural by adding –s to the end.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170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6807" y="2212982"/>
            <a:ext cx="6598099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bo</a:t>
            </a:r>
            <a:r>
              <a:rPr lang="en-US" sz="6600" b="1" dirty="0" smtClean="0">
                <a:latin typeface="Century Gothic"/>
                <a:cs typeface="Century Gothic"/>
              </a:rPr>
              <a:t>x</a:t>
            </a:r>
            <a:r>
              <a:rPr lang="en-US" sz="6600" dirty="0" smtClean="0">
                <a:latin typeface="Century Gothic"/>
                <a:cs typeface="Century Gothic"/>
              </a:rPr>
              <a:t> - box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bu</a:t>
            </a:r>
            <a:r>
              <a:rPr lang="en-US" sz="6600" b="1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 - bus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bo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latin typeface="Century Gothic"/>
                <a:cs typeface="Century Gothic"/>
              </a:rPr>
              <a:t> - boss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If a noun ends in –x, -s, or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, you 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make the plural form.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477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5" y="2212982"/>
            <a:ext cx="8784732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The six (duck/ducks have many (brick/bricks).</a:t>
            </a:r>
            <a:endParaRPr lang="en-US" sz="5400" u="sng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noun that completes each sentence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identify it as singular or plural.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42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5" y="2212982"/>
            <a:ext cx="8784732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A frog got a lot of (kiss/kisses).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noun that completes each sentence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identify it as singular or plural.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57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880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smtClean="0">
                <a:latin typeface="Century Gothic"/>
                <a:cs typeface="Century Gothic"/>
              </a:rPr>
              <a:t>Phoneme 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9540"/>
            <a:ext cx="86909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say three words. Tell me the sound you hear in all three words.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the first one together.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suuub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yuuum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fuuus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sub, yum, fuss		bus, nut, huff		yes, fell, bed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bat, man, cap		hum, but, run		hot, log, sock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642348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mud, cub, fun.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same sound in the middle of mud, cub, and fun.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muuud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kuuub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fuuun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middle sound is /u/.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727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7295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4557" y="2071961"/>
            <a:ext cx="2183054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5400" dirty="0" smtClean="0">
                <a:latin typeface="Century Gothic"/>
                <a:cs typeface="Century Gothic"/>
              </a:rPr>
              <a:t>s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1158" y="3407970"/>
            <a:ext cx="2306453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5400" dirty="0" smtClean="0">
                <a:latin typeface="Century Gothic"/>
                <a:cs typeface="Century Gothic"/>
              </a:rPr>
              <a:t>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593" y="372380"/>
            <a:ext cx="1737849" cy="99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is this letter?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436" y="524780"/>
            <a:ext cx="1737849" cy="99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does it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028" y="5145740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2" name="Picture 11" descr="Screen Shot 2016-09-27 at 11.0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6" y="767500"/>
            <a:ext cx="4277546" cy="576925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 rot="20066508">
            <a:off x="5501351" y="1261769"/>
            <a:ext cx="1651912" cy="234129"/>
          </a:xfrm>
          <a:prstGeom prst="leftArrow">
            <a:avLst>
              <a:gd name="adj1" fmla="val 551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0676782" flipH="1">
            <a:off x="1991355" y="4948902"/>
            <a:ext cx="2110580" cy="255500"/>
          </a:xfrm>
          <a:prstGeom prst="leftArrow">
            <a:avLst>
              <a:gd name="adj1" fmla="val 551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Umbrella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/u/.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/u/ sound is spelled with the letter u. Sometimes it is spelled with the letters ea.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uuu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umbrella.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uuu</a:t>
            </a:r>
            <a:r>
              <a:rPr lang="en-US" sz="1000" dirty="0" smtClean="0">
                <a:latin typeface="Century Gothic"/>
                <a:cs typeface="Century Gothic"/>
              </a:rPr>
              <a:t>/, umbrella.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/u/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37606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78136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16277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273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1068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06910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450627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30814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zz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0055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zz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32673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87657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78054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7153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84918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4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30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37420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914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3042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44997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91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81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07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72110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0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4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09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33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73219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4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12787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914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3042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93645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91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81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07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31008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0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4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09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33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97900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78495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Century Gothic"/>
                <a:cs typeface="Century Gothic"/>
              </a:rPr>
              <a:t>t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53504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220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57470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92914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</a:t>
            </a:r>
            <a:r>
              <a:rPr lang="en-US" sz="7200" dirty="0" err="1" smtClean="0">
                <a:latin typeface="Century Gothic"/>
                <a:cs typeface="Century Gothic"/>
              </a:rPr>
              <a:t>r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77615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435050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91798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</a:t>
            </a:r>
            <a:r>
              <a:rPr lang="en-US" sz="7200" dirty="0" err="1" smtClean="0">
                <a:latin typeface="Century Gothic"/>
                <a:cs typeface="Century Gothic"/>
              </a:rPr>
              <a:t>h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50120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37322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397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 smtClean="0">
              <a:latin typeface="Century Gothic"/>
              <a:cs typeface="Century Gothic"/>
            </a:endParaRP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63333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49008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398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650821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43039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38055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</a:t>
            </a:r>
            <a:r>
              <a:rPr lang="en-US" sz="7200" dirty="0" err="1" smtClean="0">
                <a:latin typeface="Century Gothic"/>
                <a:cs typeface="Century Gothic"/>
              </a:rPr>
              <a:t>sn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3945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</a:t>
            </a:r>
            <a:r>
              <a:rPr lang="en-US" sz="7200" dirty="0" err="1" smtClean="0">
                <a:latin typeface="Century Gothic"/>
                <a:cs typeface="Century Gothic"/>
              </a:rPr>
              <a:t>sn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87673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65237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</a:t>
            </a:r>
            <a:r>
              <a:rPr lang="en-US" sz="7200" dirty="0" err="1" smtClean="0">
                <a:latin typeface="Century Gothic"/>
                <a:cs typeface="Century Gothic"/>
              </a:rPr>
              <a:t>dr</a:t>
            </a:r>
            <a:endParaRPr lang="en-US" sz="7200" dirty="0" smtClean="0">
              <a:latin typeface="Century Gothic"/>
              <a:cs typeface="Century Gothic"/>
            </a:endParaRPr>
          </a:p>
          <a:p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80407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</a:t>
            </a:r>
            <a:r>
              <a:rPr lang="en-US" sz="7200" dirty="0" err="1" smtClean="0">
                <a:latin typeface="Century Gothic"/>
                <a:cs typeface="Century Gothic"/>
              </a:rPr>
              <a:t>dr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 smtClean="0">
              <a:latin typeface="Century Gothic"/>
              <a:cs typeface="Century Gothic"/>
            </a:endParaRPr>
          </a:p>
          <a:p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60186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457108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err="1" smtClean="0">
                <a:latin typeface="Century Gothic"/>
                <a:cs typeface="Century Gothic"/>
              </a:rPr>
              <a:t>pl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996776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err="1" smtClean="0">
                <a:latin typeface="Century Gothic"/>
                <a:cs typeface="Century Gothic"/>
              </a:rPr>
              <a:t>pl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220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1068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435420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</a:t>
            </a:r>
            <a:r>
              <a:rPr lang="en-US" sz="7200" dirty="0" err="1" smtClean="0">
                <a:latin typeface="Century Gothic"/>
                <a:cs typeface="Century Gothic"/>
              </a:rPr>
              <a:t>str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508717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</a:t>
            </a:r>
            <a:r>
              <a:rPr lang="en-US" sz="7200" dirty="0" err="1" smtClean="0">
                <a:latin typeface="Century Gothic"/>
                <a:cs typeface="Century Gothic"/>
              </a:rPr>
              <a:t>str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560076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str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415774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str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h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92187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str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</a:t>
            </a:r>
            <a:r>
              <a:rPr lang="en-US" sz="7200" dirty="0" err="1" smtClean="0">
                <a:latin typeface="Century Gothic"/>
                <a:cs typeface="Century Gothic"/>
              </a:rPr>
              <a:t>h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045816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6" y="429670"/>
            <a:ext cx="8937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b   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 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g   dr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m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str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ck   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latin typeface="Century Gothic"/>
                <a:cs typeface="Century Gothic"/>
              </a:rPr>
              <a:t>ff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706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273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821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542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37420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676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ff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75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 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93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 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758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Put an l after the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84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2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2018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570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431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2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2018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570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984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2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2018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570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272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2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2018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570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060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2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2018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4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570" y="20103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82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57470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57391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He’s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contraction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contraction is when you put two words together to make one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196089"/>
            <a:ext cx="6640108" cy="3284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   he is  -  </a:t>
            </a:r>
            <a:r>
              <a:rPr lang="en-US" sz="6600" dirty="0" smtClean="0">
                <a:latin typeface="Century Gothic"/>
                <a:cs typeface="Century Gothic"/>
              </a:rPr>
              <a:t>he</a:t>
            </a:r>
            <a:r>
              <a:rPr lang="en-US" sz="6600" u="sng" dirty="0" smtClean="0">
                <a:latin typeface="Century Gothic"/>
                <a:cs typeface="Century Gothic"/>
              </a:rPr>
              <a:t>’s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82" y="5623892"/>
            <a:ext cx="830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He’s is a shorter way of writing and saying he is.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missing letter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in is.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leave out one or more letters when you make a contraction.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074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95583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contraction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when you put two words together to make one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422" y="2129251"/>
            <a:ext cx="7244941" cy="3208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he is  -   she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  <a:r>
              <a:rPr lang="en-US" sz="6600" dirty="0" smtClean="0">
                <a:latin typeface="Century Gothic"/>
                <a:cs typeface="Century Gothic"/>
              </a:rPr>
              <a:t>		 	    it is  -   it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82" y="5623892"/>
            <a:ext cx="830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missing letter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in is.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leave out one or more letters when you make a contraction.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982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518" y="1327202"/>
            <a:ext cx="3733512" cy="4010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she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  <a:r>
              <a:rPr lang="en-US" sz="6600" dirty="0" smtClean="0">
                <a:latin typeface="Century Gothic"/>
                <a:cs typeface="Century Gothic"/>
              </a:rPr>
              <a:t>		 	    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82" y="5910338"/>
            <a:ext cx="83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hevron 4"/>
          <p:cNvSpPr/>
          <p:nvPr/>
        </p:nvSpPr>
        <p:spPr>
          <a:xfrm rot="991212">
            <a:off x="5539685" y="2367016"/>
            <a:ext cx="1823787" cy="127459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20738595">
            <a:off x="5580581" y="3163613"/>
            <a:ext cx="1823787" cy="127459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4315" y="2255023"/>
            <a:ext cx="1174480" cy="1260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entury Gothic"/>
                <a:cs typeface="Century Gothic"/>
              </a:rPr>
              <a:t>/z/</a:t>
            </a:r>
            <a:endParaRPr lang="en-US" sz="5400" b="1" dirty="0">
              <a:latin typeface="Century Gothic"/>
              <a:cs typeface="Century Gothic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160065" y="4624018"/>
            <a:ext cx="1823787" cy="127459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4315" y="4077279"/>
            <a:ext cx="1174480" cy="1260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entury Gothic"/>
                <a:cs typeface="Century Gothic"/>
              </a:rPr>
              <a:t>/s/</a:t>
            </a:r>
            <a:endParaRPr lang="en-US" sz="5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6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8092" y="1327202"/>
            <a:ext cx="6970494" cy="4010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</a:t>
            </a:r>
            <a:r>
              <a:rPr lang="en-US" sz="6600" b="1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is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  ______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she is</a:t>
            </a:r>
            <a:r>
              <a:rPr lang="en-US" sz="6600" dirty="0" smtClean="0">
                <a:latin typeface="Century Gothic"/>
                <a:cs typeface="Century Gothic"/>
              </a:rPr>
              <a:t>	______	 	    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 is    ______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82" y="5910338"/>
            <a:ext cx="830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Write the contraction for each word 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use the contraction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106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93754" y="14322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39386" y="14322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5313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bun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264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hut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0949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dug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534848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31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31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312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312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1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12" y="512701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990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990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10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9902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9902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990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9902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rug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088075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56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Could you pass the nuts, please?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654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Does a fox live in a den?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22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one frog on the log.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39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650821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do then?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390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three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Three black dogs run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397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652200"/>
            <a:ext cx="8347098" cy="264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kids make a school out of blocks.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singular noun names one person, one place, or one 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nouns name more than one person, place, or 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These are plural nouns. Usually you make a noun plural by adding –s to the end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noun ends with –x, -s, or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, you 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952" y="5824407"/>
            <a:ext cx="764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each noun and tell if it is singular or plural.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48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6807" y="2212982"/>
            <a:ext cx="6598099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bo</a:t>
            </a:r>
            <a:r>
              <a:rPr lang="en-US" sz="6600" b="1" dirty="0" smtClean="0">
                <a:latin typeface="Century Gothic"/>
                <a:cs typeface="Century Gothic"/>
              </a:rPr>
              <a:t>x</a:t>
            </a:r>
            <a:r>
              <a:rPr lang="en-US" sz="6600" dirty="0" smtClean="0">
                <a:latin typeface="Century Gothic"/>
                <a:cs typeface="Century Gothic"/>
              </a:rPr>
              <a:t> - box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bu</a:t>
            </a:r>
            <a:r>
              <a:rPr lang="en-US" sz="6600" b="1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 - bus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bo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latin typeface="Century Gothic"/>
                <a:cs typeface="Century Gothic"/>
              </a:rPr>
              <a:t> - boss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If a noun ends in –x, -s, or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, you 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make the plural form.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97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5" y="2212982"/>
            <a:ext cx="8784732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The six (duck/ducks have many (brick/bricks).</a:t>
            </a:r>
            <a:endParaRPr lang="en-US" sz="5400" u="sng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noun that completes each sentence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identify it as singular or plural.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90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5" y="2212982"/>
            <a:ext cx="8784732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A frog got a lot of (kiss/kisses).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noun that completes each sentence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identify it as singular or plural.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6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</a:t>
            </a:r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60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642348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put one marker in each box as I say each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sounds to form a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for each sound as you say: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 /u/ /g/.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0219" y="3157561"/>
            <a:ext cx="4986474" cy="2642199"/>
            <a:chOff x="1830556" y="3468924"/>
            <a:chExt cx="4986474" cy="2642199"/>
          </a:xfrm>
        </p:grpSpPr>
        <p:sp>
          <p:nvSpPr>
            <p:cNvPr id="8" name="Rectangle 7"/>
            <p:cNvSpPr/>
            <p:nvPr/>
          </p:nvSpPr>
          <p:spPr>
            <a:xfrm>
              <a:off x="1830556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2714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4872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69225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4116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708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2205597" y="4551374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3969012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5741980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50004" y="2673498"/>
            <a:ext cx="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6033" y="2673498"/>
            <a:ext cx="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/u/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536" y="2673498"/>
            <a:ext cx="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/g/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341" y="5814226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word has three sounds: /m/ /u/ /g/.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 to form a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mmmuuug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mug.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mug.</a:t>
            </a:r>
          </a:p>
        </p:txBody>
      </p:sp>
    </p:spTree>
    <p:extLst>
      <p:ext uri="{BB962C8B-B14F-4D97-AF65-F5344CB8AC3E}">
        <p14:creationId xmlns:p14="http://schemas.microsoft.com/office/powerpoint/2010/main" val="114634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0219" y="1978460"/>
            <a:ext cx="4986474" cy="2642199"/>
            <a:chOff x="1830556" y="3468924"/>
            <a:chExt cx="4986474" cy="2642199"/>
          </a:xfrm>
        </p:grpSpPr>
        <p:sp>
          <p:nvSpPr>
            <p:cNvPr id="8" name="Rectangle 7"/>
            <p:cNvSpPr/>
            <p:nvPr/>
          </p:nvSpPr>
          <p:spPr>
            <a:xfrm>
              <a:off x="1830556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2714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4872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69225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4116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708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2205597" y="4551374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3969012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5741980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10765" y="1394038"/>
            <a:ext cx="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763" y="1394038"/>
            <a:ext cx="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/u/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536" y="1394038"/>
            <a:ext cx="8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/g/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341" y="4890896"/>
            <a:ext cx="8055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/u/ /p/			/f/ /u/ /n/			/p/ /l/ /u/ /m/</a:t>
            </a:r>
          </a:p>
          <a:p>
            <a:pPr algn="ctr"/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/u/ /p/		/d/ /r/ /u/ /m/		/s/ /t/ /u/ /k/</a:t>
            </a:r>
          </a:p>
        </p:txBody>
      </p:sp>
    </p:spTree>
    <p:extLst>
      <p:ext uri="{BB962C8B-B14F-4D97-AF65-F5344CB8AC3E}">
        <p14:creationId xmlns:p14="http://schemas.microsoft.com/office/powerpoint/2010/main" val="349691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370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zz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10689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85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3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016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804489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85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3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016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4991" y="19960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433069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85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3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7781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0229" y="19960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220559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415588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85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3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016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52084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85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3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016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4991" y="19960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422507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85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3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7781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0229" y="19960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663493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443772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970522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92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Identify and Generate Rhyme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771799"/>
            <a:ext cx="8690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Tell me which two words rhyme. Then say another word that rhymes with them.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plum, gum, tag			bus, run, fun			nut, win, but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net, up, pup				hug, bug, hut			tub, block, rub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two words: bugs, rug.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Bug and rug rhyme because they both end with the same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Bug and rug end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another word that rhymes with bug and rug?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 figure that out, I think of words that end in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Tug rhymes with bug and rug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beause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tug ends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46010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zz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37420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268196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157560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62795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0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596123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448766"/>
            <a:ext cx="88515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u     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ck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ff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dr</a:t>
            </a:r>
            <a:r>
              <a:rPr lang="en-US" sz="7000" dirty="0" smtClean="0">
                <a:latin typeface="Century Gothic"/>
                <a:cs typeface="Century Gothic"/>
              </a:rPr>
              <a:t>      </a:t>
            </a:r>
            <a:r>
              <a:rPr lang="en-US" sz="7000" dirty="0" err="1" smtClean="0">
                <a:latin typeface="Century Gothic"/>
                <a:cs typeface="Century Gothic"/>
              </a:rPr>
              <a:t>pl</a:t>
            </a:r>
            <a:r>
              <a:rPr lang="en-US" sz="7000" dirty="0" smtClean="0">
                <a:latin typeface="Century Gothic"/>
                <a:cs typeface="Century Gothic"/>
              </a:rPr>
              <a:t> 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        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        </a:t>
            </a:r>
            <a:r>
              <a:rPr lang="en-US" sz="7000" dirty="0" err="1" smtClean="0">
                <a:latin typeface="Century Gothic"/>
                <a:cs typeface="Century Gothic"/>
              </a:rPr>
              <a:t>fl</a:t>
            </a:r>
            <a:r>
              <a:rPr lang="en-US" sz="7000" dirty="0" smtClean="0">
                <a:latin typeface="Century Gothic"/>
                <a:cs typeface="Century Gothic"/>
              </a:rPr>
              <a:t>        </a:t>
            </a:r>
            <a:r>
              <a:rPr lang="en-US" sz="7000" dirty="0" err="1" smtClean="0">
                <a:latin typeface="Century Gothic"/>
                <a:cs typeface="Century Gothic"/>
              </a:rPr>
              <a:t>ss</a:t>
            </a:r>
            <a:r>
              <a:rPr lang="en-US" sz="7000" dirty="0" smtClean="0">
                <a:latin typeface="Century Gothic"/>
                <a:cs typeface="Century Gothic"/>
              </a:rPr>
              <a:t> 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971782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403626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err="1" smtClean="0">
                <a:latin typeface="Century Gothic"/>
                <a:cs typeface="Century Gothic"/>
              </a:rPr>
              <a:t>y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17743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176924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224010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764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0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2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57470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083871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622417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</a:t>
            </a:r>
            <a:r>
              <a:rPr lang="en-US" sz="6800" dirty="0" err="1" smtClean="0">
                <a:latin typeface="Century Gothic"/>
                <a:cs typeface="Century Gothic"/>
              </a:rPr>
              <a:t>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4521818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635481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</a:t>
            </a:r>
            <a:r>
              <a:rPr lang="en-US" sz="6800" dirty="0" err="1" smtClean="0">
                <a:latin typeface="Century Gothic"/>
                <a:cs typeface="Century Gothic"/>
              </a:rPr>
              <a:t>st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827186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</a:t>
            </a:r>
            <a:r>
              <a:rPr lang="en-US" sz="6800" dirty="0" err="1" smtClean="0">
                <a:latin typeface="Century Gothic"/>
                <a:cs typeface="Century Gothic"/>
              </a:rPr>
              <a:t>st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04169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156673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dr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932669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dr</a:t>
            </a:r>
            <a:r>
              <a:rPr lang="en-US" sz="6800" dirty="0" err="1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638929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46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0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5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43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732296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</a:t>
            </a:r>
            <a:r>
              <a:rPr lang="en-US" sz="6800" dirty="0" err="1" smtClean="0">
                <a:latin typeface="Century Gothic"/>
                <a:cs typeface="Century Gothic"/>
              </a:rPr>
              <a:t>sn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9722373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</a:t>
            </a:r>
            <a:r>
              <a:rPr lang="en-US" sz="6800" dirty="0" err="1" smtClean="0">
                <a:latin typeface="Century Gothic"/>
                <a:cs typeface="Century Gothic"/>
              </a:rPr>
              <a:t>sn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89926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509303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103463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</a:t>
            </a:r>
            <a:r>
              <a:rPr lang="en-US" sz="6800" dirty="0" err="1" smtClean="0">
                <a:latin typeface="Century Gothic"/>
                <a:cs typeface="Century Gothic"/>
              </a:rPr>
              <a:t>b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534686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489928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</a:t>
            </a:r>
            <a:r>
              <a:rPr lang="en-US" sz="6800" dirty="0" err="1" smtClean="0">
                <a:latin typeface="Century Gothic"/>
                <a:cs typeface="Century Gothic"/>
              </a:rPr>
              <a:t>pl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506204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</a:t>
            </a:r>
            <a:r>
              <a:rPr lang="en-US" sz="6800" dirty="0" err="1" smtClean="0">
                <a:latin typeface="Century Gothic"/>
                <a:cs typeface="Century Gothic"/>
              </a:rPr>
              <a:t>pl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002555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253903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111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0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5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98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083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014062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937043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4516191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478808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</a:t>
            </a:r>
            <a:r>
              <a:rPr lang="en-US" sz="6800" dirty="0" err="1" smtClean="0">
                <a:latin typeface="Century Gothic"/>
                <a:cs typeface="Century Gothic"/>
              </a:rPr>
              <a:t>f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112357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639585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9135099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</a:t>
            </a:r>
            <a:r>
              <a:rPr lang="en-US" sz="6800" dirty="0" err="1" smtClean="0">
                <a:latin typeface="Century Gothic"/>
                <a:cs typeface="Century Gothic"/>
              </a:rPr>
              <a:t>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54640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407789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261385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</a:t>
            </a:r>
            <a:r>
              <a:rPr lang="en-US" sz="6800" dirty="0" err="1" smtClean="0">
                <a:latin typeface="Century Gothic"/>
                <a:cs typeface="Century Gothic"/>
              </a:rPr>
              <a:t>st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847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8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2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6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9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133636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</a:t>
            </a:r>
            <a:r>
              <a:rPr lang="en-US" sz="6800" dirty="0" err="1" smtClean="0">
                <a:latin typeface="Century Gothic"/>
                <a:cs typeface="Century Gothic"/>
              </a:rPr>
              <a:t>st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181066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8895898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9748442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p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021461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631915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42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</a:t>
            </a:r>
            <a:r>
              <a:rPr lang="en-US" sz="6800" dirty="0" err="1" smtClean="0">
                <a:latin typeface="Century Gothic"/>
                <a:cs typeface="Century Gothic"/>
              </a:rPr>
              <a:t>gr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88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691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</a:t>
            </a:r>
            <a:r>
              <a:rPr lang="en-US" sz="6800" dirty="0" err="1" smtClean="0">
                <a:latin typeface="Century Gothic"/>
                <a:cs typeface="Century Gothic"/>
              </a:rPr>
              <a:t>dr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641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</a:t>
            </a:r>
            <a:r>
              <a:rPr lang="en-US" sz="6800" dirty="0" err="1" smtClean="0">
                <a:latin typeface="Century Gothic"/>
                <a:cs typeface="Century Gothic"/>
              </a:rPr>
              <a:t>dr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190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114578"/>
            <a:ext cx="8794282" cy="750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	u   	  	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latin typeface="Century Gothic"/>
                <a:cs typeface="Century Gothic"/>
              </a:rPr>
              <a:t>   		  </a:t>
            </a:r>
            <a:r>
              <a:rPr lang="en-US" sz="7000" dirty="0" err="1" smtClean="0">
                <a:latin typeface="Century Gothic"/>
                <a:cs typeface="Century Gothic"/>
              </a:rPr>
              <a:t>ff</a:t>
            </a:r>
            <a:r>
              <a:rPr lang="en-US" sz="7000" dirty="0" smtClean="0">
                <a:latin typeface="Century Gothic"/>
                <a:cs typeface="Century Gothic"/>
              </a:rPr>
              <a:t> 	  	  </a:t>
            </a:r>
            <a:r>
              <a:rPr lang="en-US" sz="7000" dirty="0" err="1" smtClean="0">
                <a:latin typeface="Century Gothic"/>
                <a:cs typeface="Century Gothic"/>
              </a:rPr>
              <a:t>ck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  <a:r>
              <a:rPr lang="en-US" sz="7000" dirty="0" err="1" smtClean="0">
                <a:latin typeface="Century Gothic"/>
                <a:cs typeface="Century Gothic"/>
              </a:rPr>
              <a:t>ll</a:t>
            </a:r>
            <a:r>
              <a:rPr lang="en-US" sz="7000" dirty="0" smtClean="0">
                <a:latin typeface="Century Gothic"/>
                <a:cs typeface="Century Gothic"/>
              </a:rPr>
              <a:t>				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7000" dirty="0" err="1" smtClean="0">
                <a:latin typeface="Century Gothic"/>
                <a:cs typeface="Century Gothic"/>
              </a:rPr>
              <a:t>pl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  <a:r>
              <a:rPr lang="en-US" sz="7000" dirty="0" err="1" smtClean="0">
                <a:latin typeface="Century Gothic"/>
                <a:cs typeface="Century Gothic"/>
              </a:rPr>
              <a:t>sk</a:t>
            </a:r>
            <a:r>
              <a:rPr lang="en-US" sz="7000" dirty="0" smtClean="0">
                <a:latin typeface="Century Gothic"/>
                <a:cs typeface="Century Gothic"/>
              </a:rPr>
              <a:t>     </a:t>
            </a:r>
            <a:r>
              <a:rPr lang="en-US" sz="7000" dirty="0" err="1" smtClean="0">
                <a:latin typeface="Century Gothic"/>
                <a:cs typeface="Century Gothic"/>
              </a:rPr>
              <a:t>dr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      </a:t>
            </a:r>
            <a:r>
              <a:rPr lang="en-US" sz="7000" dirty="0" err="1" smtClean="0">
                <a:latin typeface="Century Gothic"/>
                <a:cs typeface="Century Gothic"/>
              </a:rPr>
              <a:t>ed</a:t>
            </a:r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      </a:t>
            </a:r>
            <a:r>
              <a:rPr lang="en-US" sz="7000" dirty="0" smtClean="0">
                <a:latin typeface="Century Gothic"/>
                <a:cs typeface="Century Gothic"/>
              </a:rPr>
              <a:t>cl       </a:t>
            </a:r>
            <a:r>
              <a:rPr lang="en-US" sz="7000" dirty="0" err="1" smtClean="0">
                <a:latin typeface="Century Gothic"/>
                <a:cs typeface="Century Gothic"/>
              </a:rPr>
              <a:t>ss</a:t>
            </a:r>
            <a:r>
              <a:rPr lang="en-US" sz="7000" dirty="0" smtClean="0">
                <a:latin typeface="Century Gothic"/>
                <a:cs typeface="Century Gothic"/>
              </a:rPr>
              <a:t>     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3029" y="3580578"/>
            <a:ext cx="55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/t/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6882592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ss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652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ss </a:t>
            </a:r>
            <a:r>
              <a:rPr lang="en-US" sz="6800" dirty="0" err="1" smtClean="0">
                <a:latin typeface="Century Gothic"/>
                <a:cs typeface="Century Gothic"/>
              </a:rPr>
              <a:t>pl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34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ss </a:t>
            </a:r>
            <a:r>
              <a:rPr lang="en-US" sz="6800" dirty="0" err="1" smtClean="0">
                <a:latin typeface="Century Gothic"/>
                <a:cs typeface="Century Gothic"/>
              </a:rPr>
              <a:t>pl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089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52772"/>
            <a:ext cx="8889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y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d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 sn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g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b  f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ts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 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ss 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03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49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594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209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09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699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334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3539658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 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	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619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 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	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64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 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	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81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 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	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ck  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168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363915"/>
            <a:ext cx="8889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i</a:t>
            </a:r>
            <a:r>
              <a:rPr lang="en-US" sz="6800" dirty="0" smtClean="0">
                <a:latin typeface="Century Gothic"/>
                <a:cs typeface="Century Gothic"/>
              </a:rPr>
              <a:t>t’s  		she’s  		 h</a:t>
            </a:r>
            <a:r>
              <a:rPr lang="en-US" sz="6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		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t’s		what’s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 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	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ck  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ck 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ffed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11" y="65687"/>
            <a:ext cx="324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096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748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17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90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07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345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3471640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747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605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5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855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206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854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 as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579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 as he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369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 as he runs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341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 as he runs up</a:t>
            </a:r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009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277839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 as he runs up a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26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640813"/>
            <a:ext cx="8889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Gus dug in the mud with us.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Bud huffs and puffs as he runs up a hill.</a:t>
            </a:r>
          </a:p>
          <a:p>
            <a:endParaRPr lang="en-US" sz="4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244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0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91" y="0"/>
            <a:ext cx="526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6391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0.4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3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033047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0.4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49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134235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0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01" y="0"/>
            <a:ext cx="53257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061536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0.4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5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20305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0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45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436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57391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‘s at the end shows that she’s is a contraction.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contraction is a word you make by putting two words together.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86027"/>
            <a:ext cx="6640108" cy="349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she is</a:t>
            </a:r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she </a:t>
            </a:r>
            <a:r>
              <a:rPr lang="en-US" sz="6600" dirty="0" err="1" smtClean="0"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she’s</a:t>
            </a:r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82" y="5623892"/>
            <a:ext cx="830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missing letter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in is.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leave out one or more letters when you make a contraction.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Donut 4"/>
          <p:cNvSpPr/>
          <p:nvPr/>
        </p:nvSpPr>
        <p:spPr>
          <a:xfrm>
            <a:off x="4822056" y="4261515"/>
            <a:ext cx="945314" cy="1107592"/>
          </a:xfrm>
          <a:prstGeom prst="donut">
            <a:avLst>
              <a:gd name="adj" fmla="val 31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 rot="2658774">
            <a:off x="4701647" y="3458538"/>
            <a:ext cx="660957" cy="666980"/>
          </a:xfrm>
          <a:prstGeom prst="plus">
            <a:avLst>
              <a:gd name="adj" fmla="val 480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57391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‘s at the end shows that she’s is a contraction.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contraction is a word you make by putting two words together.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86027"/>
            <a:ext cx="6640108" cy="349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let us</a:t>
            </a:r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let u 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let’s</a:t>
            </a:r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82" y="5623892"/>
            <a:ext cx="830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apostrophe (‘) stands for the missing letter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in is.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leave out one or more letters when you make a contraction.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3792" y="4254983"/>
            <a:ext cx="945314" cy="1107592"/>
          </a:xfrm>
          <a:prstGeom prst="donut">
            <a:avLst>
              <a:gd name="adj" fmla="val 31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 rot="2658774">
            <a:off x="4491577" y="3458538"/>
            <a:ext cx="660957" cy="666980"/>
          </a:xfrm>
          <a:prstGeom prst="plus">
            <a:avLst>
              <a:gd name="adj" fmla="val 480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2868567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518" y="1327202"/>
            <a:ext cx="3733512" cy="4010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    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82" y="5910338"/>
            <a:ext cx="83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two words do each contraction stand for?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39686" y="2691655"/>
            <a:ext cx="1182546" cy="127459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6232" y="2282022"/>
            <a:ext cx="1174480" cy="1055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entury Gothic"/>
                <a:cs typeface="Century Gothic"/>
              </a:rPr>
              <a:t>/z/</a:t>
            </a:r>
            <a:endParaRPr lang="en-US" sz="5400" b="1" dirty="0">
              <a:latin typeface="Century Gothic"/>
              <a:cs typeface="Century Gothic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539685" y="3895216"/>
            <a:ext cx="1182547" cy="127459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6232" y="3561482"/>
            <a:ext cx="1174480" cy="1107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entury Gothic"/>
                <a:cs typeface="Century Gothic"/>
              </a:rPr>
              <a:t>/s/</a:t>
            </a:r>
            <a:endParaRPr lang="en-US" sz="5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640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-un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ut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481" y="13367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ug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&quot;No&quot; Symbol 1"/>
          <p:cNvSpPr/>
          <p:nvPr/>
        </p:nvSpPr>
        <p:spPr>
          <a:xfrm>
            <a:off x="7476572" y="143225"/>
            <a:ext cx="811633" cy="725663"/>
          </a:xfrm>
          <a:prstGeom prst="noSmoking">
            <a:avLst>
              <a:gd name="adj" fmla="val 121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74395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31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31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312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312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1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12" y="512701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9902" y="124127"/>
            <a:ext cx="210107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could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9902" y="4114165"/>
            <a:ext cx="210107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could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10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fun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990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one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cut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9902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one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rug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1604263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045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Could you pass the nuts, please?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5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Does a fox live in a den?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4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one frog on the log.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702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do then?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500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three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Three black dogs run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85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80" y="1050303"/>
            <a:ext cx="8011294" cy="5079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had one dog.</a:t>
            </a:r>
          </a:p>
          <a:p>
            <a:pPr marL="742950" indent="-742950">
              <a:buAutoNum type="arabicPeriod"/>
            </a:pPr>
            <a:endParaRPr lang="en-US" sz="5400" dirty="0" smtClean="0">
              <a:latin typeface="Century Gothic"/>
              <a:cs typeface="Century Gothic"/>
            </a:endParaRPr>
          </a:p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Then I got three cats.</a:t>
            </a:r>
          </a:p>
          <a:p>
            <a:pPr marL="742950" indent="-742950">
              <a:buAutoNum type="arabicPeriod"/>
            </a:pPr>
            <a:endParaRPr lang="en-US" sz="5400" dirty="0" smtClean="0">
              <a:latin typeface="Century Gothic"/>
              <a:cs typeface="Century Gothic"/>
            </a:endParaRPr>
          </a:p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Could my dog live with three cats?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8892" y="525151"/>
            <a:ext cx="5280388" cy="649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639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u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Umbrella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/u/.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/u/ sound is spelled with the letter u. Sometimes it is spelled with the letters ea.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uuu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umbrella.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uuu</a:t>
            </a:r>
            <a:r>
              <a:rPr lang="en-US" sz="1000" dirty="0" smtClean="0">
                <a:latin typeface="Century Gothic"/>
                <a:cs typeface="Century Gothic"/>
              </a:rPr>
              <a:t>/, umbrella.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/u/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9-27 at 11.0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21" y="861910"/>
            <a:ext cx="4434720" cy="58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4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</a:t>
            </a:r>
            <a:r>
              <a:rPr lang="en-US" sz="7000" dirty="0" err="1" smtClean="0">
                <a:latin typeface="Century Gothic"/>
                <a:cs typeface="Century Gothic"/>
              </a:rPr>
              <a:t>b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184955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86" y="2652200"/>
            <a:ext cx="8947060" cy="264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000" dirty="0" smtClean="0">
                <a:latin typeface="Century Gothic"/>
                <a:cs typeface="Century Gothic"/>
              </a:rPr>
              <a:t>Then, they go up to the roof.</a:t>
            </a:r>
          </a:p>
          <a:p>
            <a:pPr>
              <a:lnSpc>
                <a:spcPct val="130000"/>
              </a:lnSpc>
            </a:pPr>
            <a:r>
              <a:rPr lang="en-US" sz="5000" dirty="0" smtClean="0">
                <a:latin typeface="Century Gothic"/>
                <a:cs typeface="Century Gothic"/>
              </a:rPr>
              <a:t>Last, they pound the nails.</a:t>
            </a:r>
            <a:endParaRPr lang="en-US" sz="5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singular noun names one person, one place, or one 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nouns name more than one person, place, or 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These are plural nouns. Usually you make a noun plural by adding –s to the end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noun ends with –x, -s, or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, you 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952" y="5824407"/>
            <a:ext cx="764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 names one thing?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 names more than one?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288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89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smtClean="0">
                <a:latin typeface="Century Gothic"/>
                <a:cs typeface="Century Gothic"/>
              </a:rPr>
              <a:t>Phoneme 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9540"/>
            <a:ext cx="8690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more words. Tell me the sound you hear that is the same in each group of words.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fun, luck, mug		hop, lock, dot		run, huff, mud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ten, well, went		cup, cub, dug		fuzz, fun, hut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83" y="1642348"/>
            <a:ext cx="876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duck, jug, sub.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 do you hear that is the same in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duuuk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juuug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and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suuub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right. The middle sound is /u/.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1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16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y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806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y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320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47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31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60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68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37521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57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62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002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506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080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last d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735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39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d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7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p in front of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173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43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68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927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298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8202186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smtClean="0">
                <a:latin typeface="Century Gothic" panose="020B0502020202020204" pitchFamily="34" charset="0"/>
              </a:rPr>
              <a:t>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43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68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927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756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1.3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9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52426278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1.3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51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95440834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1.3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07" y="0"/>
            <a:ext cx="537087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9302065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1.3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49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63154406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1.3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83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955695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11.3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3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89048769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518" y="2587564"/>
            <a:ext cx="3733512" cy="1642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</a:t>
            </a:r>
            <a:r>
              <a:rPr lang="en-US" sz="6600" b="1" dirty="0" smtClean="0">
                <a:latin typeface="Century Gothic"/>
                <a:cs typeface="Century Gothic"/>
              </a:rPr>
              <a:t>’s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09" y="1581681"/>
            <a:ext cx="864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it’s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 contraction. The apostrophe (‘) replaces the letters removed when the two words (it and is) are put together to make one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349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518" y="1728227"/>
            <a:ext cx="3733512" cy="4926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 is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she is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 is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let us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09" y="789180"/>
            <a:ext cx="864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it’s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 contraction. The apostrophe (‘) replaces the letters removed when the two words (it and is) are put together to make one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4035" y="2768980"/>
            <a:ext cx="2157989" cy="2282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Work in pairs to construct contractions.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Write a sentence for each contraction.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399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714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</a:t>
            </a:r>
            <a:r>
              <a:rPr lang="en-US" sz="7000" dirty="0" err="1" smtClean="0">
                <a:latin typeface="Century Gothic"/>
                <a:cs typeface="Century Gothic"/>
              </a:rPr>
              <a:t>b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883454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Could you pass the nuts, please?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475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Does a fox live in a den?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20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one frog on the log.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05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do then?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15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three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Three black dogs run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09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876" y="2403946"/>
            <a:ext cx="5729174" cy="397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bus - buses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clock - clocks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egg - eggs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mess - messes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add –s to most singular nouns to name more than one person, place, or thing, but sometimes you must 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form the plural.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nouns that end with –x, -s, or –ss.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are some plural nouns?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5069" y="2499428"/>
            <a:ext cx="380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form the plural for each noun.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69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454" y="1594551"/>
            <a:ext cx="3809901" cy="4783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class__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box__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mutt__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drum__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151" y="1045899"/>
            <a:ext cx="487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form the plural for each noun.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64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57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</a:t>
            </a:r>
            <a:r>
              <a:rPr lang="en-US" sz="3200" dirty="0" smtClean="0">
                <a:latin typeface="Century Gothic"/>
                <a:cs typeface="Century Gothic"/>
              </a:rPr>
              <a:t>Awareness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84" y="1884102"/>
            <a:ext cx="88436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Listed as I say a group of sounds. Then blend those sounds to form a word.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/u/ /n/	/b/ /u/ /g/		/d/ /r/ /u/ /m/		/f/ /l/ /u/ /f/</a:t>
            </a:r>
            <a:endParaRPr lang="en-US" sz="23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128" y="1250814"/>
            <a:ext cx="390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Phoneme Blending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139" y="3713880"/>
            <a:ext cx="390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Phoneme Segmentation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84" y="4920060"/>
            <a:ext cx="88436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 the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sz="23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fun		luck		cluck		plus		truck		spun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77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494" y="887984"/>
            <a:ext cx="8364593" cy="5432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fun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rub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snug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drum</a:t>
            </a:r>
            <a:endParaRPr lang="en-US" sz="80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677923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5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2632463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3059583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1189751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91902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I after the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544900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5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272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517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4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0232880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5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272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517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4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224979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5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272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517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4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2521541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4677369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7741153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ff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1750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5250969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2836279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1768005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44579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6546826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317673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Short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63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44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8052" y="20155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0413498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yuck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7343825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bug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088909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puff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8102917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it’s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5166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</a:t>
            </a:r>
            <a:r>
              <a:rPr lang="en-US" sz="7000" dirty="0" err="1" smtClean="0">
                <a:latin typeface="Century Gothic"/>
                <a:cs typeface="Century Gothic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869246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cliff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593561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mud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739750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plug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5278308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gruff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129860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she’s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4257383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track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7353125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huff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8073938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cub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9633005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fluff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3692960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6816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96410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truck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2495637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stuff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6808941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fun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1215891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pluck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5655975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what’s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7864017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clock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287315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drum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3684436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huts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1153561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plus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1836891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let’s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217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7195111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cluck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332233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snug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6384797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stuck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771787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dress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3644064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buzz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6027336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puffed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0346690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65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518" y="1585004"/>
            <a:ext cx="3733512" cy="4926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 is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she is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 is</a:t>
            </a:r>
          </a:p>
          <a:p>
            <a:pPr algn="ctr">
              <a:lnSpc>
                <a:spcPct val="13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let us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09" y="973846"/>
            <a:ext cx="86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a contraction and do you form one?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7195" y="2778528"/>
            <a:ext cx="2234378" cy="1604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Practice writing and reading the following contractions: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946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842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Could you pass the nuts, please?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015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Does a fox live in a den?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597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</a:t>
            </a:r>
            <a:r>
              <a:rPr lang="en-US" sz="7000" dirty="0" err="1" smtClean="0">
                <a:latin typeface="Century Gothic"/>
                <a:cs typeface="Century Gothic"/>
              </a:rPr>
              <a:t>f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5333786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one frog on the log.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54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do then?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47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three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Three black dogs run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14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27" y="2489880"/>
            <a:ext cx="8889768" cy="307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The hen put the 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eggs in boxes.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7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the difference between a singular noun and plural noun.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are plural nouns formed?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plural nouns.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52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2329" y="1729116"/>
            <a:ext cx="3350687" cy="50223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map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box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bug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bus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hut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578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I know if each noun is singular or plural?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noun aloud. Choose two nouns and write two sentences using the plural form of each noun.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818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 u to the sound /u/ by writing it.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/u/ as I write the letter u.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u five times as you say the /u/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9-27 at 11.0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3" y="96638"/>
            <a:ext cx="1764527" cy="23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3698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220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8231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3099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8014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8163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936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1840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071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845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9322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7554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486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err="1" smtClean="0">
                <a:latin typeface="Century Gothic"/>
                <a:cs typeface="Century Gothic"/>
              </a:rPr>
              <a:t>y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1952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3343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85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4013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d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n	 		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b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p  	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ff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9265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282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0320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227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1884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1484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	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08253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	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01522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	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 smtClean="0">
                <a:latin typeface="Century Gothic"/>
                <a:cs typeface="Century Gothic"/>
              </a:rPr>
              <a:t>lled  	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1315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	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 smtClean="0">
                <a:latin typeface="Century Gothic"/>
                <a:cs typeface="Century Gothic"/>
              </a:rPr>
              <a:t>lled  	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9086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	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 smtClean="0">
                <a:latin typeface="Century Gothic"/>
                <a:cs typeface="Century Gothic"/>
              </a:rPr>
              <a:t>lled  	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m 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0517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g  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	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ck	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 y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 smtClean="0">
                <a:latin typeface="Century Gothic"/>
                <a:cs typeface="Century Gothic"/>
              </a:rPr>
              <a:t>lled  	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m 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000" dirty="0" smtClean="0">
                <a:latin typeface="Century Gothic"/>
                <a:cs typeface="Century Gothic"/>
              </a:rPr>
              <a:t>ffed</a:t>
            </a:r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21" y="171868"/>
            <a:ext cx="26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3057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9102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44357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503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52402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02769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04059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69817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3320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08842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93019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08974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96534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25015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 drums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180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6600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 drums and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68162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 drums and hums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61629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 drums and hums in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7012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 drums and hums in the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1729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924"/>
            <a:ext cx="9067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Russ is as snug as a bug in his bed.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Gus plays drums and hums in the sun.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36462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49887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 hen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71104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 hen clucks,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77467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 hen clucks, but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10102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 hen clucks, but 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093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574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 hen clucks, but a duck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14003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270"/>
            <a:ext cx="90676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 hen clucks, but a duck quacks!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03211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5970" y="1132060"/>
            <a:ext cx="4112525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3172" y="1823969"/>
            <a:ext cx="2190639" cy="718367"/>
            <a:chOff x="3273172" y="1823969"/>
            <a:chExt cx="2190639" cy="718367"/>
          </a:xfrm>
        </p:grpSpPr>
        <p:sp>
          <p:nvSpPr>
            <p:cNvPr id="4" name="Rectangle 3"/>
            <p:cNvSpPr/>
            <p:nvPr/>
          </p:nvSpPr>
          <p:spPr>
            <a:xfrm>
              <a:off x="3273172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3172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622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7804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bug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run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cut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rug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fun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8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794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Could you pass the nuts, please?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329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Does a fox live in a den?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24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one frog on the log.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362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do then?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22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three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Three black dogs run in the grass.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946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38" y="448536"/>
            <a:ext cx="9058062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I </a:t>
            </a:r>
            <a:r>
              <a:rPr lang="en-US" sz="4800" b="1" dirty="0" smtClean="0">
                <a:latin typeface="Century Gothic"/>
                <a:cs typeface="Century Gothic"/>
              </a:rPr>
              <a:t>could</a:t>
            </a:r>
            <a:r>
              <a:rPr lang="en-US" sz="4800" dirty="0" smtClean="0">
                <a:latin typeface="Century Gothic"/>
                <a:cs typeface="Century Gothic"/>
              </a:rPr>
              <a:t> pull a big sled.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Does a fox </a:t>
            </a:r>
            <a:r>
              <a:rPr lang="en-US" sz="4800" b="1" dirty="0" smtClean="0">
                <a:latin typeface="Century Gothic"/>
                <a:cs typeface="Century Gothic"/>
              </a:rPr>
              <a:t>live</a:t>
            </a:r>
            <a:r>
              <a:rPr lang="en-US" sz="4800" dirty="0" smtClean="0">
                <a:latin typeface="Century Gothic"/>
                <a:cs typeface="Century Gothic"/>
              </a:rPr>
              <a:t> in a den?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 </a:t>
            </a:r>
            <a:r>
              <a:rPr lang="en-US" sz="4800" dirty="0" smtClean="0">
                <a:latin typeface="Century Gothic"/>
                <a:cs typeface="Century Gothic"/>
              </a:rPr>
              <a:t>There is </a:t>
            </a:r>
            <a:r>
              <a:rPr lang="en-US" sz="4800" b="1" dirty="0" smtClean="0">
                <a:latin typeface="Century Gothic"/>
                <a:cs typeface="Century Gothic"/>
              </a:rPr>
              <a:t>one</a:t>
            </a:r>
            <a:r>
              <a:rPr lang="en-US" sz="4800" dirty="0" smtClean="0">
                <a:latin typeface="Century Gothic"/>
                <a:cs typeface="Century Gothic"/>
              </a:rPr>
              <a:t> frog on the log.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What did you do </a:t>
            </a:r>
            <a:r>
              <a:rPr lang="en-US" sz="4800" b="1" dirty="0" smtClean="0">
                <a:latin typeface="Century Gothic"/>
                <a:cs typeface="Century Gothic"/>
              </a:rPr>
              <a:t>then?</a:t>
            </a:r>
            <a:endParaRPr lang="en-US" sz="4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Three</a:t>
            </a:r>
            <a:r>
              <a:rPr lang="en-US" sz="4800" dirty="0" smtClean="0">
                <a:latin typeface="Century Gothic"/>
                <a:cs typeface="Century Gothic"/>
              </a:rPr>
              <a:t> black dos run in the grass.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111" y="99084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508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5258</Words>
  <Application>Microsoft Macintosh PowerPoint</Application>
  <PresentationFormat>On-screen Show (4:3)</PresentationFormat>
  <Paragraphs>1567</Paragraphs>
  <Slides>394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394</vt:i4>
      </vt:variant>
    </vt:vector>
  </HeadingPairs>
  <TitlesOfParts>
    <vt:vector size="39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30</cp:revision>
  <dcterms:created xsi:type="dcterms:W3CDTF">2016-09-28T04:57:51Z</dcterms:created>
  <dcterms:modified xsi:type="dcterms:W3CDTF">2016-09-30T13:41:07Z</dcterms:modified>
</cp:coreProperties>
</file>