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660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277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3" r:id="rId166"/>
    <p:sldId id="424" r:id="rId167"/>
    <p:sldId id="425" r:id="rId168"/>
    <p:sldId id="427" r:id="rId169"/>
    <p:sldId id="422" r:id="rId170"/>
    <p:sldId id="428" r:id="rId171"/>
    <p:sldId id="429" r:id="rId172"/>
    <p:sldId id="430" r:id="rId173"/>
    <p:sldId id="431" r:id="rId174"/>
    <p:sldId id="432" r:id="rId175"/>
    <p:sldId id="433" r:id="rId176"/>
    <p:sldId id="439" r:id="rId177"/>
    <p:sldId id="435" r:id="rId178"/>
    <p:sldId id="436" r:id="rId179"/>
    <p:sldId id="437" r:id="rId180"/>
    <p:sldId id="438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661" r:id="rId194"/>
    <p:sldId id="452" r:id="rId195"/>
    <p:sldId id="453" r:id="rId196"/>
    <p:sldId id="454" r:id="rId197"/>
    <p:sldId id="455" r:id="rId198"/>
    <p:sldId id="456" r:id="rId199"/>
    <p:sldId id="457" r:id="rId200"/>
    <p:sldId id="458" r:id="rId201"/>
    <p:sldId id="459" r:id="rId202"/>
    <p:sldId id="460" r:id="rId203"/>
    <p:sldId id="461" r:id="rId204"/>
    <p:sldId id="462" r:id="rId205"/>
    <p:sldId id="463" r:id="rId206"/>
    <p:sldId id="464" r:id="rId207"/>
    <p:sldId id="465" r:id="rId208"/>
    <p:sldId id="466" r:id="rId209"/>
    <p:sldId id="467" r:id="rId210"/>
    <p:sldId id="468" r:id="rId211"/>
    <p:sldId id="469" r:id="rId212"/>
    <p:sldId id="470" r:id="rId213"/>
    <p:sldId id="471" r:id="rId214"/>
    <p:sldId id="472" r:id="rId215"/>
    <p:sldId id="473" r:id="rId216"/>
    <p:sldId id="474" r:id="rId217"/>
    <p:sldId id="475" r:id="rId218"/>
    <p:sldId id="476" r:id="rId219"/>
    <p:sldId id="477" r:id="rId220"/>
    <p:sldId id="478" r:id="rId221"/>
    <p:sldId id="479" r:id="rId222"/>
    <p:sldId id="480" r:id="rId223"/>
    <p:sldId id="481" r:id="rId224"/>
    <p:sldId id="482" r:id="rId225"/>
    <p:sldId id="483" r:id="rId226"/>
    <p:sldId id="484" r:id="rId227"/>
    <p:sldId id="485" r:id="rId228"/>
    <p:sldId id="486" r:id="rId229"/>
    <p:sldId id="487" r:id="rId230"/>
    <p:sldId id="488" r:id="rId231"/>
    <p:sldId id="489" r:id="rId232"/>
    <p:sldId id="490" r:id="rId233"/>
    <p:sldId id="491" r:id="rId234"/>
    <p:sldId id="492" r:id="rId235"/>
    <p:sldId id="493" r:id="rId236"/>
    <p:sldId id="494" r:id="rId237"/>
    <p:sldId id="495" r:id="rId238"/>
    <p:sldId id="496" r:id="rId239"/>
    <p:sldId id="497" r:id="rId240"/>
    <p:sldId id="498" r:id="rId241"/>
    <p:sldId id="499" r:id="rId242"/>
    <p:sldId id="500" r:id="rId243"/>
    <p:sldId id="501" r:id="rId244"/>
    <p:sldId id="502" r:id="rId245"/>
    <p:sldId id="503" r:id="rId246"/>
    <p:sldId id="504" r:id="rId247"/>
    <p:sldId id="505" r:id="rId248"/>
    <p:sldId id="506" r:id="rId249"/>
    <p:sldId id="507" r:id="rId250"/>
    <p:sldId id="508" r:id="rId251"/>
    <p:sldId id="509" r:id="rId252"/>
    <p:sldId id="510" r:id="rId253"/>
    <p:sldId id="511" r:id="rId254"/>
    <p:sldId id="512" r:id="rId255"/>
    <p:sldId id="513" r:id="rId256"/>
    <p:sldId id="514" r:id="rId257"/>
    <p:sldId id="515" r:id="rId258"/>
    <p:sldId id="516" r:id="rId259"/>
    <p:sldId id="517" r:id="rId260"/>
    <p:sldId id="518" r:id="rId261"/>
    <p:sldId id="519" r:id="rId262"/>
    <p:sldId id="520" r:id="rId263"/>
    <p:sldId id="521" r:id="rId264"/>
    <p:sldId id="522" r:id="rId265"/>
    <p:sldId id="523" r:id="rId266"/>
    <p:sldId id="524" r:id="rId267"/>
    <p:sldId id="525" r:id="rId268"/>
    <p:sldId id="526" r:id="rId269"/>
    <p:sldId id="527" r:id="rId270"/>
    <p:sldId id="528" r:id="rId271"/>
    <p:sldId id="529" r:id="rId272"/>
    <p:sldId id="530" r:id="rId273"/>
    <p:sldId id="531" r:id="rId274"/>
    <p:sldId id="532" r:id="rId275"/>
    <p:sldId id="533" r:id="rId276"/>
    <p:sldId id="534" r:id="rId277"/>
    <p:sldId id="535" r:id="rId278"/>
    <p:sldId id="536" r:id="rId279"/>
    <p:sldId id="537" r:id="rId280"/>
    <p:sldId id="538" r:id="rId281"/>
    <p:sldId id="539" r:id="rId282"/>
    <p:sldId id="540" r:id="rId283"/>
    <p:sldId id="541" r:id="rId284"/>
    <p:sldId id="542" r:id="rId285"/>
    <p:sldId id="543" r:id="rId286"/>
    <p:sldId id="544" r:id="rId287"/>
    <p:sldId id="545" r:id="rId288"/>
    <p:sldId id="546" r:id="rId289"/>
    <p:sldId id="547" r:id="rId290"/>
    <p:sldId id="548" r:id="rId291"/>
    <p:sldId id="549" r:id="rId292"/>
    <p:sldId id="550" r:id="rId293"/>
    <p:sldId id="551" r:id="rId294"/>
    <p:sldId id="552" r:id="rId295"/>
    <p:sldId id="553" r:id="rId296"/>
    <p:sldId id="554" r:id="rId297"/>
    <p:sldId id="555" r:id="rId298"/>
    <p:sldId id="556" r:id="rId299"/>
    <p:sldId id="557" r:id="rId300"/>
    <p:sldId id="558" r:id="rId301"/>
    <p:sldId id="559" r:id="rId302"/>
    <p:sldId id="560" r:id="rId303"/>
    <p:sldId id="561" r:id="rId304"/>
    <p:sldId id="562" r:id="rId305"/>
    <p:sldId id="563" r:id="rId306"/>
    <p:sldId id="564" r:id="rId307"/>
    <p:sldId id="565" r:id="rId308"/>
    <p:sldId id="566" r:id="rId309"/>
    <p:sldId id="567" r:id="rId310"/>
    <p:sldId id="568" r:id="rId311"/>
    <p:sldId id="569" r:id="rId312"/>
    <p:sldId id="570" r:id="rId313"/>
    <p:sldId id="571" r:id="rId314"/>
    <p:sldId id="572" r:id="rId315"/>
    <p:sldId id="573" r:id="rId316"/>
    <p:sldId id="574" r:id="rId317"/>
    <p:sldId id="575" r:id="rId318"/>
    <p:sldId id="576" r:id="rId319"/>
    <p:sldId id="577" r:id="rId320"/>
    <p:sldId id="578" r:id="rId321"/>
    <p:sldId id="579" r:id="rId322"/>
    <p:sldId id="580" r:id="rId323"/>
    <p:sldId id="581" r:id="rId324"/>
    <p:sldId id="582" r:id="rId325"/>
    <p:sldId id="583" r:id="rId326"/>
    <p:sldId id="584" r:id="rId327"/>
    <p:sldId id="585" r:id="rId328"/>
    <p:sldId id="586" r:id="rId329"/>
    <p:sldId id="587" r:id="rId330"/>
    <p:sldId id="588" r:id="rId331"/>
    <p:sldId id="589" r:id="rId332"/>
    <p:sldId id="590" r:id="rId333"/>
    <p:sldId id="591" r:id="rId334"/>
    <p:sldId id="592" r:id="rId335"/>
    <p:sldId id="593" r:id="rId336"/>
    <p:sldId id="594" r:id="rId337"/>
    <p:sldId id="595" r:id="rId338"/>
    <p:sldId id="596" r:id="rId339"/>
    <p:sldId id="597" r:id="rId340"/>
    <p:sldId id="598" r:id="rId341"/>
    <p:sldId id="599" r:id="rId342"/>
    <p:sldId id="600" r:id="rId343"/>
    <p:sldId id="601" r:id="rId344"/>
    <p:sldId id="602" r:id="rId345"/>
    <p:sldId id="603" r:id="rId346"/>
    <p:sldId id="604" r:id="rId347"/>
    <p:sldId id="605" r:id="rId348"/>
    <p:sldId id="606" r:id="rId349"/>
    <p:sldId id="607" r:id="rId350"/>
    <p:sldId id="609" r:id="rId351"/>
    <p:sldId id="610" r:id="rId352"/>
    <p:sldId id="611" r:id="rId353"/>
    <p:sldId id="612" r:id="rId354"/>
    <p:sldId id="613" r:id="rId355"/>
    <p:sldId id="614" r:id="rId356"/>
    <p:sldId id="616" r:id="rId357"/>
    <p:sldId id="617" r:id="rId358"/>
    <p:sldId id="618" r:id="rId359"/>
    <p:sldId id="619" r:id="rId360"/>
    <p:sldId id="620" r:id="rId361"/>
    <p:sldId id="621" r:id="rId362"/>
    <p:sldId id="622" r:id="rId363"/>
    <p:sldId id="623" r:id="rId364"/>
    <p:sldId id="624" r:id="rId365"/>
    <p:sldId id="625" r:id="rId366"/>
    <p:sldId id="626" r:id="rId367"/>
    <p:sldId id="627" r:id="rId368"/>
    <p:sldId id="628" r:id="rId369"/>
    <p:sldId id="629" r:id="rId370"/>
    <p:sldId id="630" r:id="rId371"/>
    <p:sldId id="631" r:id="rId372"/>
    <p:sldId id="632" r:id="rId373"/>
    <p:sldId id="633" r:id="rId374"/>
    <p:sldId id="634" r:id="rId375"/>
    <p:sldId id="635" r:id="rId376"/>
    <p:sldId id="636" r:id="rId377"/>
    <p:sldId id="637" r:id="rId378"/>
    <p:sldId id="638" r:id="rId379"/>
    <p:sldId id="639" r:id="rId380"/>
    <p:sldId id="640" r:id="rId381"/>
    <p:sldId id="641" r:id="rId382"/>
    <p:sldId id="642" r:id="rId383"/>
    <p:sldId id="643" r:id="rId384"/>
    <p:sldId id="644" r:id="rId385"/>
    <p:sldId id="645" r:id="rId386"/>
    <p:sldId id="646" r:id="rId387"/>
    <p:sldId id="647" r:id="rId388"/>
    <p:sldId id="648" r:id="rId389"/>
    <p:sldId id="649" r:id="rId390"/>
    <p:sldId id="650" r:id="rId391"/>
    <p:sldId id="651" r:id="rId392"/>
    <p:sldId id="652" r:id="rId393"/>
    <p:sldId id="653" r:id="rId394"/>
    <p:sldId id="654" r:id="rId395"/>
    <p:sldId id="655" r:id="rId396"/>
    <p:sldId id="656" r:id="rId397"/>
    <p:sldId id="657" r:id="rId398"/>
    <p:sldId id="658" r:id="rId3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9" d="100"/>
          <a:sy n="149" d="100"/>
        </p:scale>
        <p:origin x="-43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printerSettings" Target="printerSettings/printerSettings1.bin"/><Relationship Id="rId401" Type="http://schemas.openxmlformats.org/officeDocument/2006/relationships/presProps" Target="presProps.xml"/><Relationship Id="rId402" Type="http://schemas.openxmlformats.org/officeDocument/2006/relationships/viewProps" Target="viewProps.xml"/><Relationship Id="rId403" Type="http://schemas.openxmlformats.org/officeDocument/2006/relationships/theme" Target="theme/theme1.xml"/><Relationship Id="rId404" Type="http://schemas.openxmlformats.org/officeDocument/2006/relationships/tableStyles" Target="tableStyles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slide" Target="slides/slide397.xml"/><Relationship Id="rId399" Type="http://schemas.openxmlformats.org/officeDocument/2006/relationships/slide" Target="slides/slide39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1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0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E464-B336-C341-A2F4-A506CA71DB96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D3A7-F7C3-F646-AABF-2D5CA527E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113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74305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  fix  the  van.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85768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  fix  the  van.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 Jill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6815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  fix  the  van.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 Jill  quick?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91244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1" y="1129374"/>
            <a:ext cx="3955084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73172" y="1823969"/>
            <a:ext cx="2190639" cy="718367"/>
            <a:chOff x="3273172" y="1823969"/>
            <a:chExt cx="2190639" cy="718367"/>
          </a:xfrm>
        </p:grpSpPr>
        <p:sp>
          <p:nvSpPr>
            <p:cNvPr id="4" name="Rectangle 3"/>
            <p:cNvSpPr/>
            <p:nvPr/>
          </p:nvSpPr>
          <p:spPr>
            <a:xfrm>
              <a:off x="3273172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73172" y="5118385"/>
            <a:ext cx="2207686" cy="718367"/>
            <a:chOff x="3256125" y="1823969"/>
            <a:chExt cx="2207686" cy="718367"/>
          </a:xfrm>
        </p:grpSpPr>
        <p:sp>
          <p:nvSpPr>
            <p:cNvPr id="21" name="Rectangle 20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5872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32032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down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put the book down.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74664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out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She is out of money.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63104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up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cat is up in the tree.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73721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very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boy was very hungry.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60404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298313"/>
            <a:ext cx="8813699" cy="6409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6600" dirty="0" smtClean="0">
                <a:latin typeface="Century Gothic"/>
                <a:cs typeface="Century Gothic"/>
              </a:rPr>
              <a:t>I  sat  </a:t>
            </a:r>
            <a:r>
              <a:rPr lang="en-US" sz="6600" b="1" dirty="0" smtClean="0">
                <a:latin typeface="Century Gothic"/>
                <a:cs typeface="Century Gothic"/>
              </a:rPr>
              <a:t>down</a:t>
            </a:r>
            <a:r>
              <a:rPr lang="en-US" sz="6600" dirty="0" smtClean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6600" dirty="0" smtClean="0">
                <a:latin typeface="Century Gothic"/>
                <a:cs typeface="Century Gothic"/>
              </a:rPr>
              <a:t>We can go </a:t>
            </a:r>
            <a:r>
              <a:rPr lang="en-US" sz="6600" b="1" dirty="0" smtClean="0">
                <a:latin typeface="Century Gothic"/>
                <a:cs typeface="Century Gothic"/>
              </a:rPr>
              <a:t>out</a:t>
            </a:r>
            <a:r>
              <a:rPr lang="en-US" sz="6600" dirty="0" smtClean="0">
                <a:latin typeface="Century Gothic"/>
                <a:cs typeface="Century Gothic"/>
              </a:rPr>
              <a:t> and play.</a:t>
            </a:r>
          </a:p>
          <a:p>
            <a:pPr marL="1371600" indent="-1371600">
              <a:buAutoNum type="arabicPeriod"/>
            </a:pPr>
            <a:r>
              <a:rPr lang="en-US" sz="6600" dirty="0" smtClean="0">
                <a:latin typeface="Century Gothic"/>
                <a:cs typeface="Century Gothic"/>
              </a:rPr>
              <a:t>Look </a:t>
            </a:r>
            <a:r>
              <a:rPr lang="en-US" sz="6600" b="1" dirty="0" smtClean="0">
                <a:latin typeface="Century Gothic"/>
                <a:cs typeface="Century Gothic"/>
              </a:rPr>
              <a:t>up</a:t>
            </a:r>
            <a:r>
              <a:rPr lang="en-US" sz="6600" dirty="0" smtClean="0">
                <a:latin typeface="Century Gothic"/>
                <a:cs typeface="Century Gothic"/>
              </a:rPr>
              <a:t>!</a:t>
            </a:r>
          </a:p>
          <a:p>
            <a:pPr marL="1371600" indent="-1371600">
              <a:buAutoNum type="arabicPeriod"/>
            </a:pPr>
            <a:r>
              <a:rPr lang="en-US" sz="6600" dirty="0" smtClean="0">
                <a:latin typeface="Century Gothic"/>
                <a:cs typeface="Century Gothic"/>
              </a:rPr>
              <a:t>I am </a:t>
            </a:r>
            <a:r>
              <a:rPr lang="en-US" sz="6600" b="1" dirty="0" smtClean="0">
                <a:latin typeface="Century Gothic"/>
                <a:cs typeface="Century Gothic"/>
              </a:rPr>
              <a:t>very</a:t>
            </a:r>
            <a:r>
              <a:rPr lang="en-US" sz="6600" dirty="0" smtClean="0">
                <a:latin typeface="Century Gothic"/>
                <a:cs typeface="Century Gothic"/>
              </a:rPr>
              <a:t> sad.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02279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16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769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30655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766" y="289790"/>
            <a:ext cx="8736984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400" dirty="0" smtClean="0">
                <a:latin typeface="Century Gothic"/>
                <a:cs typeface="Century Gothic"/>
              </a:rPr>
              <a:t>Phoneme Categorization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4198" y="3400766"/>
            <a:ext cx="7449877" cy="28552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		</a:t>
            </a:r>
            <a:r>
              <a:rPr lang="en-US" sz="2800" dirty="0" smtClean="0">
                <a:solidFill>
                  <a:srgbClr val="D9D9D9"/>
                </a:solidFill>
                <a:latin typeface="Century Gothic"/>
                <a:cs typeface="Century Gothic"/>
              </a:rPr>
              <a:t>fit, sad, lip			map, big, tan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cat, fan, will		pal, sick, fit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man, sit, big.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Two of these words have the same middle sound; one does not.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Which word does not belong?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right, sit and big have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man does not have the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sound in the middle.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Man does not belong.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534" y="3503045"/>
            <a:ext cx="69895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a group of words. Listen for the middle sound. Tell me which word does not belong and why.</a:t>
            </a:r>
            <a:endParaRPr lang="en-US" sz="16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022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30 at 3.3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18" y="791240"/>
            <a:ext cx="4359256" cy="5737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471734"/>
            <a:ext cx="2212994" cy="1210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is this letter?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does it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1063" y="1753989"/>
            <a:ext cx="2028213" cy="1866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1063" y="3769923"/>
            <a:ext cx="2028213" cy="1866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x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21208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42138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54005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60042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48108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5997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82416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598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55179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3815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5997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82416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59882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3815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35997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82416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59882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33815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2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598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78616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2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65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158297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2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65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33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62948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52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65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33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000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769005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44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9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334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57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18082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21774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299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3925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398168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58855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509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74305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28816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72004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61238969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94148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332842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59712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79417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501630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194284002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512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769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56269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7442949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29198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310605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b="1" dirty="0" smtClean="0">
                <a:latin typeface="Century Gothic"/>
                <a:cs typeface="Century Gothic"/>
              </a:rPr>
              <a:t>zz</a:t>
            </a:r>
          </a:p>
        </p:txBody>
      </p:sp>
    </p:spTree>
    <p:extLst>
      <p:ext uri="{BB962C8B-B14F-4D97-AF65-F5344CB8AC3E}">
        <p14:creationId xmlns:p14="http://schemas.microsoft.com/office/powerpoint/2010/main" val="414967012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b="1" dirty="0" smtClean="0">
                <a:latin typeface="Century Gothic"/>
                <a:cs typeface="Century Gothic"/>
              </a:rPr>
              <a:t>zz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591671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b="1" dirty="0" smtClean="0">
                <a:latin typeface="Century Gothic"/>
                <a:cs typeface="Century Gothic"/>
              </a:rPr>
              <a:t>zz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616297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b="1" dirty="0" smtClean="0">
                <a:latin typeface="Century Gothic"/>
                <a:cs typeface="Century Gothic"/>
              </a:rPr>
              <a:t>zz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tt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950116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003514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351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551799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429203753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448332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091511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252627700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15988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760884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118568541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148248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113544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err="1" smtClean="0">
                <a:latin typeface="Century Gothic"/>
                <a:cs typeface="Century Gothic"/>
              </a:rPr>
              <a:t>ll</a:t>
            </a:r>
            <a:endParaRPr lang="en-US" sz="66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074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78616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err="1" smtClean="0">
                <a:latin typeface="Century Gothic"/>
                <a:cs typeface="Century Gothic"/>
              </a:rPr>
              <a:t>ll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759163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err="1" smtClean="0">
                <a:latin typeface="Century Gothic"/>
                <a:cs typeface="Century Gothic"/>
              </a:rPr>
              <a:t>ll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k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053127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Guided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err="1" smtClean="0">
                <a:latin typeface="Century Gothic"/>
                <a:cs typeface="Century Gothic"/>
              </a:rPr>
              <a:t>ll</a:t>
            </a:r>
            <a:endParaRPr lang="en-US" sz="66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b="1" dirty="0" smtClean="0">
                <a:latin typeface="Century Gothic"/>
                <a:cs typeface="Century Gothic"/>
              </a:rPr>
              <a:t>ss</a:t>
            </a:r>
            <a:endParaRPr lang="en-US" sz="6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123688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7712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845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09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fin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192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bit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696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hiss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667917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012438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  <a:r>
              <a:rPr lang="en-US" sz="2400" dirty="0" smtClean="0">
                <a:latin typeface="Century Gothic"/>
                <a:cs typeface="Century Gothic"/>
              </a:rPr>
              <a:t>Phoneme Blending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I’m going to put one marker in each box as I say each sound.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Then I will blend the sounds to form a word.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4257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6415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8573" y="2633677"/>
            <a:ext cx="1662158" cy="1465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92926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64865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20785" y="4338321"/>
            <a:ext cx="971723" cy="9375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76501" y="2172012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/s/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486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406" y="2186630"/>
            <a:ext cx="75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/t/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429298" y="3716127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4192713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6200000">
            <a:off x="5965681" y="3775789"/>
            <a:ext cx="750102" cy="2556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9518" y="5827851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This word has three sounds: /s/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/t/. Listen as I blend these sounds to form a word: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sssiiit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/, sit. The word is sit.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862460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153418"/>
            <a:ext cx="8515363" cy="6051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Guided Practice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527" y="937254"/>
            <a:ext cx="860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Let’s do some together. Place a marker for each sound you hear. </a:t>
            </a:r>
          </a:p>
          <a:p>
            <a:pPr algn="ctr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will say one sound at a time. Then we will blend the sounds to say a word.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4257" y="1900679"/>
            <a:ext cx="4986474" cy="2642199"/>
            <a:chOff x="2054257" y="2633677"/>
            <a:chExt cx="4986474" cy="2642199"/>
          </a:xfrm>
        </p:grpSpPr>
        <p:sp>
          <p:nvSpPr>
            <p:cNvPr id="4" name="Rectangle 3"/>
            <p:cNvSpPr/>
            <p:nvPr/>
          </p:nvSpPr>
          <p:spPr>
            <a:xfrm>
              <a:off x="2054257" y="263367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6415" y="263367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8573" y="263367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92926" y="433832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64865" y="433832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20785" y="433832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2429298" y="3716127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4192713" y="377578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5965681" y="377578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8075" y="4890296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/t/		/f/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/t/		/b/ /a/ /t/</a:t>
            </a:r>
          </a:p>
          <a:p>
            <a:pPr lvl="1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	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 		/w/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		/p/ /a/ /n/</a:t>
            </a:r>
          </a:p>
          <a:p>
            <a:pPr lvl="1"/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		/h/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/l/		/l/ /o/ /k/		/m/ /</a:t>
            </a:r>
            <a:r>
              <a:rPr lang="en-US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/ /s/</a:t>
            </a:r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914392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466547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588765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050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743050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357756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763688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023859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617146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61575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763688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023859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6171461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61575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763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7692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023859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617146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61575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8" y="476250"/>
            <a:ext cx="8818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latin typeface="Century Gothic"/>
                <a:cs typeface="Century Gothic"/>
              </a:rPr>
              <a:t>      </a:t>
            </a:r>
            <a:r>
              <a:rPr lang="en-US" sz="7200" dirty="0" err="1" smtClean="0">
                <a:latin typeface="Century Gothic"/>
                <a:cs typeface="Century Gothic"/>
              </a:rPr>
              <a:t>ck</a:t>
            </a:r>
            <a:r>
              <a:rPr lang="en-US" sz="7200" dirty="0" smtClean="0">
                <a:latin typeface="Century Gothic"/>
                <a:cs typeface="Century Gothic"/>
              </a:rPr>
              <a:t>     </a:t>
            </a:r>
            <a:r>
              <a:rPr lang="en-US" sz="7200" dirty="0" err="1" smtClean="0">
                <a:latin typeface="Century Gothic"/>
                <a:cs typeface="Century Gothic"/>
              </a:rPr>
              <a:t>qu</a:t>
            </a:r>
            <a:r>
              <a:rPr lang="en-US" sz="7200" dirty="0" smtClean="0">
                <a:latin typeface="Century Gothic"/>
                <a:cs typeface="Century Gothic"/>
              </a:rPr>
              <a:t>      </a:t>
            </a:r>
            <a:r>
              <a:rPr lang="en-US" sz="7200" dirty="0" err="1" smtClean="0">
                <a:latin typeface="Century Gothic"/>
                <a:cs typeface="Century Gothic"/>
              </a:rPr>
              <a:t>zz</a:t>
            </a:r>
            <a:r>
              <a:rPr lang="en-US" sz="7200" dirty="0" smtClean="0">
                <a:latin typeface="Century Gothic"/>
                <a:cs typeface="Century Gothic"/>
              </a:rPr>
              <a:t>   </a:t>
            </a:r>
          </a:p>
          <a:p>
            <a:r>
              <a:rPr lang="en-US" sz="72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200" dirty="0" smtClean="0">
                <a:latin typeface="Century Gothic"/>
                <a:cs typeface="Century Gothic"/>
              </a:rPr>
              <a:t>  </a:t>
            </a:r>
            <a:r>
              <a:rPr lang="en-US" sz="7200" dirty="0" err="1" smtClean="0">
                <a:latin typeface="Century Gothic"/>
                <a:cs typeface="Century Gothic"/>
              </a:rPr>
              <a:t>ll</a:t>
            </a:r>
            <a:r>
              <a:rPr lang="en-US" sz="7200" dirty="0" smtClean="0">
                <a:latin typeface="Century Gothic"/>
                <a:cs typeface="Century Gothic"/>
              </a:rPr>
              <a:t>       </a:t>
            </a:r>
            <a:r>
              <a:rPr lang="en-US" sz="7200" dirty="0" err="1" smtClean="0">
                <a:latin typeface="Century Gothic"/>
                <a:cs typeface="Century Gothic"/>
              </a:rPr>
              <a:t>ss</a:t>
            </a:r>
            <a:r>
              <a:rPr lang="en-US" sz="7200" dirty="0" smtClean="0">
                <a:latin typeface="Century Gothic"/>
                <a:cs typeface="Century Gothic"/>
              </a:rPr>
              <a:t>       f       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7200" dirty="0" smtClean="0">
                <a:latin typeface="Century Gothic"/>
                <a:cs typeface="Century Gothic"/>
              </a:rPr>
              <a:t>k       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7200" dirty="0" smtClean="0">
                <a:latin typeface="Century Gothic"/>
                <a:cs typeface="Century Gothic"/>
              </a:rPr>
              <a:t>g        x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378299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96118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14239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289789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671274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468874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943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- Alliteration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4198" y="2054097"/>
            <a:ext cx="7449877" cy="35200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To market, to market to buy a fat pig.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Home again, home again, </a:t>
            </a:r>
            <a:r>
              <a:rPr lang="en-US" sz="2800" dirty="0" err="1" smtClean="0">
                <a:latin typeface="Century Gothic"/>
                <a:cs typeface="Century Gothic"/>
              </a:rPr>
              <a:t>jiggity</a:t>
            </a:r>
            <a:r>
              <a:rPr lang="en-US" sz="2800" dirty="0" smtClean="0">
                <a:latin typeface="Century Gothic"/>
                <a:cs typeface="Century Gothic"/>
              </a:rPr>
              <a:t> jig.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To market, to market to buy a fat hog: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Home again, home again, </a:t>
            </a:r>
            <a:r>
              <a:rPr lang="en-US" sz="2800" dirty="0" err="1" smtClean="0">
                <a:latin typeface="Century Gothic"/>
                <a:cs typeface="Century Gothic"/>
              </a:rPr>
              <a:t>jiggity</a:t>
            </a:r>
            <a:r>
              <a:rPr lang="en-US" sz="2800" dirty="0" smtClean="0">
                <a:latin typeface="Century Gothic"/>
                <a:cs typeface="Century Gothic"/>
              </a:rPr>
              <a:t> jog.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815" y="6136723"/>
            <a:ext cx="80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Model changing the beginning sound /j/ to /p/.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Listen for words that begin with the same sound.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Listen: /j/ /j/ </a:t>
            </a:r>
            <a:r>
              <a:rPr lang="en-US" dirty="0" err="1" smtClean="0">
                <a:latin typeface="Century Gothic"/>
                <a:cs typeface="Century Gothic"/>
              </a:rPr>
              <a:t>jiggity</a:t>
            </a:r>
            <a:r>
              <a:rPr lang="en-US" dirty="0" smtClean="0">
                <a:latin typeface="Century Gothic"/>
                <a:cs typeface="Century Gothic"/>
              </a:rPr>
              <a:t>, /j/ /j/ jig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0605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551799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906672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67997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859982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608657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888993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272293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168443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985494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852900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944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88" y="476250"/>
            <a:ext cx="8818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/>
                <a:cs typeface="Century Gothic"/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latin typeface="Century Gothic"/>
                <a:cs typeface="Century Gothic"/>
              </a:rPr>
              <a:t>        t        x       s   </a:t>
            </a:r>
          </a:p>
          <a:p>
            <a:r>
              <a:rPr lang="en-US" sz="72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200" dirty="0" smtClean="0">
                <a:latin typeface="Century Gothic"/>
                <a:cs typeface="Century Gothic"/>
              </a:rPr>
              <a:t>  b       g      </a:t>
            </a:r>
            <a:r>
              <a:rPr lang="en-US" sz="7200" dirty="0" err="1" smtClean="0">
                <a:latin typeface="Century Gothic"/>
                <a:cs typeface="Century Gothic"/>
              </a:rPr>
              <a:t>ck</a:t>
            </a:r>
            <a:r>
              <a:rPr lang="en-US" sz="7200" dirty="0" smtClean="0">
                <a:latin typeface="Century Gothic"/>
                <a:cs typeface="Century Gothic"/>
              </a:rPr>
              <a:t>       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7200" dirty="0" smtClean="0">
                <a:latin typeface="Century Gothic"/>
                <a:cs typeface="Century Gothic"/>
              </a:rPr>
              <a:t>n        </a:t>
            </a:r>
            <a:r>
              <a:rPr lang="en-US" sz="7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7200" dirty="0" smtClean="0">
                <a:latin typeface="Century Gothic"/>
                <a:cs typeface="Century Gothic"/>
              </a:rPr>
              <a:t>w       h</a:t>
            </a:r>
            <a:endParaRPr lang="en-US" sz="7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378299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999327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530092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086981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885019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886031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314274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97271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107117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800134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819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91989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168501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  </a:t>
            </a:r>
            <a:r>
              <a:rPr lang="en-US" sz="7000" dirty="0" err="1" smtClean="0">
                <a:latin typeface="Century Gothic"/>
                <a:cs typeface="Century Gothic"/>
              </a:rPr>
              <a:t>qu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261983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731701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102472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</a:t>
            </a:r>
            <a:r>
              <a:rPr lang="en-US" sz="7000" dirty="0" err="1" smtClean="0">
                <a:latin typeface="Century Gothic"/>
                <a:cs typeface="Century Gothic"/>
              </a:rPr>
              <a:t>qu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800672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777860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f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	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qu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875082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296940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994209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531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367168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882377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</a:t>
            </a:r>
            <a:r>
              <a:rPr lang="en-US" sz="7000" dirty="0" err="1" smtClean="0">
                <a:latin typeface="Century Gothic"/>
                <a:cs typeface="Century Gothic"/>
              </a:rPr>
              <a:t>b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143677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361855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3006385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</a:t>
            </a:r>
            <a:r>
              <a:rPr lang="en-US" sz="7000" dirty="0" err="1" smtClean="0">
                <a:latin typeface="Century Gothic"/>
                <a:cs typeface="Century Gothic"/>
              </a:rPr>
              <a:t>k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7205027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8077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568780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70205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380030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437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799506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0935306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24094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j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4319871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659154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1173049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</a:t>
            </a:r>
            <a:r>
              <a:rPr lang="en-US" sz="7000" dirty="0" err="1" smtClean="0">
                <a:latin typeface="Century Gothic"/>
                <a:cs typeface="Century Gothic"/>
              </a:rPr>
              <a:t>j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086953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385667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743667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2668671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5621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360115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972588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718990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956620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982487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err="1" smtClean="0">
                <a:latin typeface="Century Gothic"/>
                <a:cs typeface="Century Gothic"/>
              </a:rPr>
              <a:t>k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927439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999001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0409192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8577211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68454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  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8966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232641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903918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285606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741680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740351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 smtClean="0">
                <a:latin typeface="Century Gothic"/>
                <a:cs typeface="Century Gothic"/>
              </a:rPr>
              <a:t>   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ds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gs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m   j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zz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  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ll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  </a:t>
            </a:r>
          </a:p>
          <a:p>
            <a:r>
              <a:rPr lang="en-US" sz="7000" dirty="0" smtClean="0">
                <a:latin typeface="Century Gothic"/>
                <a:cs typeface="Century Gothic"/>
              </a:rPr>
              <a:t>k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ss	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ss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110350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</a:p>
        </p:txBody>
      </p:sp>
    </p:spTree>
    <p:extLst>
      <p:ext uri="{BB962C8B-B14F-4D97-AF65-F5344CB8AC3E}">
        <p14:creationId xmlns:p14="http://schemas.microsoft.com/office/powerpoint/2010/main" val="422344376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7268010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1247382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</a:p>
        </p:txBody>
      </p:sp>
    </p:spTree>
    <p:extLst>
      <p:ext uri="{BB962C8B-B14F-4D97-AF65-F5344CB8AC3E}">
        <p14:creationId xmlns:p14="http://schemas.microsoft.com/office/powerpoint/2010/main" val="214811038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619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154255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29893425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4014464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</a:t>
            </a:r>
            <a:r>
              <a:rPr lang="en-US" sz="7000" dirty="0" err="1" smtClean="0">
                <a:latin typeface="Century Gothic"/>
                <a:cs typeface="Century Gothic"/>
              </a:rPr>
              <a:t>c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14280133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18984336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</a:p>
        </p:txBody>
      </p:sp>
    </p:spTree>
    <p:extLst>
      <p:ext uri="{BB962C8B-B14F-4D97-AF65-F5344CB8AC3E}">
        <p14:creationId xmlns:p14="http://schemas.microsoft.com/office/powerpoint/2010/main" val="220677782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</a:t>
            </a:r>
            <a:r>
              <a:rPr lang="en-US" sz="7000" dirty="0" err="1" smtClean="0">
                <a:latin typeface="Century Gothic"/>
                <a:cs typeface="Century Gothic"/>
              </a:rPr>
              <a:t>r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0073641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9621001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  t</a:t>
            </a:r>
          </a:p>
        </p:txBody>
      </p:sp>
    </p:spTree>
    <p:extLst>
      <p:ext uri="{BB962C8B-B14F-4D97-AF65-F5344CB8AC3E}">
        <p14:creationId xmlns:p14="http://schemas.microsoft.com/office/powerpoint/2010/main" val="8007779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 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4527541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 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12346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305842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 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  s</a:t>
            </a:r>
          </a:p>
        </p:txBody>
      </p:sp>
    </p:spTree>
    <p:extLst>
      <p:ext uri="{BB962C8B-B14F-4D97-AF65-F5344CB8AC3E}">
        <p14:creationId xmlns:p14="http://schemas.microsoft.com/office/powerpoint/2010/main" val="2902585883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 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  </a:t>
            </a:r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7647354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468777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		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p   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		r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  t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95830264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1057249838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</a:t>
            </a:r>
          </a:p>
        </p:txBody>
      </p:sp>
    </p:spTree>
    <p:extLst>
      <p:ext uri="{BB962C8B-B14F-4D97-AF65-F5344CB8AC3E}">
        <p14:creationId xmlns:p14="http://schemas.microsoft.com/office/powerpoint/2010/main" val="3329909844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</a:t>
            </a:r>
          </a:p>
        </p:txBody>
      </p:sp>
    </p:spTree>
    <p:extLst>
      <p:ext uri="{BB962C8B-B14F-4D97-AF65-F5344CB8AC3E}">
        <p14:creationId xmlns:p14="http://schemas.microsoft.com/office/powerpoint/2010/main" val="619741695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</a:t>
            </a:r>
          </a:p>
        </p:txBody>
      </p:sp>
    </p:spTree>
    <p:extLst>
      <p:ext uri="{BB962C8B-B14F-4D97-AF65-F5344CB8AC3E}">
        <p14:creationId xmlns:p14="http://schemas.microsoft.com/office/powerpoint/2010/main" val="1845473193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8178144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583978228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</a:t>
            </a:r>
          </a:p>
        </p:txBody>
      </p:sp>
    </p:spTree>
    <p:extLst>
      <p:ext uri="{BB962C8B-B14F-4D97-AF65-F5344CB8AC3E}">
        <p14:creationId xmlns:p14="http://schemas.microsoft.com/office/powerpoint/2010/main" val="3345667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135706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 Jill</a:t>
            </a:r>
          </a:p>
        </p:txBody>
      </p:sp>
    </p:spTree>
    <p:extLst>
      <p:ext uri="{BB962C8B-B14F-4D97-AF65-F5344CB8AC3E}">
        <p14:creationId xmlns:p14="http://schemas.microsoft.com/office/powerpoint/2010/main" val="214196459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 Jill will</a:t>
            </a:r>
          </a:p>
        </p:txBody>
      </p:sp>
    </p:spTree>
    <p:extLst>
      <p:ext uri="{BB962C8B-B14F-4D97-AF65-F5344CB8AC3E}">
        <p14:creationId xmlns:p14="http://schemas.microsoft.com/office/powerpoint/2010/main" val="462619956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 Jill will go</a:t>
            </a:r>
          </a:p>
        </p:txBody>
      </p:sp>
    </p:spTree>
    <p:extLst>
      <p:ext uri="{BB962C8B-B14F-4D97-AF65-F5344CB8AC3E}">
        <p14:creationId xmlns:p14="http://schemas.microsoft.com/office/powerpoint/2010/main" val="105875248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 Jill will go up</a:t>
            </a:r>
          </a:p>
        </p:txBody>
      </p:sp>
    </p:spTree>
    <p:extLst>
      <p:ext uri="{BB962C8B-B14F-4D97-AF65-F5344CB8AC3E}">
        <p14:creationId xmlns:p14="http://schemas.microsoft.com/office/powerpoint/2010/main" val="4202444641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 Jill will go up a</a:t>
            </a:r>
          </a:p>
        </p:txBody>
      </p:sp>
    </p:spTree>
    <p:extLst>
      <p:ext uri="{BB962C8B-B14F-4D97-AF65-F5344CB8AC3E}">
        <p14:creationId xmlns:p14="http://schemas.microsoft.com/office/powerpoint/2010/main" val="1527016238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63" y="596625"/>
            <a:ext cx="89671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Did Tim miss the pass?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Jack and Jill will go up a hill. </a:t>
            </a:r>
          </a:p>
        </p:txBody>
      </p:sp>
    </p:spTree>
    <p:extLst>
      <p:ext uri="{BB962C8B-B14F-4D97-AF65-F5344CB8AC3E}">
        <p14:creationId xmlns:p14="http://schemas.microsoft.com/office/powerpoint/2010/main" val="2992034474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131250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w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061172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271810385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599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30 at 3.3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18" y="791240"/>
            <a:ext cx="4359256" cy="5737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Insect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sound is /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/ sound is spelled with the letter 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/iii/.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sound is at the beginning of the word insect.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 /</a:t>
            </a:r>
            <a:r>
              <a:rPr lang="en-US" sz="1000" dirty="0" err="1" smtClean="0">
                <a:latin typeface="Century Gothic"/>
                <a:cs typeface="Century Gothic"/>
              </a:rPr>
              <a:t>iiinsekt</a:t>
            </a:r>
            <a:r>
              <a:rPr lang="en-US" sz="1000" dirty="0" smtClean="0">
                <a:latin typeface="Century Gothic"/>
                <a:cs typeface="Century Gothic"/>
              </a:rPr>
              <a:t>/, insect.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</a:t>
            </a:r>
            <a:r>
              <a:rPr lang="en-US" sz="1000" dirty="0" err="1" smtClean="0">
                <a:latin typeface="Century Gothic"/>
                <a:cs typeface="Century Gothic"/>
              </a:rPr>
              <a:t>i</a:t>
            </a:r>
            <a:r>
              <a:rPr lang="en-US" sz="1000" dirty="0" smtClean="0">
                <a:latin typeface="Century Gothic"/>
                <a:cs typeface="Century Gothic"/>
              </a:rPr>
              <a:t>/ as I write the letter several times.</a:t>
            </a:r>
            <a:endParaRPr lang="en-US" sz="1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1063" y="1753989"/>
            <a:ext cx="2028213" cy="1866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1063" y="3769923"/>
            <a:ext cx="2028213" cy="1866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r>
              <a:rPr lang="en-US" sz="8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8000" dirty="0" smtClean="0">
                <a:latin typeface="Century Gothic"/>
                <a:cs typeface="Century Gothic"/>
              </a:rPr>
              <a:t>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8150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1515866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75499766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334655884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6485168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533426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001993745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134043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3079559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2438668583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8746229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5071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3582147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tt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zz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679666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2871502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8982394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1034639519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271709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5009546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311158280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6100043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9339283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1701427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7268996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9979507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err="1" smtClean="0">
                <a:latin typeface="Century Gothic"/>
                <a:cs typeface="Century Gothic"/>
              </a:rPr>
              <a:t>k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9601125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3789032182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813878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689807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tt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2999396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245" y="733714"/>
            <a:ext cx="7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consonants that are the same,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we only say one sound for both letters.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773" y="1457471"/>
            <a:ext cx="6640108" cy="5241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ll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tt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6307000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201" y="306836"/>
            <a:ext cx="7083350" cy="9119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Decodable Text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8-02 at 10.2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33" y="1372690"/>
            <a:ext cx="4095846" cy="52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5828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915" y="306836"/>
            <a:ext cx="7083350" cy="7415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Build Fluency: Word Automaticity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287" y="1414855"/>
            <a:ext cx="8950081" cy="5105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5800" dirty="0" smtClean="0">
                <a:latin typeface="Century Gothic"/>
                <a:cs typeface="Century Gothic"/>
              </a:rPr>
              <a:t>If it is not down, it is up.</a:t>
            </a:r>
            <a:endParaRPr lang="en-US" sz="58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800" dirty="0" smtClean="0">
                <a:latin typeface="Century Gothic"/>
                <a:cs typeface="Century Gothic"/>
              </a:rPr>
              <a:t>Can we go out to play?</a:t>
            </a:r>
            <a:endParaRPr lang="en-US" sz="58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5800" dirty="0" smtClean="0">
                <a:latin typeface="Century Gothic"/>
                <a:cs typeface="Century Gothic"/>
              </a:rPr>
              <a:t>A pig is very fat.</a:t>
            </a:r>
            <a:endParaRPr lang="en-US" sz="5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7917564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2536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7375249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 - Alliteration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Listen carefully as I say a sentence.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2347" y="1638275"/>
            <a:ext cx="661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Five fat frogs float for fun.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18" y="2236552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you hear at the beginning of each word?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Now I am going to say two words that begin with the same sound: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fit, fast. They both begin with the /f/ sound.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812" y="3451907"/>
            <a:ext cx="8592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I am going to say some sentences. 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you hear at the beginning of each word in the sentence. Tell me two more words that begin with the same sound.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747" y="4535153"/>
            <a:ext cx="661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Pam plays piano.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Ruth runs races.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Bob bakes bread.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Dave digs ditches.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6783608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5568197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4977998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x.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4300933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x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9073873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x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x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791822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7318264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2503416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797283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6366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7242944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438723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0101342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386853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9878846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022897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02 at 10.5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17" y="818229"/>
            <a:ext cx="4572999" cy="5954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780" y="191284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Decodable Text</a:t>
            </a:r>
          </a:p>
        </p:txBody>
      </p:sp>
    </p:spTree>
    <p:extLst>
      <p:ext uri="{BB962C8B-B14F-4D97-AF65-F5344CB8AC3E}">
        <p14:creationId xmlns:p14="http://schemas.microsoft.com/office/powerpoint/2010/main" val="2025770806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80" y="191284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7773" y="1039832"/>
            <a:ext cx="6904348" cy="559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pass</a:t>
            </a:r>
          </a:p>
          <a:p>
            <a:pPr algn="ctr">
              <a:lnSpc>
                <a:spcPct val="13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hill</a:t>
            </a:r>
          </a:p>
          <a:p>
            <a:pPr algn="ctr">
              <a:lnSpc>
                <a:spcPct val="13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mitt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3967" y="1159159"/>
            <a:ext cx="62224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ends with two consonants that are the same, we only say one sound.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2022333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80" y="191284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7773" y="1039832"/>
            <a:ext cx="6904348" cy="559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		miss			fill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		kiss				Matt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Century Gothic"/>
                <a:cs typeface="Century Gothic"/>
              </a:rPr>
              <a:t>		will				jazz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967" y="1159159"/>
            <a:ext cx="62224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say and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write sentences for each word.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7409733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Century Gothic"/>
                <a:cs typeface="Century Gothic"/>
              </a:rPr>
              <a:t>Week </a:t>
            </a:r>
            <a:r>
              <a:rPr lang="en-US" sz="4800" dirty="0" smtClean="0">
                <a:latin typeface="Century Gothic"/>
                <a:cs typeface="Century Gothic"/>
              </a:rPr>
              <a:t>2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597682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723" y="170465"/>
            <a:ext cx="7177113" cy="5454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21" y="1720674"/>
            <a:ext cx="835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Listen as I say a group of sounds. Then blend those sounds to form a word.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36" y="2194342"/>
            <a:ext cx="8632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s/ /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 /t/     /f/ /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 /t/     /b/ /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 /t/     </a:t>
            </a:r>
          </a:p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/p/ /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 /g/     /p/ /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/ /n/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36" y="4912844"/>
            <a:ext cx="842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Now I am going to say a word. I want you to say each sound in the word.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1983" y="5395338"/>
            <a:ext cx="661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it     sit     him     bat     sick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90639" y="1184728"/>
            <a:ext cx="4636995" cy="3324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Phoneme Blending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2448" y="4439581"/>
            <a:ext cx="4636995" cy="3324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Phoneme Segmentation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8185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6111334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199" y="1150635"/>
            <a:ext cx="7143018" cy="5548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is</a:t>
            </a:r>
          </a:p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six</a:t>
            </a:r>
          </a:p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hip</a:t>
            </a:r>
          </a:p>
          <a:p>
            <a:pPr algn="ctr"/>
            <a:r>
              <a:rPr lang="en-US" sz="7200" dirty="0" smtClean="0">
                <a:latin typeface="Century Gothic"/>
                <a:cs typeface="Century Gothic"/>
              </a:rPr>
              <a:t>kiss</a:t>
            </a:r>
            <a:endParaRPr lang="en-US" sz="72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727" y="1235867"/>
            <a:ext cx="643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111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d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p to 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8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d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7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g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6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b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6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h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3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f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t to x.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7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x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s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1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6734493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x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m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4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x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x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0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last x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3012" y="348475"/>
            <a:ext cx="651224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5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251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big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384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fin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774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bag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765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kids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421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560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jam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884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3260763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quit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72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76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jazz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161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hill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343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sat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5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kiss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181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33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pass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81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tag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310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mitt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140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5308666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sad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015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can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071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digs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65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quick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483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9677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six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44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dip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390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dad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255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back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395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pigs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439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1433887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49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279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lip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63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win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57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his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34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is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025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man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134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454" y="2301271"/>
            <a:ext cx="3938036" cy="2156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van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128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7960" y="230127"/>
            <a:ext cx="7398734" cy="5540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Structural Analysis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768" y="958862"/>
            <a:ext cx="7969834" cy="38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name words that end with double final consonants.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4574" y="1465995"/>
            <a:ext cx="2130972" cy="19773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Some common spelling patterns are: </a:t>
            </a:r>
          </a:p>
          <a:p>
            <a:pPr algn="ctr"/>
            <a:r>
              <a:rPr lang="en-US" sz="2000" b="1" dirty="0" smtClean="0">
                <a:latin typeface="Century Gothic"/>
                <a:cs typeface="Century Gothic"/>
              </a:rPr>
              <a:t>-</a:t>
            </a:r>
            <a:r>
              <a:rPr lang="en-US" sz="2000" b="1" dirty="0" err="1" smtClean="0">
                <a:latin typeface="Century Gothic"/>
                <a:cs typeface="Century Gothic"/>
              </a:rPr>
              <a:t>iss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2000" b="1" dirty="0" smtClean="0">
                <a:latin typeface="Century Gothic"/>
                <a:cs typeface="Century Gothic"/>
              </a:rPr>
              <a:t>-ill</a:t>
            </a:r>
            <a:endParaRPr lang="en-US" sz="2000" b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768" y="6318952"/>
            <a:ext cx="7969834" cy="383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practice writing words with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iss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–ill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708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 </a:t>
            </a:r>
            <a:r>
              <a:rPr lang="en-US" sz="1400" dirty="0" err="1" smtClean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 to the sound /</a:t>
            </a:r>
            <a:r>
              <a:rPr lang="en-US" sz="1400" dirty="0" err="1" smtClean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/ by writing it.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 </a:t>
            </a:r>
            <a:r>
              <a:rPr lang="en-US" sz="1400" dirty="0" err="1" smtClean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i</a:t>
            </a:r>
            <a:r>
              <a:rPr lang="en-US" sz="1400" dirty="0" smtClean="0">
                <a:latin typeface="Century Gothic"/>
                <a:cs typeface="Century Gothic"/>
              </a:rPr>
              <a:t>/ sound.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7-30 at 3.3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3" y="270396"/>
            <a:ext cx="1860322" cy="24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0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4107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6485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1798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6620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0488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81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838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</a:t>
            </a:r>
            <a:r>
              <a:rPr lang="en-US" sz="7000" dirty="0" err="1" smtClean="0">
                <a:latin typeface="Century Gothic"/>
                <a:cs typeface="Century Gothic"/>
              </a:rPr>
              <a:t>w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6577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30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027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922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0396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8482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h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7525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t     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x   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g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 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s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n    w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 l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p     h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788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8989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dirty="0" smtClean="0">
                <a:latin typeface="Century Gothic"/>
                <a:cs typeface="Century Gothic"/>
              </a:rPr>
              <a:t>t      </a:t>
            </a:r>
            <a:r>
              <a:rPr lang="en-US" sz="7000" smtClean="0">
                <a:latin typeface="Century Gothic"/>
                <a:cs typeface="Century Gothic"/>
              </a:rPr>
              <a:t>s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t     s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x     b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g</a:t>
            </a:r>
          </a:p>
          <a:p>
            <a:endParaRPr lang="en-US" sz="7000" smtClean="0">
              <a:latin typeface="Century Gothic"/>
              <a:cs typeface="Century Gothic"/>
            </a:endParaRPr>
          </a:p>
          <a:p>
            <a:r>
              <a:rPr lang="en-US" sz="7000" smtClean="0">
                <a:latin typeface="Century Gothic"/>
                <a:cs typeface="Century Gothic"/>
              </a:rPr>
              <a:t>d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g   d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p     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s      h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s</a:t>
            </a:r>
          </a:p>
          <a:p>
            <a:endParaRPr lang="en-US" sz="7000" smtClean="0">
              <a:latin typeface="Century Gothic"/>
              <a:cs typeface="Century Gothic"/>
            </a:endParaRPr>
          </a:p>
          <a:p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  i</a:t>
            </a:r>
            <a:r>
              <a:rPr lang="en-US" sz="7000" smtClean="0">
                <a:latin typeface="Century Gothic"/>
                <a:cs typeface="Century Gothic"/>
              </a:rPr>
              <a:t>n    w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n    l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p     h</a:t>
            </a:r>
            <a:r>
              <a:rPr lang="en-US" sz="700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5616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2323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s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29716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5223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01815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031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55468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9810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4531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8409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8549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74057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69448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78874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79893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48393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687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47262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42904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09867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21094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8460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8602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91475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90019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063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85985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c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489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54981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38491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42407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</a:t>
            </a:r>
            <a:r>
              <a:rPr lang="en-US" sz="7000" dirty="0" err="1" smtClean="0">
                <a:latin typeface="Century Gothic"/>
                <a:cs typeface="Century Gothic"/>
              </a:rPr>
              <a:t>f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63098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29723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73216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</a:t>
            </a:r>
            <a:r>
              <a:rPr lang="en-US" sz="7000" dirty="0" err="1" smtClean="0">
                <a:latin typeface="Century Gothic"/>
                <a:cs typeface="Century Gothic"/>
              </a:rPr>
              <a:t>b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99254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69373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b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64667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</a:t>
            </a:r>
            <a:r>
              <a:rPr lang="en-US" sz="7000" dirty="0" err="1" smtClean="0">
                <a:latin typeface="Century Gothic"/>
                <a:cs typeface="Century Gothic"/>
              </a:rPr>
              <a:t>b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24204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30" y="281266"/>
            <a:ext cx="89074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s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ck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n   p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latin typeface="Century Gothic"/>
                <a:cs typeface="Century Gothic"/>
              </a:rPr>
              <a:t>d   d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d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 m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c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t   f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n 	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g  b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 smtClean="0">
                <a:latin typeface="Century Gothic"/>
                <a:cs typeface="Century Gothic"/>
              </a:rPr>
              <a:t>ck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353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Short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7861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93181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46003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78396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23383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93709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1674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02077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  fix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13949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  fix  the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102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15" y="903461"/>
            <a:ext cx="890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He has  six  big  pigs.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  will  fix  the  van.</a:t>
            </a:r>
          </a:p>
          <a:p>
            <a:endParaRPr lang="en-US" sz="7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223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5334</Words>
  <Application>Microsoft Macintosh PowerPoint</Application>
  <PresentationFormat>On-screen Show (4:3)</PresentationFormat>
  <Paragraphs>1546</Paragraphs>
  <Slides>398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398</vt:i4>
      </vt:variant>
    </vt:vector>
  </HeadingPairs>
  <TitlesOfParts>
    <vt:vector size="39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31</cp:revision>
  <dcterms:created xsi:type="dcterms:W3CDTF">2016-07-30T21:29:31Z</dcterms:created>
  <dcterms:modified xsi:type="dcterms:W3CDTF">2016-08-04T04:55:06Z</dcterms:modified>
</cp:coreProperties>
</file>