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5" r:id="rId6"/>
    <p:sldId id="266" r:id="rId7"/>
    <p:sldId id="267" r:id="rId8"/>
    <p:sldId id="268" r:id="rId9"/>
    <p:sldId id="261" r:id="rId10"/>
    <p:sldId id="262" r:id="rId11"/>
    <p:sldId id="263" r:id="rId12"/>
    <p:sldId id="264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48" r:id="rId78"/>
    <p:sldId id="347" r:id="rId79"/>
    <p:sldId id="349" r:id="rId80"/>
    <p:sldId id="350" r:id="rId81"/>
    <p:sldId id="351" r:id="rId82"/>
    <p:sldId id="352" r:id="rId83"/>
    <p:sldId id="353" r:id="rId84"/>
    <p:sldId id="354" r:id="rId85"/>
    <p:sldId id="355" r:id="rId86"/>
    <p:sldId id="356" r:id="rId87"/>
    <p:sldId id="357" r:id="rId88"/>
    <p:sldId id="358" r:id="rId89"/>
    <p:sldId id="359" r:id="rId90"/>
    <p:sldId id="360" r:id="rId91"/>
    <p:sldId id="361" r:id="rId92"/>
    <p:sldId id="362" r:id="rId93"/>
    <p:sldId id="363" r:id="rId94"/>
    <p:sldId id="364" r:id="rId95"/>
    <p:sldId id="365" r:id="rId96"/>
    <p:sldId id="366" r:id="rId97"/>
    <p:sldId id="367" r:id="rId98"/>
    <p:sldId id="368" r:id="rId99"/>
    <p:sldId id="370" r:id="rId100"/>
    <p:sldId id="371" r:id="rId101"/>
    <p:sldId id="372" r:id="rId102"/>
    <p:sldId id="373" r:id="rId103"/>
    <p:sldId id="374" r:id="rId104"/>
    <p:sldId id="375" r:id="rId105"/>
    <p:sldId id="376" r:id="rId106"/>
    <p:sldId id="377" r:id="rId107"/>
    <p:sldId id="378" r:id="rId108"/>
    <p:sldId id="379" r:id="rId109"/>
    <p:sldId id="380" r:id="rId110"/>
    <p:sldId id="381" r:id="rId111"/>
    <p:sldId id="382" r:id="rId112"/>
    <p:sldId id="383" r:id="rId113"/>
    <p:sldId id="384" r:id="rId114"/>
    <p:sldId id="385" r:id="rId115"/>
    <p:sldId id="386" r:id="rId116"/>
    <p:sldId id="387" r:id="rId117"/>
    <p:sldId id="388" r:id="rId118"/>
    <p:sldId id="389" r:id="rId119"/>
    <p:sldId id="390" r:id="rId120"/>
    <p:sldId id="391" r:id="rId121"/>
    <p:sldId id="398" r:id="rId122"/>
    <p:sldId id="399" r:id="rId123"/>
    <p:sldId id="400" r:id="rId124"/>
    <p:sldId id="401" r:id="rId125"/>
    <p:sldId id="402" r:id="rId126"/>
    <p:sldId id="403" r:id="rId127"/>
    <p:sldId id="404" r:id="rId128"/>
    <p:sldId id="405" r:id="rId129"/>
    <p:sldId id="406" r:id="rId130"/>
    <p:sldId id="407" r:id="rId131"/>
    <p:sldId id="408" r:id="rId132"/>
    <p:sldId id="409" r:id="rId133"/>
    <p:sldId id="410" r:id="rId134"/>
    <p:sldId id="411" r:id="rId135"/>
    <p:sldId id="412" r:id="rId136"/>
    <p:sldId id="413" r:id="rId137"/>
    <p:sldId id="414" r:id="rId138"/>
    <p:sldId id="415" r:id="rId139"/>
    <p:sldId id="416" r:id="rId140"/>
    <p:sldId id="417" r:id="rId141"/>
    <p:sldId id="418" r:id="rId142"/>
    <p:sldId id="419" r:id="rId143"/>
    <p:sldId id="420" r:id="rId144"/>
    <p:sldId id="421" r:id="rId145"/>
    <p:sldId id="422" r:id="rId146"/>
    <p:sldId id="423" r:id="rId147"/>
    <p:sldId id="424" r:id="rId148"/>
    <p:sldId id="425" r:id="rId149"/>
    <p:sldId id="426" r:id="rId150"/>
    <p:sldId id="427" r:id="rId151"/>
    <p:sldId id="428" r:id="rId152"/>
    <p:sldId id="429" r:id="rId153"/>
    <p:sldId id="430" r:id="rId154"/>
    <p:sldId id="431" r:id="rId155"/>
    <p:sldId id="432" r:id="rId156"/>
    <p:sldId id="433" r:id="rId157"/>
    <p:sldId id="434" r:id="rId158"/>
    <p:sldId id="435" r:id="rId159"/>
    <p:sldId id="436" r:id="rId160"/>
    <p:sldId id="437" r:id="rId161"/>
    <p:sldId id="438" r:id="rId162"/>
    <p:sldId id="439" r:id="rId163"/>
    <p:sldId id="440" r:id="rId164"/>
    <p:sldId id="441" r:id="rId165"/>
    <p:sldId id="442" r:id="rId166"/>
    <p:sldId id="443" r:id="rId167"/>
    <p:sldId id="444" r:id="rId168"/>
    <p:sldId id="445" r:id="rId169"/>
    <p:sldId id="446" r:id="rId170"/>
    <p:sldId id="450" r:id="rId171"/>
    <p:sldId id="447" r:id="rId172"/>
    <p:sldId id="448" r:id="rId173"/>
    <p:sldId id="449" r:id="rId174"/>
    <p:sldId id="451" r:id="rId175"/>
    <p:sldId id="452" r:id="rId176"/>
    <p:sldId id="453" r:id="rId177"/>
    <p:sldId id="454" r:id="rId178"/>
    <p:sldId id="455" r:id="rId179"/>
    <p:sldId id="456" r:id="rId180"/>
    <p:sldId id="457" r:id="rId181"/>
    <p:sldId id="458" r:id="rId182"/>
    <p:sldId id="459" r:id="rId183"/>
    <p:sldId id="460" r:id="rId184"/>
    <p:sldId id="462" r:id="rId185"/>
    <p:sldId id="463" r:id="rId186"/>
    <p:sldId id="464" r:id="rId187"/>
    <p:sldId id="465" r:id="rId188"/>
    <p:sldId id="466" r:id="rId189"/>
    <p:sldId id="467" r:id="rId190"/>
    <p:sldId id="468" r:id="rId191"/>
    <p:sldId id="469" r:id="rId192"/>
    <p:sldId id="470" r:id="rId193"/>
    <p:sldId id="471" r:id="rId194"/>
    <p:sldId id="472" r:id="rId195"/>
    <p:sldId id="475" r:id="rId196"/>
    <p:sldId id="476" r:id="rId197"/>
    <p:sldId id="477" r:id="rId198"/>
    <p:sldId id="478" r:id="rId199"/>
    <p:sldId id="479" r:id="rId200"/>
    <p:sldId id="480" r:id="rId201"/>
    <p:sldId id="481" r:id="rId202"/>
    <p:sldId id="482" r:id="rId203"/>
    <p:sldId id="483" r:id="rId204"/>
    <p:sldId id="484" r:id="rId205"/>
    <p:sldId id="485" r:id="rId206"/>
    <p:sldId id="486" r:id="rId207"/>
    <p:sldId id="487" r:id="rId208"/>
    <p:sldId id="488" r:id="rId209"/>
    <p:sldId id="490" r:id="rId210"/>
    <p:sldId id="491" r:id="rId211"/>
    <p:sldId id="492" r:id="rId212"/>
    <p:sldId id="493" r:id="rId213"/>
    <p:sldId id="494" r:id="rId214"/>
    <p:sldId id="495" r:id="rId215"/>
    <p:sldId id="496" r:id="rId216"/>
    <p:sldId id="497" r:id="rId217"/>
    <p:sldId id="498" r:id="rId218"/>
    <p:sldId id="499" r:id="rId219"/>
    <p:sldId id="500" r:id="rId220"/>
    <p:sldId id="501" r:id="rId221"/>
    <p:sldId id="502" r:id="rId222"/>
    <p:sldId id="503" r:id="rId223"/>
    <p:sldId id="504" r:id="rId224"/>
    <p:sldId id="505" r:id="rId225"/>
    <p:sldId id="506" r:id="rId226"/>
    <p:sldId id="507" r:id="rId227"/>
    <p:sldId id="508" r:id="rId228"/>
    <p:sldId id="509" r:id="rId229"/>
    <p:sldId id="510" r:id="rId230"/>
    <p:sldId id="511" r:id="rId231"/>
    <p:sldId id="512" r:id="rId232"/>
    <p:sldId id="513" r:id="rId233"/>
    <p:sldId id="514" r:id="rId234"/>
    <p:sldId id="515" r:id="rId235"/>
    <p:sldId id="516" r:id="rId236"/>
    <p:sldId id="517" r:id="rId237"/>
    <p:sldId id="489" r:id="rId238"/>
    <p:sldId id="518" r:id="rId239"/>
    <p:sldId id="519" r:id="rId240"/>
    <p:sldId id="520" r:id="rId241"/>
    <p:sldId id="521" r:id="rId242"/>
    <p:sldId id="522" r:id="rId243"/>
    <p:sldId id="524" r:id="rId244"/>
    <p:sldId id="525" r:id="rId245"/>
    <p:sldId id="526" r:id="rId246"/>
    <p:sldId id="527" r:id="rId247"/>
    <p:sldId id="528" r:id="rId248"/>
    <p:sldId id="529" r:id="rId249"/>
    <p:sldId id="530" r:id="rId250"/>
    <p:sldId id="531" r:id="rId251"/>
    <p:sldId id="532" r:id="rId252"/>
    <p:sldId id="533" r:id="rId253"/>
    <p:sldId id="534" r:id="rId254"/>
    <p:sldId id="535" r:id="rId255"/>
    <p:sldId id="536" r:id="rId256"/>
    <p:sldId id="537" r:id="rId257"/>
    <p:sldId id="538" r:id="rId258"/>
    <p:sldId id="539" r:id="rId259"/>
    <p:sldId id="540" r:id="rId260"/>
    <p:sldId id="541" r:id="rId261"/>
    <p:sldId id="542" r:id="rId262"/>
    <p:sldId id="543" r:id="rId263"/>
    <p:sldId id="544" r:id="rId264"/>
    <p:sldId id="545" r:id="rId265"/>
    <p:sldId id="546" r:id="rId266"/>
    <p:sldId id="547" r:id="rId267"/>
    <p:sldId id="548" r:id="rId268"/>
    <p:sldId id="549" r:id="rId269"/>
    <p:sldId id="550" r:id="rId270"/>
    <p:sldId id="551" r:id="rId271"/>
    <p:sldId id="552" r:id="rId272"/>
    <p:sldId id="565" r:id="rId273"/>
    <p:sldId id="555" r:id="rId274"/>
    <p:sldId id="556" r:id="rId275"/>
    <p:sldId id="557" r:id="rId276"/>
    <p:sldId id="558" r:id="rId277"/>
    <p:sldId id="559" r:id="rId278"/>
    <p:sldId id="560" r:id="rId279"/>
    <p:sldId id="561" r:id="rId280"/>
    <p:sldId id="562" r:id="rId281"/>
    <p:sldId id="563" r:id="rId282"/>
    <p:sldId id="566" r:id="rId283"/>
    <p:sldId id="564" r:id="rId284"/>
    <p:sldId id="553" r:id="rId285"/>
    <p:sldId id="554" r:id="rId286"/>
    <p:sldId id="573" r:id="rId287"/>
    <p:sldId id="574" r:id="rId288"/>
    <p:sldId id="567" r:id="rId289"/>
    <p:sldId id="568" r:id="rId290"/>
    <p:sldId id="569" r:id="rId291"/>
    <p:sldId id="570" r:id="rId292"/>
    <p:sldId id="571" r:id="rId293"/>
    <p:sldId id="572" r:id="rId294"/>
    <p:sldId id="576" r:id="rId295"/>
    <p:sldId id="577" r:id="rId296"/>
    <p:sldId id="578" r:id="rId297"/>
    <p:sldId id="579" r:id="rId298"/>
    <p:sldId id="580" r:id="rId299"/>
    <p:sldId id="581" r:id="rId300"/>
    <p:sldId id="582" r:id="rId301"/>
    <p:sldId id="583" r:id="rId302"/>
    <p:sldId id="584" r:id="rId303"/>
    <p:sldId id="585" r:id="rId304"/>
    <p:sldId id="586" r:id="rId305"/>
    <p:sldId id="587" r:id="rId306"/>
    <p:sldId id="588" r:id="rId307"/>
    <p:sldId id="589" r:id="rId308"/>
    <p:sldId id="590" r:id="rId309"/>
    <p:sldId id="591" r:id="rId310"/>
    <p:sldId id="592" r:id="rId311"/>
    <p:sldId id="593" r:id="rId312"/>
    <p:sldId id="594" r:id="rId313"/>
    <p:sldId id="595" r:id="rId314"/>
    <p:sldId id="596" r:id="rId315"/>
    <p:sldId id="597" r:id="rId316"/>
    <p:sldId id="598" r:id="rId317"/>
    <p:sldId id="599" r:id="rId318"/>
    <p:sldId id="600" r:id="rId319"/>
    <p:sldId id="601" r:id="rId320"/>
    <p:sldId id="602" r:id="rId321"/>
    <p:sldId id="603" r:id="rId322"/>
    <p:sldId id="604" r:id="rId323"/>
    <p:sldId id="605" r:id="rId324"/>
    <p:sldId id="606" r:id="rId325"/>
    <p:sldId id="608" r:id="rId326"/>
    <p:sldId id="609" r:id="rId327"/>
    <p:sldId id="610" r:id="rId328"/>
    <p:sldId id="611" r:id="rId329"/>
    <p:sldId id="612" r:id="rId330"/>
    <p:sldId id="613" r:id="rId331"/>
    <p:sldId id="614" r:id="rId332"/>
    <p:sldId id="615" r:id="rId333"/>
    <p:sldId id="616" r:id="rId334"/>
    <p:sldId id="617" r:id="rId335"/>
    <p:sldId id="618" r:id="rId336"/>
    <p:sldId id="619" r:id="rId337"/>
    <p:sldId id="620" r:id="rId338"/>
    <p:sldId id="621" r:id="rId339"/>
    <p:sldId id="622" r:id="rId340"/>
    <p:sldId id="623" r:id="rId341"/>
    <p:sldId id="624" r:id="rId342"/>
    <p:sldId id="625" r:id="rId343"/>
    <p:sldId id="626" r:id="rId344"/>
    <p:sldId id="627" r:id="rId345"/>
    <p:sldId id="628" r:id="rId346"/>
    <p:sldId id="629" r:id="rId347"/>
    <p:sldId id="630" r:id="rId348"/>
    <p:sldId id="631" r:id="rId349"/>
    <p:sldId id="632" r:id="rId350"/>
    <p:sldId id="633" r:id="rId351"/>
    <p:sldId id="634" r:id="rId352"/>
    <p:sldId id="635" r:id="rId353"/>
    <p:sldId id="636" r:id="rId354"/>
    <p:sldId id="637" r:id="rId355"/>
    <p:sldId id="638" r:id="rId356"/>
    <p:sldId id="639" r:id="rId357"/>
    <p:sldId id="640" r:id="rId358"/>
    <p:sldId id="641" r:id="rId359"/>
    <p:sldId id="642" r:id="rId360"/>
    <p:sldId id="643" r:id="rId361"/>
    <p:sldId id="644" r:id="rId362"/>
    <p:sldId id="645" r:id="rId363"/>
    <p:sldId id="646" r:id="rId364"/>
    <p:sldId id="647" r:id="rId365"/>
    <p:sldId id="648" r:id="rId366"/>
    <p:sldId id="649" r:id="rId367"/>
    <p:sldId id="650" r:id="rId368"/>
    <p:sldId id="651" r:id="rId369"/>
    <p:sldId id="652" r:id="rId370"/>
    <p:sldId id="653" r:id="rId371"/>
    <p:sldId id="654" r:id="rId372"/>
    <p:sldId id="655" r:id="rId373"/>
    <p:sldId id="656" r:id="rId374"/>
    <p:sldId id="657" r:id="rId375"/>
    <p:sldId id="658" r:id="rId376"/>
    <p:sldId id="659" r:id="rId377"/>
    <p:sldId id="660" r:id="rId378"/>
    <p:sldId id="661" r:id="rId379"/>
    <p:sldId id="662" r:id="rId380"/>
    <p:sldId id="663" r:id="rId381"/>
    <p:sldId id="664" r:id="rId382"/>
    <p:sldId id="665" r:id="rId383"/>
    <p:sldId id="666" r:id="rId384"/>
    <p:sldId id="667" r:id="rId385"/>
    <p:sldId id="668" r:id="rId386"/>
    <p:sldId id="669" r:id="rId387"/>
    <p:sldId id="607" r:id="rId38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-120" y="-9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230" Type="http://schemas.openxmlformats.org/officeDocument/2006/relationships/slide" Target="slides/slide229.xml"/><Relationship Id="rId231" Type="http://schemas.openxmlformats.org/officeDocument/2006/relationships/slide" Target="slides/slide230.xml"/><Relationship Id="rId232" Type="http://schemas.openxmlformats.org/officeDocument/2006/relationships/slide" Target="slides/slide231.xml"/><Relationship Id="rId233" Type="http://schemas.openxmlformats.org/officeDocument/2006/relationships/slide" Target="slides/slide232.xml"/><Relationship Id="rId234" Type="http://schemas.openxmlformats.org/officeDocument/2006/relationships/slide" Target="slides/slide233.xml"/><Relationship Id="rId235" Type="http://schemas.openxmlformats.org/officeDocument/2006/relationships/slide" Target="slides/slide234.xml"/><Relationship Id="rId236" Type="http://schemas.openxmlformats.org/officeDocument/2006/relationships/slide" Target="slides/slide235.xml"/><Relationship Id="rId237" Type="http://schemas.openxmlformats.org/officeDocument/2006/relationships/slide" Target="slides/slide236.xml"/><Relationship Id="rId238" Type="http://schemas.openxmlformats.org/officeDocument/2006/relationships/slide" Target="slides/slide237.xml"/><Relationship Id="rId239" Type="http://schemas.openxmlformats.org/officeDocument/2006/relationships/slide" Target="slides/slide23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240" Type="http://schemas.openxmlformats.org/officeDocument/2006/relationships/slide" Target="slides/slide239.xml"/><Relationship Id="rId241" Type="http://schemas.openxmlformats.org/officeDocument/2006/relationships/slide" Target="slides/slide240.xml"/><Relationship Id="rId242" Type="http://schemas.openxmlformats.org/officeDocument/2006/relationships/slide" Target="slides/slide241.xml"/><Relationship Id="rId243" Type="http://schemas.openxmlformats.org/officeDocument/2006/relationships/slide" Target="slides/slide242.xml"/><Relationship Id="rId244" Type="http://schemas.openxmlformats.org/officeDocument/2006/relationships/slide" Target="slides/slide243.xml"/><Relationship Id="rId245" Type="http://schemas.openxmlformats.org/officeDocument/2006/relationships/slide" Target="slides/slide244.xml"/><Relationship Id="rId246" Type="http://schemas.openxmlformats.org/officeDocument/2006/relationships/slide" Target="slides/slide245.xml"/><Relationship Id="rId247" Type="http://schemas.openxmlformats.org/officeDocument/2006/relationships/slide" Target="slides/slide246.xml"/><Relationship Id="rId248" Type="http://schemas.openxmlformats.org/officeDocument/2006/relationships/slide" Target="slides/slide247.xml"/><Relationship Id="rId249" Type="http://schemas.openxmlformats.org/officeDocument/2006/relationships/slide" Target="slides/slide248.xml"/><Relationship Id="rId300" Type="http://schemas.openxmlformats.org/officeDocument/2006/relationships/slide" Target="slides/slide299.xml"/><Relationship Id="rId301" Type="http://schemas.openxmlformats.org/officeDocument/2006/relationships/slide" Target="slides/slide300.xml"/><Relationship Id="rId302" Type="http://schemas.openxmlformats.org/officeDocument/2006/relationships/slide" Target="slides/slide301.xml"/><Relationship Id="rId303" Type="http://schemas.openxmlformats.org/officeDocument/2006/relationships/slide" Target="slides/slide302.xml"/><Relationship Id="rId304" Type="http://schemas.openxmlformats.org/officeDocument/2006/relationships/slide" Target="slides/slide303.xml"/><Relationship Id="rId305" Type="http://schemas.openxmlformats.org/officeDocument/2006/relationships/slide" Target="slides/slide304.xml"/><Relationship Id="rId306" Type="http://schemas.openxmlformats.org/officeDocument/2006/relationships/slide" Target="slides/slide305.xml"/><Relationship Id="rId307" Type="http://schemas.openxmlformats.org/officeDocument/2006/relationships/slide" Target="slides/slide306.xml"/><Relationship Id="rId308" Type="http://schemas.openxmlformats.org/officeDocument/2006/relationships/slide" Target="slides/slide307.xml"/><Relationship Id="rId309" Type="http://schemas.openxmlformats.org/officeDocument/2006/relationships/slide" Target="slides/slide30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250" Type="http://schemas.openxmlformats.org/officeDocument/2006/relationships/slide" Target="slides/slide249.xml"/><Relationship Id="rId251" Type="http://schemas.openxmlformats.org/officeDocument/2006/relationships/slide" Target="slides/slide250.xml"/><Relationship Id="rId252" Type="http://schemas.openxmlformats.org/officeDocument/2006/relationships/slide" Target="slides/slide251.xml"/><Relationship Id="rId253" Type="http://schemas.openxmlformats.org/officeDocument/2006/relationships/slide" Target="slides/slide252.xml"/><Relationship Id="rId254" Type="http://schemas.openxmlformats.org/officeDocument/2006/relationships/slide" Target="slides/slide253.xml"/><Relationship Id="rId255" Type="http://schemas.openxmlformats.org/officeDocument/2006/relationships/slide" Target="slides/slide254.xml"/><Relationship Id="rId256" Type="http://schemas.openxmlformats.org/officeDocument/2006/relationships/slide" Target="slides/slide255.xml"/><Relationship Id="rId257" Type="http://schemas.openxmlformats.org/officeDocument/2006/relationships/slide" Target="slides/slide256.xml"/><Relationship Id="rId258" Type="http://schemas.openxmlformats.org/officeDocument/2006/relationships/slide" Target="slides/slide257.xml"/><Relationship Id="rId259" Type="http://schemas.openxmlformats.org/officeDocument/2006/relationships/slide" Target="slides/slide258.xml"/><Relationship Id="rId310" Type="http://schemas.openxmlformats.org/officeDocument/2006/relationships/slide" Target="slides/slide309.xml"/><Relationship Id="rId311" Type="http://schemas.openxmlformats.org/officeDocument/2006/relationships/slide" Target="slides/slide310.xml"/><Relationship Id="rId312" Type="http://schemas.openxmlformats.org/officeDocument/2006/relationships/slide" Target="slides/slide311.xml"/><Relationship Id="rId313" Type="http://schemas.openxmlformats.org/officeDocument/2006/relationships/slide" Target="slides/slide312.xml"/><Relationship Id="rId314" Type="http://schemas.openxmlformats.org/officeDocument/2006/relationships/slide" Target="slides/slide313.xml"/><Relationship Id="rId315" Type="http://schemas.openxmlformats.org/officeDocument/2006/relationships/slide" Target="slides/slide314.xml"/><Relationship Id="rId316" Type="http://schemas.openxmlformats.org/officeDocument/2006/relationships/slide" Target="slides/slide315.xml"/><Relationship Id="rId317" Type="http://schemas.openxmlformats.org/officeDocument/2006/relationships/slide" Target="slides/slide316.xml"/><Relationship Id="rId318" Type="http://schemas.openxmlformats.org/officeDocument/2006/relationships/slide" Target="slides/slide317.xml"/><Relationship Id="rId319" Type="http://schemas.openxmlformats.org/officeDocument/2006/relationships/slide" Target="slides/slide3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260" Type="http://schemas.openxmlformats.org/officeDocument/2006/relationships/slide" Target="slides/slide259.xml"/><Relationship Id="rId261" Type="http://schemas.openxmlformats.org/officeDocument/2006/relationships/slide" Target="slides/slide260.xml"/><Relationship Id="rId262" Type="http://schemas.openxmlformats.org/officeDocument/2006/relationships/slide" Target="slides/slide261.xml"/><Relationship Id="rId263" Type="http://schemas.openxmlformats.org/officeDocument/2006/relationships/slide" Target="slides/slide262.xml"/><Relationship Id="rId264" Type="http://schemas.openxmlformats.org/officeDocument/2006/relationships/slide" Target="slides/slide263.xml"/><Relationship Id="rId265" Type="http://schemas.openxmlformats.org/officeDocument/2006/relationships/slide" Target="slides/slide264.xml"/><Relationship Id="rId266" Type="http://schemas.openxmlformats.org/officeDocument/2006/relationships/slide" Target="slides/slide265.xml"/><Relationship Id="rId267" Type="http://schemas.openxmlformats.org/officeDocument/2006/relationships/slide" Target="slides/slide266.xml"/><Relationship Id="rId268" Type="http://schemas.openxmlformats.org/officeDocument/2006/relationships/slide" Target="slides/slide267.xml"/><Relationship Id="rId269" Type="http://schemas.openxmlformats.org/officeDocument/2006/relationships/slide" Target="slides/slide268.xml"/><Relationship Id="rId320" Type="http://schemas.openxmlformats.org/officeDocument/2006/relationships/slide" Target="slides/slide319.xml"/><Relationship Id="rId321" Type="http://schemas.openxmlformats.org/officeDocument/2006/relationships/slide" Target="slides/slide320.xml"/><Relationship Id="rId322" Type="http://schemas.openxmlformats.org/officeDocument/2006/relationships/slide" Target="slides/slide321.xml"/><Relationship Id="rId323" Type="http://schemas.openxmlformats.org/officeDocument/2006/relationships/slide" Target="slides/slide322.xml"/><Relationship Id="rId324" Type="http://schemas.openxmlformats.org/officeDocument/2006/relationships/slide" Target="slides/slide323.xml"/><Relationship Id="rId325" Type="http://schemas.openxmlformats.org/officeDocument/2006/relationships/slide" Target="slides/slide324.xml"/><Relationship Id="rId326" Type="http://schemas.openxmlformats.org/officeDocument/2006/relationships/slide" Target="slides/slide325.xml"/><Relationship Id="rId327" Type="http://schemas.openxmlformats.org/officeDocument/2006/relationships/slide" Target="slides/slide326.xml"/><Relationship Id="rId328" Type="http://schemas.openxmlformats.org/officeDocument/2006/relationships/slide" Target="slides/slide327.xml"/><Relationship Id="rId329" Type="http://schemas.openxmlformats.org/officeDocument/2006/relationships/slide" Target="slides/slide328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270" Type="http://schemas.openxmlformats.org/officeDocument/2006/relationships/slide" Target="slides/slide269.xml"/><Relationship Id="rId271" Type="http://schemas.openxmlformats.org/officeDocument/2006/relationships/slide" Target="slides/slide270.xml"/><Relationship Id="rId272" Type="http://schemas.openxmlformats.org/officeDocument/2006/relationships/slide" Target="slides/slide271.xml"/><Relationship Id="rId273" Type="http://schemas.openxmlformats.org/officeDocument/2006/relationships/slide" Target="slides/slide272.xml"/><Relationship Id="rId274" Type="http://schemas.openxmlformats.org/officeDocument/2006/relationships/slide" Target="slides/slide273.xml"/><Relationship Id="rId275" Type="http://schemas.openxmlformats.org/officeDocument/2006/relationships/slide" Target="slides/slide274.xml"/><Relationship Id="rId276" Type="http://schemas.openxmlformats.org/officeDocument/2006/relationships/slide" Target="slides/slide275.xml"/><Relationship Id="rId277" Type="http://schemas.openxmlformats.org/officeDocument/2006/relationships/slide" Target="slides/slide276.xml"/><Relationship Id="rId278" Type="http://schemas.openxmlformats.org/officeDocument/2006/relationships/slide" Target="slides/slide277.xml"/><Relationship Id="rId279" Type="http://schemas.openxmlformats.org/officeDocument/2006/relationships/slide" Target="slides/slide278.xml"/><Relationship Id="rId330" Type="http://schemas.openxmlformats.org/officeDocument/2006/relationships/slide" Target="slides/slide329.xml"/><Relationship Id="rId331" Type="http://schemas.openxmlformats.org/officeDocument/2006/relationships/slide" Target="slides/slide330.xml"/><Relationship Id="rId332" Type="http://schemas.openxmlformats.org/officeDocument/2006/relationships/slide" Target="slides/slide331.xml"/><Relationship Id="rId333" Type="http://schemas.openxmlformats.org/officeDocument/2006/relationships/slide" Target="slides/slide332.xml"/><Relationship Id="rId334" Type="http://schemas.openxmlformats.org/officeDocument/2006/relationships/slide" Target="slides/slide333.xml"/><Relationship Id="rId335" Type="http://schemas.openxmlformats.org/officeDocument/2006/relationships/slide" Target="slides/slide334.xml"/><Relationship Id="rId336" Type="http://schemas.openxmlformats.org/officeDocument/2006/relationships/slide" Target="slides/slide335.xml"/><Relationship Id="rId337" Type="http://schemas.openxmlformats.org/officeDocument/2006/relationships/slide" Target="slides/slide336.xml"/><Relationship Id="rId338" Type="http://schemas.openxmlformats.org/officeDocument/2006/relationships/slide" Target="slides/slide337.xml"/><Relationship Id="rId339" Type="http://schemas.openxmlformats.org/officeDocument/2006/relationships/slide" Target="slides/slide33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280" Type="http://schemas.openxmlformats.org/officeDocument/2006/relationships/slide" Target="slides/slide279.xml"/><Relationship Id="rId281" Type="http://schemas.openxmlformats.org/officeDocument/2006/relationships/slide" Target="slides/slide280.xml"/><Relationship Id="rId282" Type="http://schemas.openxmlformats.org/officeDocument/2006/relationships/slide" Target="slides/slide281.xml"/><Relationship Id="rId283" Type="http://schemas.openxmlformats.org/officeDocument/2006/relationships/slide" Target="slides/slide282.xml"/><Relationship Id="rId284" Type="http://schemas.openxmlformats.org/officeDocument/2006/relationships/slide" Target="slides/slide283.xml"/><Relationship Id="rId285" Type="http://schemas.openxmlformats.org/officeDocument/2006/relationships/slide" Target="slides/slide284.xml"/><Relationship Id="rId286" Type="http://schemas.openxmlformats.org/officeDocument/2006/relationships/slide" Target="slides/slide285.xml"/><Relationship Id="rId287" Type="http://schemas.openxmlformats.org/officeDocument/2006/relationships/slide" Target="slides/slide286.xml"/><Relationship Id="rId288" Type="http://schemas.openxmlformats.org/officeDocument/2006/relationships/slide" Target="slides/slide287.xml"/><Relationship Id="rId289" Type="http://schemas.openxmlformats.org/officeDocument/2006/relationships/slide" Target="slides/slide288.xml"/><Relationship Id="rId340" Type="http://schemas.openxmlformats.org/officeDocument/2006/relationships/slide" Target="slides/slide339.xml"/><Relationship Id="rId341" Type="http://schemas.openxmlformats.org/officeDocument/2006/relationships/slide" Target="slides/slide340.xml"/><Relationship Id="rId342" Type="http://schemas.openxmlformats.org/officeDocument/2006/relationships/slide" Target="slides/slide341.xml"/><Relationship Id="rId343" Type="http://schemas.openxmlformats.org/officeDocument/2006/relationships/slide" Target="slides/slide342.xml"/><Relationship Id="rId344" Type="http://schemas.openxmlformats.org/officeDocument/2006/relationships/slide" Target="slides/slide343.xml"/><Relationship Id="rId345" Type="http://schemas.openxmlformats.org/officeDocument/2006/relationships/slide" Target="slides/slide344.xml"/><Relationship Id="rId346" Type="http://schemas.openxmlformats.org/officeDocument/2006/relationships/slide" Target="slides/slide345.xml"/><Relationship Id="rId347" Type="http://schemas.openxmlformats.org/officeDocument/2006/relationships/slide" Target="slides/slide346.xml"/><Relationship Id="rId348" Type="http://schemas.openxmlformats.org/officeDocument/2006/relationships/slide" Target="slides/slide347.xml"/><Relationship Id="rId349" Type="http://schemas.openxmlformats.org/officeDocument/2006/relationships/slide" Target="slides/slide34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290" Type="http://schemas.openxmlformats.org/officeDocument/2006/relationships/slide" Target="slides/slide289.xml"/><Relationship Id="rId291" Type="http://schemas.openxmlformats.org/officeDocument/2006/relationships/slide" Target="slides/slide290.xml"/><Relationship Id="rId292" Type="http://schemas.openxmlformats.org/officeDocument/2006/relationships/slide" Target="slides/slide291.xml"/><Relationship Id="rId293" Type="http://schemas.openxmlformats.org/officeDocument/2006/relationships/slide" Target="slides/slide292.xml"/><Relationship Id="rId294" Type="http://schemas.openxmlformats.org/officeDocument/2006/relationships/slide" Target="slides/slide293.xml"/><Relationship Id="rId295" Type="http://schemas.openxmlformats.org/officeDocument/2006/relationships/slide" Target="slides/slide294.xml"/><Relationship Id="rId296" Type="http://schemas.openxmlformats.org/officeDocument/2006/relationships/slide" Target="slides/slide295.xml"/><Relationship Id="rId297" Type="http://schemas.openxmlformats.org/officeDocument/2006/relationships/slide" Target="slides/slide296.xml"/><Relationship Id="rId298" Type="http://schemas.openxmlformats.org/officeDocument/2006/relationships/slide" Target="slides/slide297.xml"/><Relationship Id="rId299" Type="http://schemas.openxmlformats.org/officeDocument/2006/relationships/slide" Target="slides/slide298.xml"/><Relationship Id="rId350" Type="http://schemas.openxmlformats.org/officeDocument/2006/relationships/slide" Target="slides/slide349.xml"/><Relationship Id="rId351" Type="http://schemas.openxmlformats.org/officeDocument/2006/relationships/slide" Target="slides/slide350.xml"/><Relationship Id="rId352" Type="http://schemas.openxmlformats.org/officeDocument/2006/relationships/slide" Target="slides/slide351.xml"/><Relationship Id="rId353" Type="http://schemas.openxmlformats.org/officeDocument/2006/relationships/slide" Target="slides/slide352.xml"/><Relationship Id="rId354" Type="http://schemas.openxmlformats.org/officeDocument/2006/relationships/slide" Target="slides/slide353.xml"/><Relationship Id="rId355" Type="http://schemas.openxmlformats.org/officeDocument/2006/relationships/slide" Target="slides/slide354.xml"/><Relationship Id="rId356" Type="http://schemas.openxmlformats.org/officeDocument/2006/relationships/slide" Target="slides/slide355.xml"/><Relationship Id="rId357" Type="http://schemas.openxmlformats.org/officeDocument/2006/relationships/slide" Target="slides/slide356.xml"/><Relationship Id="rId358" Type="http://schemas.openxmlformats.org/officeDocument/2006/relationships/slide" Target="slides/slide357.xml"/><Relationship Id="rId359" Type="http://schemas.openxmlformats.org/officeDocument/2006/relationships/slide" Target="slides/slide35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360" Type="http://schemas.openxmlformats.org/officeDocument/2006/relationships/slide" Target="slides/slide359.xml"/><Relationship Id="rId361" Type="http://schemas.openxmlformats.org/officeDocument/2006/relationships/slide" Target="slides/slide360.xml"/><Relationship Id="rId362" Type="http://schemas.openxmlformats.org/officeDocument/2006/relationships/slide" Target="slides/slide361.xml"/><Relationship Id="rId363" Type="http://schemas.openxmlformats.org/officeDocument/2006/relationships/slide" Target="slides/slide362.xml"/><Relationship Id="rId364" Type="http://schemas.openxmlformats.org/officeDocument/2006/relationships/slide" Target="slides/slide363.xml"/><Relationship Id="rId365" Type="http://schemas.openxmlformats.org/officeDocument/2006/relationships/slide" Target="slides/slide364.xml"/><Relationship Id="rId366" Type="http://schemas.openxmlformats.org/officeDocument/2006/relationships/slide" Target="slides/slide365.xml"/><Relationship Id="rId367" Type="http://schemas.openxmlformats.org/officeDocument/2006/relationships/slide" Target="slides/slide366.xml"/><Relationship Id="rId368" Type="http://schemas.openxmlformats.org/officeDocument/2006/relationships/slide" Target="slides/slide367.xml"/><Relationship Id="rId369" Type="http://schemas.openxmlformats.org/officeDocument/2006/relationships/slide" Target="slides/slide36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200" Type="http://schemas.openxmlformats.org/officeDocument/2006/relationships/slide" Target="slides/slide199.xml"/><Relationship Id="rId201" Type="http://schemas.openxmlformats.org/officeDocument/2006/relationships/slide" Target="slides/slide200.xml"/><Relationship Id="rId202" Type="http://schemas.openxmlformats.org/officeDocument/2006/relationships/slide" Target="slides/slide201.xml"/><Relationship Id="rId203" Type="http://schemas.openxmlformats.org/officeDocument/2006/relationships/slide" Target="slides/slide202.xml"/><Relationship Id="rId204" Type="http://schemas.openxmlformats.org/officeDocument/2006/relationships/slide" Target="slides/slide203.xml"/><Relationship Id="rId205" Type="http://schemas.openxmlformats.org/officeDocument/2006/relationships/slide" Target="slides/slide204.xml"/><Relationship Id="rId206" Type="http://schemas.openxmlformats.org/officeDocument/2006/relationships/slide" Target="slides/slide205.xml"/><Relationship Id="rId207" Type="http://schemas.openxmlformats.org/officeDocument/2006/relationships/slide" Target="slides/slide206.xml"/><Relationship Id="rId208" Type="http://schemas.openxmlformats.org/officeDocument/2006/relationships/slide" Target="slides/slide207.xml"/><Relationship Id="rId209" Type="http://schemas.openxmlformats.org/officeDocument/2006/relationships/slide" Target="slides/slide208.xml"/><Relationship Id="rId370" Type="http://schemas.openxmlformats.org/officeDocument/2006/relationships/slide" Target="slides/slide369.xml"/><Relationship Id="rId371" Type="http://schemas.openxmlformats.org/officeDocument/2006/relationships/slide" Target="slides/slide370.xml"/><Relationship Id="rId372" Type="http://schemas.openxmlformats.org/officeDocument/2006/relationships/slide" Target="slides/slide371.xml"/><Relationship Id="rId373" Type="http://schemas.openxmlformats.org/officeDocument/2006/relationships/slide" Target="slides/slide372.xml"/><Relationship Id="rId374" Type="http://schemas.openxmlformats.org/officeDocument/2006/relationships/slide" Target="slides/slide373.xml"/><Relationship Id="rId375" Type="http://schemas.openxmlformats.org/officeDocument/2006/relationships/slide" Target="slides/slide374.xml"/><Relationship Id="rId376" Type="http://schemas.openxmlformats.org/officeDocument/2006/relationships/slide" Target="slides/slide375.xml"/><Relationship Id="rId377" Type="http://schemas.openxmlformats.org/officeDocument/2006/relationships/slide" Target="slides/slide376.xml"/><Relationship Id="rId378" Type="http://schemas.openxmlformats.org/officeDocument/2006/relationships/slide" Target="slides/slide377.xml"/><Relationship Id="rId379" Type="http://schemas.openxmlformats.org/officeDocument/2006/relationships/slide" Target="slides/slide37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210" Type="http://schemas.openxmlformats.org/officeDocument/2006/relationships/slide" Target="slides/slide209.xml"/><Relationship Id="rId211" Type="http://schemas.openxmlformats.org/officeDocument/2006/relationships/slide" Target="slides/slide210.xml"/><Relationship Id="rId212" Type="http://schemas.openxmlformats.org/officeDocument/2006/relationships/slide" Target="slides/slide211.xml"/><Relationship Id="rId213" Type="http://schemas.openxmlformats.org/officeDocument/2006/relationships/slide" Target="slides/slide212.xml"/><Relationship Id="rId214" Type="http://schemas.openxmlformats.org/officeDocument/2006/relationships/slide" Target="slides/slide213.xml"/><Relationship Id="rId215" Type="http://schemas.openxmlformats.org/officeDocument/2006/relationships/slide" Target="slides/slide214.xml"/><Relationship Id="rId216" Type="http://schemas.openxmlformats.org/officeDocument/2006/relationships/slide" Target="slides/slide215.xml"/><Relationship Id="rId217" Type="http://schemas.openxmlformats.org/officeDocument/2006/relationships/slide" Target="slides/slide216.xml"/><Relationship Id="rId218" Type="http://schemas.openxmlformats.org/officeDocument/2006/relationships/slide" Target="slides/slide217.xml"/><Relationship Id="rId219" Type="http://schemas.openxmlformats.org/officeDocument/2006/relationships/slide" Target="slides/slide218.xml"/><Relationship Id="rId380" Type="http://schemas.openxmlformats.org/officeDocument/2006/relationships/slide" Target="slides/slide379.xml"/><Relationship Id="rId381" Type="http://schemas.openxmlformats.org/officeDocument/2006/relationships/slide" Target="slides/slide380.xml"/><Relationship Id="rId382" Type="http://schemas.openxmlformats.org/officeDocument/2006/relationships/slide" Target="slides/slide381.xml"/><Relationship Id="rId383" Type="http://schemas.openxmlformats.org/officeDocument/2006/relationships/slide" Target="slides/slide382.xml"/><Relationship Id="rId384" Type="http://schemas.openxmlformats.org/officeDocument/2006/relationships/slide" Target="slides/slide383.xml"/><Relationship Id="rId385" Type="http://schemas.openxmlformats.org/officeDocument/2006/relationships/slide" Target="slides/slide384.xml"/><Relationship Id="rId386" Type="http://schemas.openxmlformats.org/officeDocument/2006/relationships/slide" Target="slides/slide385.xml"/><Relationship Id="rId387" Type="http://schemas.openxmlformats.org/officeDocument/2006/relationships/slide" Target="slides/slide386.xml"/><Relationship Id="rId388" Type="http://schemas.openxmlformats.org/officeDocument/2006/relationships/slide" Target="slides/slide387.xml"/><Relationship Id="rId389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220" Type="http://schemas.openxmlformats.org/officeDocument/2006/relationships/slide" Target="slides/slide219.xml"/><Relationship Id="rId221" Type="http://schemas.openxmlformats.org/officeDocument/2006/relationships/slide" Target="slides/slide220.xml"/><Relationship Id="rId222" Type="http://schemas.openxmlformats.org/officeDocument/2006/relationships/slide" Target="slides/slide221.xml"/><Relationship Id="rId223" Type="http://schemas.openxmlformats.org/officeDocument/2006/relationships/slide" Target="slides/slide222.xml"/><Relationship Id="rId224" Type="http://schemas.openxmlformats.org/officeDocument/2006/relationships/slide" Target="slides/slide223.xml"/><Relationship Id="rId225" Type="http://schemas.openxmlformats.org/officeDocument/2006/relationships/slide" Target="slides/slide224.xml"/><Relationship Id="rId226" Type="http://schemas.openxmlformats.org/officeDocument/2006/relationships/slide" Target="slides/slide225.xml"/><Relationship Id="rId227" Type="http://schemas.openxmlformats.org/officeDocument/2006/relationships/slide" Target="slides/slide226.xml"/><Relationship Id="rId228" Type="http://schemas.openxmlformats.org/officeDocument/2006/relationships/slide" Target="slides/slide227.xml"/><Relationship Id="rId229" Type="http://schemas.openxmlformats.org/officeDocument/2006/relationships/slide" Target="slides/slide228.xml"/><Relationship Id="rId390" Type="http://schemas.openxmlformats.org/officeDocument/2006/relationships/presProps" Target="presProps.xml"/><Relationship Id="rId391" Type="http://schemas.openxmlformats.org/officeDocument/2006/relationships/viewProps" Target="viewProps.xml"/><Relationship Id="rId392" Type="http://schemas.openxmlformats.org/officeDocument/2006/relationships/theme" Target="theme/theme1.xml"/><Relationship Id="rId39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2C14-913B-CE48-86BD-04573C018B03}" type="datetimeFigureOut">
              <a:rPr lang="en-US" smtClean="0"/>
              <a:t>10/31/16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AFE0-C15F-9D41-8EB9-C285C4E62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21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2C14-913B-CE48-86BD-04573C018B03}" type="datetimeFigureOut">
              <a:rPr lang="en-US" smtClean="0"/>
              <a:t>10/31/16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AFE0-C15F-9D41-8EB9-C285C4E62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23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2C14-913B-CE48-86BD-04573C018B03}" type="datetimeFigureOut">
              <a:rPr lang="en-US" smtClean="0"/>
              <a:t>10/31/16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AFE0-C15F-9D41-8EB9-C285C4E62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73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2C14-913B-CE48-86BD-04573C018B03}" type="datetimeFigureOut">
              <a:rPr lang="en-US" smtClean="0"/>
              <a:t>10/31/16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AFE0-C15F-9D41-8EB9-C285C4E62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53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2C14-913B-CE48-86BD-04573C018B03}" type="datetimeFigureOut">
              <a:rPr lang="en-US" smtClean="0"/>
              <a:t>10/31/16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AFE0-C15F-9D41-8EB9-C285C4E62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50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2C14-913B-CE48-86BD-04573C018B03}" type="datetimeFigureOut">
              <a:rPr lang="en-US" smtClean="0"/>
              <a:t>10/31/16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AFE0-C15F-9D41-8EB9-C285C4E62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6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2C14-913B-CE48-86BD-04573C018B03}" type="datetimeFigureOut">
              <a:rPr lang="en-US" smtClean="0"/>
              <a:t>10/31/16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AFE0-C15F-9D41-8EB9-C285C4E62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4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2C14-913B-CE48-86BD-04573C018B03}" type="datetimeFigureOut">
              <a:rPr lang="en-US" smtClean="0"/>
              <a:t>10/31/16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AFE0-C15F-9D41-8EB9-C285C4E62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0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2C14-913B-CE48-86BD-04573C018B03}" type="datetimeFigureOut">
              <a:rPr lang="en-US" smtClean="0"/>
              <a:t>10/31/16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AFE0-C15F-9D41-8EB9-C285C4E62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5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2C14-913B-CE48-86BD-04573C018B03}" type="datetimeFigureOut">
              <a:rPr lang="en-US" smtClean="0"/>
              <a:t>10/31/16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AFE0-C15F-9D41-8EB9-C285C4E62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79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2C14-913B-CE48-86BD-04573C018B03}" type="datetimeFigureOut">
              <a:rPr lang="en-US" smtClean="0"/>
              <a:t>10/31/16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AFE0-C15F-9D41-8EB9-C285C4E62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2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82C14-913B-CE48-86BD-04573C018B03}" type="datetimeFigureOut">
              <a:rPr lang="en-US" smtClean="0"/>
              <a:t>10/31/16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0AFE0-C15F-9D41-8EB9-C285C4E62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0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5 – Day 1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01769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9720" y="2002958"/>
            <a:ext cx="248393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wh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9413" y="15698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33867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5 – Day 2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5315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 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Addition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carefully. I am going to say a word: at.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Now I am going to repeat the word and add 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sound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to the beginning to make a new word: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/at/, chat.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new word is chat,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271" y="3383555"/>
            <a:ext cx="87441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am going to say more sounds and words.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Add the sound to the beginning of the word to et a new word. 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Tell me the word.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ill,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ch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			eat,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wh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			in,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ch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ant,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ch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			am,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wh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				at,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ch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85749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6049" y="15605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  <p:pic>
        <p:nvPicPr>
          <p:cNvPr id="2" name="Picture 1" descr="Screen Shot 2016-10-16 at 10.15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7" y="823846"/>
            <a:ext cx="4339531" cy="56869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71072" y="1056755"/>
            <a:ext cx="2850078" cy="11052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chat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71072" y="2275605"/>
            <a:ext cx="2850078" cy="11052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lunch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71072" y="3497175"/>
            <a:ext cx="2850078" cy="11052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patch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8676" y="5782123"/>
            <a:ext cx="1702235" cy="9789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What are these letters?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08676" y="4725720"/>
            <a:ext cx="1702235" cy="9789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What sound do they stand for?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10" name="Right Arrow 9"/>
          <p:cNvSpPr/>
          <p:nvPr/>
        </p:nvSpPr>
        <p:spPr>
          <a:xfrm rot="10800000">
            <a:off x="3395726" y="4954152"/>
            <a:ext cx="1141133" cy="2377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3395726" y="4364629"/>
            <a:ext cx="1141133" cy="2377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8257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6049" y="15605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  <p:pic>
        <p:nvPicPr>
          <p:cNvPr id="5" name="Picture 4" descr="Screen Shot 2016-10-16 at 10.24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7" y="824074"/>
            <a:ext cx="4388980" cy="57557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71072" y="1871135"/>
            <a:ext cx="2850078" cy="11052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when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22985" y="3957614"/>
            <a:ext cx="1702235" cy="9789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What are these letters?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22985" y="5029590"/>
            <a:ext cx="1702235" cy="9789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What sound do they stand for?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3250315" y="4360208"/>
            <a:ext cx="2090116" cy="2377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1835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6049" y="15605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  <p:pic>
        <p:nvPicPr>
          <p:cNvPr id="2" name="Picture 1" descr="Screen Shot 2016-10-16 at 10.25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36" y="790085"/>
            <a:ext cx="4388980" cy="57665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71072" y="1900220"/>
            <a:ext cx="2850078" cy="11052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Phil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22985" y="4117716"/>
            <a:ext cx="1702235" cy="9789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What are these letters?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22985" y="5165320"/>
            <a:ext cx="1702235" cy="9789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What sound do they stand for?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8" name="Right Arrow 7"/>
          <p:cNvSpPr/>
          <p:nvPr/>
        </p:nvSpPr>
        <p:spPr>
          <a:xfrm rot="10800000">
            <a:off x="3250315" y="4961298"/>
            <a:ext cx="2090116" cy="2377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3689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6967" y="2002958"/>
            <a:ext cx="23966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9413" y="15698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53190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9720" y="2002958"/>
            <a:ext cx="248393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9413" y="15698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44669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0638" y="2002958"/>
            <a:ext cx="251301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96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ll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9413" y="15698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31836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6967" y="2002958"/>
            <a:ext cx="23966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36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609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ll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9413" y="15698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48210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6967" y="2002958"/>
            <a:ext cx="23966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9413" y="15698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726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0638" y="2002958"/>
            <a:ext cx="251301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wh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96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z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9413" y="15698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68571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9720" y="2002958"/>
            <a:ext cx="248393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9413" y="15698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230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0638" y="2002958"/>
            <a:ext cx="251301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96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9413" y="15698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64292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6967" y="2002958"/>
            <a:ext cx="23966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36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609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9413" y="15698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34257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6967" y="2002958"/>
            <a:ext cx="23966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9413" y="15698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72681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9720" y="2002958"/>
            <a:ext cx="248393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9413" y="15698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230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0638" y="2002958"/>
            <a:ext cx="251301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9642" y="2002958"/>
            <a:ext cx="26448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9413" y="15698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64292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6967" y="2002958"/>
            <a:ext cx="23966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36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6098" y="2002958"/>
            <a:ext cx="261575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9413" y="15698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34257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6967" y="2002958"/>
            <a:ext cx="23966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wh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9413" y="15698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72681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9720" y="2002958"/>
            <a:ext cx="248393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wh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9413" y="15698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230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0638" y="2002958"/>
            <a:ext cx="251301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wh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96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z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9413" y="15698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642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6967" y="2002958"/>
            <a:ext cx="23966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wh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36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609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z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9413" y="15698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488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6967" y="2002958"/>
            <a:ext cx="23966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wh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36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609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z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9413" y="15698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34257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6236" y="2002958"/>
            <a:ext cx="196791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9413" y="15698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0783" y="2002958"/>
            <a:ext cx="196791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6096125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6236" y="2002958"/>
            <a:ext cx="196791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9413" y="15698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4147" y="2002958"/>
            <a:ext cx="196791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7437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4868075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6236" y="2002958"/>
            <a:ext cx="196791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9413" y="15698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4147" y="2002958"/>
            <a:ext cx="196791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7437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9265" y="2002958"/>
            <a:ext cx="222480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ph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9466731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6236" y="2002958"/>
            <a:ext cx="196791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9413" y="15698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4147" y="2002958"/>
            <a:ext cx="196791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7205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94506" y="2002958"/>
            <a:ext cx="222480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ph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672776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98040"/>
            <a:ext cx="88992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err="1" smtClean="0">
                <a:latin typeface="Century Gothic"/>
                <a:cs typeface="Century Gothic"/>
              </a:rPr>
              <a:t>wh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73050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98040"/>
            <a:ext cx="88992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err="1" smtClean="0">
                <a:latin typeface="Century Gothic"/>
                <a:cs typeface="Century Gothic"/>
              </a:rPr>
              <a:t>wh</a:t>
            </a:r>
            <a:r>
              <a:rPr lang="en-US" sz="6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0327003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98040"/>
            <a:ext cx="88992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ck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5641819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98040"/>
            <a:ext cx="88992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ck  </a:t>
            </a:r>
            <a:r>
              <a:rPr lang="en-US" sz="6800" dirty="0" err="1" smtClean="0">
                <a:latin typeface="Century Gothic"/>
                <a:cs typeface="Century Gothic"/>
              </a:rPr>
              <a:t>wh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6287403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98040"/>
            <a:ext cx="88992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ck  </a:t>
            </a:r>
            <a:r>
              <a:rPr lang="en-US" sz="6800" dirty="0" err="1" smtClean="0">
                <a:latin typeface="Century Gothic"/>
                <a:cs typeface="Century Gothic"/>
              </a:rPr>
              <a:t>wh</a:t>
            </a:r>
            <a:r>
              <a:rPr lang="en-US" sz="6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65925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6967" y="2002958"/>
            <a:ext cx="23966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9413" y="15698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16711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98040"/>
            <a:ext cx="88992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ck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ch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2877336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98040"/>
            <a:ext cx="889922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ck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ch  </a:t>
            </a:r>
            <a:r>
              <a:rPr lang="en-US" sz="6800" dirty="0" err="1" smtClean="0">
                <a:latin typeface="Century Gothic"/>
                <a:cs typeface="Century Gothic"/>
              </a:rPr>
              <a:t>wh</a:t>
            </a:r>
            <a:endParaRPr lang="en-US" sz="6800" dirty="0" smtClean="0">
              <a:latin typeface="Century Gothic"/>
              <a:cs typeface="Century Gothic"/>
            </a:endParaRP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1840307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98040"/>
            <a:ext cx="889922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ck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ch  </a:t>
            </a:r>
            <a:r>
              <a:rPr lang="en-US" sz="6800" dirty="0" err="1" smtClean="0">
                <a:latin typeface="Century Gothic"/>
                <a:cs typeface="Century Gothic"/>
              </a:rPr>
              <a:t>wh</a:t>
            </a:r>
            <a:r>
              <a:rPr lang="en-US" sz="6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800" dirty="0" smtClean="0">
              <a:latin typeface="Century Gothic"/>
              <a:cs typeface="Century Gothic"/>
            </a:endParaRP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6318763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98040"/>
            <a:ext cx="889922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ck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ch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3953996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98040"/>
            <a:ext cx="889922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ck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ch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gr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7530585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98040"/>
            <a:ext cx="889922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ck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ch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</a:t>
            </a:r>
            <a:r>
              <a:rPr lang="en-US" sz="6800" dirty="0" err="1" smtClean="0">
                <a:latin typeface="Century Gothic"/>
                <a:cs typeface="Century Gothic"/>
              </a:rPr>
              <a:t>gr</a:t>
            </a:r>
            <a:r>
              <a:rPr lang="en-US" sz="6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710293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98040"/>
            <a:ext cx="889922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ck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ch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gr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ph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6174583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98040"/>
            <a:ext cx="889922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ck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ch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gr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ph  </a:t>
            </a:r>
            <a:r>
              <a:rPr lang="en-US" sz="6800" dirty="0" err="1" smtClean="0">
                <a:latin typeface="Century Gothic"/>
                <a:cs typeface="Century Gothic"/>
              </a:rPr>
              <a:t>ch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44000380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98040"/>
            <a:ext cx="889922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ck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ch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gr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ph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4325365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98040"/>
            <a:ext cx="889922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ck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ch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gr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ph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ck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86328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9720" y="2002958"/>
            <a:ext cx="248393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9413" y="15698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10123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98040"/>
            <a:ext cx="88992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ck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ch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gr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ph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ck  </a:t>
            </a:r>
            <a:r>
              <a:rPr lang="en-US" sz="6800" dirty="0" err="1" smtClean="0">
                <a:latin typeface="Century Gothic"/>
                <a:cs typeface="Century Gothic"/>
              </a:rPr>
              <a:t>ch</a:t>
            </a:r>
            <a:endParaRPr lang="en-US" sz="6800" dirty="0" smtClean="0">
              <a:latin typeface="Century Gothic"/>
              <a:cs typeface="Century Gothic"/>
            </a:endParaRP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0443815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98040"/>
            <a:ext cx="88992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ck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ch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gr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ph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ck  </a:t>
            </a:r>
            <a:r>
              <a:rPr lang="en-US" sz="6800" dirty="0" err="1" smtClean="0">
                <a:latin typeface="Century Gothic"/>
                <a:cs typeface="Century Gothic"/>
              </a:rPr>
              <a:t>ch</a:t>
            </a:r>
            <a:r>
              <a:rPr lang="en-US" sz="6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800" dirty="0" smtClean="0">
              <a:latin typeface="Century Gothic"/>
              <a:cs typeface="Century Gothic"/>
            </a:endParaRP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790250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98040"/>
            <a:ext cx="88992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ck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ch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gr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ph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ck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4950387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98040"/>
            <a:ext cx="88992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ck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ch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gr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ph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ck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l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72550744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98040"/>
            <a:ext cx="88992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ck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ch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gr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ph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ck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</a:t>
            </a:r>
            <a:r>
              <a:rPr lang="en-US" sz="6800" dirty="0" err="1" smtClean="0">
                <a:latin typeface="Century Gothic"/>
                <a:cs typeface="Century Gothic"/>
              </a:rPr>
              <a:t>l</a:t>
            </a:r>
            <a:r>
              <a:rPr lang="en-US" sz="6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2490796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98040"/>
            <a:ext cx="88992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ck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ch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gr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ph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ck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</a:t>
            </a:r>
            <a:r>
              <a:rPr lang="en-US" sz="6800" dirty="0" err="1" smtClean="0">
                <a:latin typeface="Century Gothic"/>
                <a:cs typeface="Century Gothic"/>
              </a:rPr>
              <a:t>l</a:t>
            </a:r>
            <a:r>
              <a:rPr lang="en-US" sz="6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err="1" smtClean="0">
                <a:latin typeface="Century Gothic"/>
                <a:cs typeface="Century Gothic"/>
              </a:rPr>
              <a:t>n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86486621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98040"/>
            <a:ext cx="88992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ck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ch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gr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ph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ck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3753729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98040"/>
            <a:ext cx="88992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ck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ch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gr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ph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ck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  c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09923799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98040"/>
            <a:ext cx="88992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ck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ch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gr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ph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ck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  </a:t>
            </a:r>
            <a:r>
              <a:rPr lang="en-US" sz="6800" dirty="0" err="1" smtClean="0">
                <a:latin typeface="Century Gothic"/>
                <a:cs typeface="Century Gothic"/>
              </a:rPr>
              <a:t>c</a:t>
            </a:r>
            <a:r>
              <a:rPr lang="en-US" sz="6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11780645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98040"/>
            <a:ext cx="88992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ck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ch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gr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ph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ck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  c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tch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64270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0638" y="2002958"/>
            <a:ext cx="251301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96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9413" y="15698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422791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98040"/>
            <a:ext cx="88992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ck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ch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gr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ph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ck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  c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tch  p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02258412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98040"/>
            <a:ext cx="88992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ck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ch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gr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ph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ck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  c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tch  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55217647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98040"/>
            <a:ext cx="88992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ck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ch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gr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ph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ck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  c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tch  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tch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11516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197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442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14430" y="2002958"/>
            <a:ext cx="24218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l to m.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0681" y="367125"/>
            <a:ext cx="565625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9198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3148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197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442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14430" y="2002958"/>
            <a:ext cx="24218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m to b.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0681" y="367125"/>
            <a:ext cx="565625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9198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06015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197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442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14430" y="2002958"/>
            <a:ext cx="24218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b to 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0681" y="367125"/>
            <a:ext cx="565625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9198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40336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197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442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14430" y="2002958"/>
            <a:ext cx="24218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u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0681" y="367125"/>
            <a:ext cx="565625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9198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97749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197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442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14430" y="2002958"/>
            <a:ext cx="24218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0681" y="367125"/>
            <a:ext cx="565625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9198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82380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442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14430" y="2002958"/>
            <a:ext cx="24218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0681" y="367125"/>
            <a:ext cx="565625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9198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90929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442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86868" y="2002958"/>
            <a:ext cx="270924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 d in front of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0681" y="367125"/>
            <a:ext cx="565625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061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6967" y="2002958"/>
            <a:ext cx="23966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36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609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9413" y="15698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501861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19326" y="202408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1774" y="2024084"/>
            <a:ext cx="270924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d to 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0681" y="367125"/>
            <a:ext cx="565625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6878" y="202408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0655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19326" y="202408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1774" y="2024084"/>
            <a:ext cx="270924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h to 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0681" y="367125"/>
            <a:ext cx="565625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6878" y="202408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20219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19326" y="202408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1774" y="2024084"/>
            <a:ext cx="270924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a.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0681" y="367125"/>
            <a:ext cx="565625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6878" y="202408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33613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19326" y="202408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1774" y="2024084"/>
            <a:ext cx="270924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tch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0681" y="367125"/>
            <a:ext cx="565625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6878" y="202408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83774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19326" y="202408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1774" y="2024084"/>
            <a:ext cx="203241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p to 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0681" y="367125"/>
            <a:ext cx="565625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6878" y="202408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97392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19326" y="202408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1774" y="2024084"/>
            <a:ext cx="203241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h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0681" y="367125"/>
            <a:ext cx="565625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6878" y="202408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76796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19326" y="202408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1774" y="2024084"/>
            <a:ext cx="203241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t to 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0681" y="367125"/>
            <a:ext cx="565625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6878" y="202408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589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19326" y="202408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1774" y="2024084"/>
            <a:ext cx="203241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a to o.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0681" y="367125"/>
            <a:ext cx="565625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6878" y="202408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88303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19326" y="202408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1774" y="2024084"/>
            <a:ext cx="203241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o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0681" y="367125"/>
            <a:ext cx="565625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6878" y="202408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21004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19326" y="202408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1774" y="2024084"/>
            <a:ext cx="203241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wh.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0681" y="367125"/>
            <a:ext cx="565625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0638" y="2024084"/>
            <a:ext cx="238868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5652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6967" y="2002958"/>
            <a:ext cx="23966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9413" y="15698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174989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19326" y="202408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1774" y="2024084"/>
            <a:ext cx="203241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p to m.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0681" y="367125"/>
            <a:ext cx="565625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0638" y="2024084"/>
            <a:ext cx="238868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wh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63274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19326" y="202408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1774" y="2024084"/>
            <a:ext cx="203241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m to z.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0681" y="367125"/>
            <a:ext cx="565625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0638" y="2024084"/>
            <a:ext cx="238868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wh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80887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19326" y="202408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1774" y="2024084"/>
            <a:ext cx="203241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z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z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0681" y="367125"/>
            <a:ext cx="565625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0638" y="2024084"/>
            <a:ext cx="238868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wh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6616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19326" y="202408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1774" y="2024084"/>
            <a:ext cx="229415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0681" y="367125"/>
            <a:ext cx="565625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0638" y="2024084"/>
            <a:ext cx="238868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wh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46229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1771" y="500250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290" y="1179037"/>
            <a:ext cx="8889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aloud patch and patches.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We add </a:t>
            </a:r>
            <a:r>
              <a:rPr lang="mr-IN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1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es</a:t>
            </a:r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some naming words to make them mean “more than one.”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letters </a:t>
            </a:r>
            <a:r>
              <a:rPr lang="mr-IN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1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es</a:t>
            </a:r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at the end of patches mean there is more than one patch.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We add </a:t>
            </a:r>
            <a:r>
              <a:rPr lang="mr-IN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1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es</a:t>
            </a:r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when the word ends in </a:t>
            </a:r>
            <a:r>
              <a:rPr lang="en-US" sz="1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ch</a:t>
            </a:r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tch</a:t>
            </a:r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sh</a:t>
            </a:r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, x, z, or ss.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7847" y="2382290"/>
            <a:ext cx="6640108" cy="311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patch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patch</a:t>
            </a:r>
            <a:r>
              <a:rPr lang="en-US" sz="6600" u="sng" dirty="0" smtClean="0">
                <a:latin typeface="Century Gothic"/>
                <a:cs typeface="Century Gothic"/>
              </a:rPr>
              <a:t>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882" y="5623892"/>
            <a:ext cx="8307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Say patch and patches again.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Listen for the /z/ sound at the end of patches.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that the letter s can sometimes stand for the /z/ sound.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6631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1771" y="151230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57847" y="901636"/>
            <a:ext cx="6640108" cy="58363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lunch</a:t>
            </a:r>
          </a:p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ranch</a:t>
            </a:r>
          </a:p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match</a:t>
            </a:r>
          </a:p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ditch</a:t>
            </a:r>
          </a:p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box</a:t>
            </a:r>
          </a:p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wish</a:t>
            </a:r>
          </a:p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kiss</a:t>
            </a:r>
          </a:p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buzz</a:t>
            </a:r>
          </a:p>
        </p:txBody>
      </p:sp>
      <p:sp>
        <p:nvSpPr>
          <p:cNvPr id="5" name="Rectangle 4"/>
          <p:cNvSpPr/>
          <p:nvPr/>
        </p:nvSpPr>
        <p:spPr>
          <a:xfrm>
            <a:off x="110879" y="775599"/>
            <a:ext cx="2093935" cy="13863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es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each word and then use each word in a sentence.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84940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14583" y="935724"/>
            <a:ext cx="8842025" cy="190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186635" y="124127"/>
            <a:ext cx="0" cy="66073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430182" y="124127"/>
            <a:ext cx="0" cy="66073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96006" y="124127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chat</a:t>
            </a:r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91810" y="143225"/>
            <a:ext cx="1831777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pitch</a:t>
            </a:r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3494" y="133677"/>
            <a:ext cx="1793417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wham</a:t>
            </a:r>
            <a:endParaRPr lang="en-US" sz="4000" dirty="0">
              <a:latin typeface="Century Gothic"/>
              <a:cs typeface="Century Gothic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625987" y="124127"/>
            <a:ext cx="0" cy="66073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952263" y="128904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Phil</a:t>
            </a:r>
            <a:endParaRPr lang="en-US" sz="4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42906121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907" y="124127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whip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9907" y="1116769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whale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9907" y="2109783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catch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907" y="3112344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match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9907" y="4124455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chin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9907" y="5127017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graph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34785" y="124127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shop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9910" y="124127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whip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05713" y="4114165"/>
            <a:ext cx="2344275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shop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9909" y="1116769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whale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19910" y="2109783"/>
            <a:ext cx="2502450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catch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19910" y="3112344"/>
            <a:ext cx="2502450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match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34785" y="1116769"/>
            <a:ext cx="241520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with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19910" y="4114165"/>
            <a:ext cx="2502450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chin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05713" y="5153575"/>
            <a:ext cx="2344275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with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19910" y="5135823"/>
            <a:ext cx="2502450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graph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30243875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74508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around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top spins around.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54945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9720" y="2002958"/>
            <a:ext cx="248393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9413" y="15698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380879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sat by Chad at lunch.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17327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many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Many kids like to run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48128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place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4088" y="5736130"/>
            <a:ext cx="5896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This is a good place to sit.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68287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walk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0697" y="5722167"/>
            <a:ext cx="6816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Walk with me.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99026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199" y="1657844"/>
            <a:ext cx="8925708" cy="446546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5400" dirty="0" smtClean="0">
              <a:latin typeface="Century Gothic"/>
              <a:cs typeface="Century Gothic"/>
            </a:endParaRPr>
          </a:p>
          <a:p>
            <a:r>
              <a:rPr lang="en-US" sz="5400" dirty="0" smtClean="0">
                <a:latin typeface="Century Gothic"/>
                <a:cs typeface="Century Gothic"/>
              </a:rPr>
              <a:t>A man walked by. 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Then two men walked by.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5400" dirty="0" smtClean="0">
                <a:latin typeface="Century Gothic"/>
                <a:cs typeface="Century Gothic"/>
              </a:rPr>
              <a:t>A woman claps.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Three women stand up.</a:t>
            </a:r>
          </a:p>
          <a:p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28385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that the spelling of some nouns changes when the noun is plural.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199" y="6221560"/>
            <a:ext cx="89920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each sentence aloud. Have children tell which nouns name more than one.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partners say a sentence about people at school using irregular plural nouns.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43652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5 – Day 3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95882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 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Blending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72" y="4046565"/>
            <a:ext cx="869091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Let’s do some together. I am going to say some words, sound by sound. Listen as I say a word. Blend the sounds together to say a word.</a:t>
            </a: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	/b/ /a/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ch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		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ch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 /o/ /p/			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wh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 /e/ /n/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	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ch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i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 /p/			/d/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i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ch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				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wh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i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 /s/ /k/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	/m/ /a/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ch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		/f/ /e/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ch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				/g/ /r/ /a/ /f/</a:t>
            </a:r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527" y="1260420"/>
            <a:ext cx="84512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the sounds in a word: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Now I will blend the sounds together and say the word: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whiiich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/, which.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Let’s say the word together: which.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the sounds in a word: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/a/ /t/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Now I will blend the sounds together and say the word: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chaat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,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chat.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Let’s say the word together: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chat.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the sounds in a word: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/b/ /e/ /n/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Now I will blend the sounds together and say the word: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beench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,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bench.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Let’s say the word together: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bench.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algn="ctr"/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26895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568" y="353225"/>
            <a:ext cx="654354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2519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10048653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568" y="353225"/>
            <a:ext cx="654354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2519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20685" y="202032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57424489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568" y="353225"/>
            <a:ext cx="654354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2519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10991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78851" y="2008746"/>
            <a:ext cx="312954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tch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81820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0638" y="2002958"/>
            <a:ext cx="251301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96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9413" y="15698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73808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568" y="353225"/>
            <a:ext cx="654354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2519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84967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07415" y="2008746"/>
            <a:ext cx="312954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tch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20059430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568" y="353225"/>
            <a:ext cx="654354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2519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ch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1988891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568" y="353225"/>
            <a:ext cx="654354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2519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20685" y="202032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66953310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568" y="353225"/>
            <a:ext cx="654354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2519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10991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78851" y="2008746"/>
            <a:ext cx="22667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ck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47996548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568" y="353225"/>
            <a:ext cx="654354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2519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84967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07415" y="2008746"/>
            <a:ext cx="251881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ck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52481916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568" y="353225"/>
            <a:ext cx="654354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434" y="2008746"/>
            <a:ext cx="159673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2805" y="2008746"/>
            <a:ext cx="155106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66347214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568" y="353225"/>
            <a:ext cx="654354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434" y="2008746"/>
            <a:ext cx="159673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06169" y="2008746"/>
            <a:ext cx="155106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83257" y="2008746"/>
            <a:ext cx="164800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80316639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568" y="353225"/>
            <a:ext cx="654354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434" y="2008746"/>
            <a:ext cx="159673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06169" y="2008746"/>
            <a:ext cx="155106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4480" y="2008746"/>
            <a:ext cx="164800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89426" y="2010627"/>
            <a:ext cx="171586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18898765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568" y="353225"/>
            <a:ext cx="654354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434" y="2008746"/>
            <a:ext cx="159673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06169" y="2008746"/>
            <a:ext cx="155106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4481" y="2008746"/>
            <a:ext cx="164800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89428" y="2010627"/>
            <a:ext cx="171586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24042" y="2010627"/>
            <a:ext cx="221995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ch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00629369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568" y="353225"/>
            <a:ext cx="654354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434" y="2008746"/>
            <a:ext cx="159673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06169" y="2008746"/>
            <a:ext cx="155106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57233" y="2008746"/>
            <a:ext cx="164800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05238" y="2010627"/>
            <a:ext cx="171586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1100" y="2010627"/>
            <a:ext cx="221995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ch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32914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 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Segmentation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a word: chin.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want to know how many sounds are in the word chin.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will place a marker in a box for each sound I hear.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Listen: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/n/. 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first sound is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/. The middle sound is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/. The last sound is /n/.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will place three markers because I hear three sounds in the word.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Say the three sounds in chin with me: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/n/.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42641" y="3874991"/>
            <a:ext cx="4986474" cy="2642199"/>
            <a:chOff x="1830556" y="3468924"/>
            <a:chExt cx="4986474" cy="2642199"/>
          </a:xfrm>
        </p:grpSpPr>
        <p:sp>
          <p:nvSpPr>
            <p:cNvPr id="8" name="Rectangle 7"/>
            <p:cNvSpPr/>
            <p:nvPr/>
          </p:nvSpPr>
          <p:spPr>
            <a:xfrm>
              <a:off x="1830556" y="3468924"/>
              <a:ext cx="1662158" cy="14659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2714" y="3468924"/>
              <a:ext cx="1662158" cy="14659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54872" y="3468924"/>
              <a:ext cx="1662158" cy="14659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069225" y="5173568"/>
              <a:ext cx="971723" cy="9375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841164" y="5173568"/>
              <a:ext cx="971723" cy="9375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597084" y="5173568"/>
              <a:ext cx="971723" cy="9375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 rot="16200000">
              <a:off x="2205597" y="4551374"/>
              <a:ext cx="750102" cy="2556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 rot="16200000">
              <a:off x="3969012" y="4611036"/>
              <a:ext cx="750102" cy="2556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 rot="16200000">
              <a:off x="5741980" y="4611036"/>
              <a:ext cx="750102" cy="2556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397809" y="3423021"/>
            <a:ext cx="1245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ch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4330" y="3413326"/>
            <a:ext cx="1245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8495" y="3413326"/>
            <a:ext cx="1245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/n/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3390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6967" y="2002958"/>
            <a:ext cx="23966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36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609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9413" y="15698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842696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568" y="353225"/>
            <a:ext cx="654354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8590" y="2008746"/>
            <a:ext cx="240637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wh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5073924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568" y="353225"/>
            <a:ext cx="654354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954" y="2008746"/>
            <a:ext cx="251301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wh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20685" y="202032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78645403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568" y="353225"/>
            <a:ext cx="654354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8590" y="2008746"/>
            <a:ext cx="240637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wh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10991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78851" y="2008746"/>
            <a:ext cx="214074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ff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77118296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568" y="353225"/>
            <a:ext cx="654354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0731" y="2008746"/>
            <a:ext cx="247423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wh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84967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07416" y="2008746"/>
            <a:ext cx="236371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ff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80847929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568" y="353225"/>
            <a:ext cx="654354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2519" y="2008746"/>
            <a:ext cx="192633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1254" y="2008746"/>
            <a:ext cx="192633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29861303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568" y="353225"/>
            <a:ext cx="654354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2000" y="2008746"/>
            <a:ext cx="192633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88335" y="2008746"/>
            <a:ext cx="192633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8599" y="2020322"/>
            <a:ext cx="192633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46549419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568" y="353225"/>
            <a:ext cx="654354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2000" y="2008746"/>
            <a:ext cx="192633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88335" y="2008746"/>
            <a:ext cx="192633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8599" y="2020322"/>
            <a:ext cx="192633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66863" y="2020322"/>
            <a:ext cx="227113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ph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43000018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568" y="353225"/>
            <a:ext cx="654354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2000" y="2008746"/>
            <a:ext cx="192633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88335" y="2008746"/>
            <a:ext cx="192633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4670" y="2020322"/>
            <a:ext cx="192633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41005" y="2020322"/>
            <a:ext cx="227113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ph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5299906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20480"/>
            <a:ext cx="88119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err="1" smtClean="0">
                <a:latin typeface="Century Gothic"/>
                <a:cs typeface="Century Gothic"/>
              </a:rPr>
              <a:t>ch</a:t>
            </a:r>
            <a:r>
              <a:rPr lang="en-US" sz="6800" dirty="0" smtClean="0">
                <a:latin typeface="Century Gothic"/>
                <a:cs typeface="Century Gothic"/>
              </a:rPr>
              <a:t>      </a:t>
            </a:r>
            <a:r>
              <a:rPr lang="en-US" sz="6800" dirty="0" err="1" smtClean="0">
                <a:latin typeface="Century Gothic"/>
                <a:cs typeface="Century Gothic"/>
              </a:rPr>
              <a:t>wh</a:t>
            </a:r>
            <a:r>
              <a:rPr lang="en-US" sz="6800" dirty="0" smtClean="0">
                <a:latin typeface="Century Gothic"/>
                <a:cs typeface="Century Gothic"/>
              </a:rPr>
              <a:t>    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      </a:t>
            </a:r>
            <a:r>
              <a:rPr lang="en-US" sz="6800" dirty="0" err="1" smtClean="0">
                <a:latin typeface="Century Gothic"/>
                <a:cs typeface="Century Gothic"/>
              </a:rPr>
              <a:t>ph</a:t>
            </a:r>
            <a:endParaRPr lang="en-US" sz="6800" dirty="0" smtClean="0">
              <a:latin typeface="Century Gothic"/>
              <a:cs typeface="Century Gothic"/>
            </a:endParaRP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err="1" smtClean="0">
                <a:latin typeface="Century Gothic"/>
                <a:cs typeface="Century Gothic"/>
              </a:rPr>
              <a:t>s</a:t>
            </a:r>
            <a:r>
              <a:rPr lang="en-US" sz="6800" dirty="0" smtClean="0">
                <a:latin typeface="Century Gothic"/>
                <a:cs typeface="Century Gothic"/>
              </a:rPr>
              <a:t>       </a:t>
            </a:r>
            <a:r>
              <a:rPr lang="en-US" sz="6800" dirty="0" err="1" smtClean="0">
                <a:latin typeface="Century Gothic"/>
                <a:cs typeface="Century Gothic"/>
              </a:rPr>
              <a:t>tch</a:t>
            </a:r>
            <a:r>
              <a:rPr lang="en-US" sz="6800" dirty="0" smtClean="0">
                <a:latin typeface="Century Gothic"/>
                <a:cs typeface="Century Gothic"/>
              </a:rPr>
              <a:t>     </a:t>
            </a:r>
            <a:r>
              <a:rPr lang="en-US" sz="6800" dirty="0" err="1" smtClean="0">
                <a:latin typeface="Century Gothic"/>
                <a:cs typeface="Century Gothic"/>
              </a:rPr>
              <a:t>sh</a:t>
            </a:r>
            <a:r>
              <a:rPr lang="en-US" sz="6800" dirty="0" smtClean="0">
                <a:latin typeface="Century Gothic"/>
                <a:cs typeface="Century Gothic"/>
              </a:rPr>
              <a:t>    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</a:p>
          <a:p>
            <a:endParaRPr lang="en-US" sz="68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800" dirty="0" err="1" smtClean="0">
                <a:latin typeface="Century Gothic"/>
                <a:cs typeface="Century Gothic"/>
              </a:rPr>
              <a:t>ck</a:t>
            </a:r>
            <a:r>
              <a:rPr lang="en-US" sz="6800" dirty="0" smtClean="0">
                <a:latin typeface="Century Gothic"/>
                <a:cs typeface="Century Gothic"/>
              </a:rPr>
              <a:t>         </a:t>
            </a:r>
            <a:r>
              <a:rPr lang="en-US" sz="6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  </a:t>
            </a:r>
            <a:r>
              <a:rPr lang="en-US" sz="6800" dirty="0" err="1" smtClean="0">
                <a:latin typeface="Century Gothic"/>
                <a:cs typeface="Century Gothic"/>
              </a:rPr>
              <a:t>sk</a:t>
            </a:r>
            <a:r>
              <a:rPr lang="en-US" sz="6800" dirty="0" smtClean="0">
                <a:latin typeface="Century Gothic"/>
                <a:cs typeface="Century Gothic"/>
              </a:rPr>
              <a:t>      </a:t>
            </a:r>
            <a:r>
              <a:rPr lang="en-US" sz="6800" dirty="0" err="1" smtClean="0">
                <a:latin typeface="Century Gothic"/>
                <a:cs typeface="Century Gothic"/>
              </a:rPr>
              <a:t>nk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4622380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20480"/>
            <a:ext cx="88119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</a:t>
            </a:r>
            <a:r>
              <a:rPr lang="en-US" sz="6800" dirty="0" err="1" smtClean="0">
                <a:latin typeface="Century Gothic"/>
                <a:cs typeface="Century Gothic"/>
              </a:rPr>
              <a:t>ch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14430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6967" y="2002958"/>
            <a:ext cx="23966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9413" y="15698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174989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20480"/>
            <a:ext cx="88119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52084842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20480"/>
            <a:ext cx="88119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39787518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20480"/>
            <a:ext cx="88119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   l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39639812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20480"/>
            <a:ext cx="88119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   </a:t>
            </a:r>
            <a:r>
              <a:rPr lang="en-US" sz="6800" dirty="0" err="1" smtClean="0">
                <a:latin typeface="Century Gothic"/>
                <a:cs typeface="Century Gothic"/>
              </a:rPr>
              <a:t>l</a:t>
            </a:r>
            <a:r>
              <a:rPr lang="en-US" sz="6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81148728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20480"/>
            <a:ext cx="88119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   </a:t>
            </a:r>
            <a:r>
              <a:rPr lang="en-US" sz="6800" dirty="0" err="1" smtClean="0">
                <a:latin typeface="Century Gothic"/>
                <a:cs typeface="Century Gothic"/>
              </a:rPr>
              <a:t>l</a:t>
            </a:r>
            <a:r>
              <a:rPr lang="en-US" sz="6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err="1" smtClean="0">
                <a:latin typeface="Century Gothic"/>
                <a:cs typeface="Century Gothic"/>
              </a:rPr>
              <a:t>n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96541631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20480"/>
            <a:ext cx="88119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 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53684487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20480"/>
            <a:ext cx="88119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 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  </a:t>
            </a:r>
            <a:r>
              <a:rPr lang="en-US" sz="6800" dirty="0" err="1" smtClean="0">
                <a:latin typeface="Century Gothic"/>
                <a:cs typeface="Century Gothic"/>
              </a:rPr>
              <a:t>ch</a:t>
            </a:r>
            <a:endParaRPr lang="en-US" sz="6800" dirty="0" smtClean="0">
              <a:latin typeface="Century Gothic"/>
              <a:cs typeface="Century Gothic"/>
            </a:endParaRP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81070458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20480"/>
            <a:ext cx="88119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 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  </a:t>
            </a:r>
            <a:r>
              <a:rPr lang="en-US" sz="6800" dirty="0" err="1" smtClean="0">
                <a:latin typeface="Century Gothic"/>
                <a:cs typeface="Century Gothic"/>
              </a:rPr>
              <a:t>ch</a:t>
            </a:r>
            <a:r>
              <a:rPr lang="en-US" sz="6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800" dirty="0" smtClean="0">
              <a:latin typeface="Century Gothic"/>
              <a:cs typeface="Century Gothic"/>
            </a:endParaRP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05988355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20480"/>
            <a:ext cx="88119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 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ck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18234257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20480"/>
            <a:ext cx="88119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 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ck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p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72736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9720" y="2002958"/>
            <a:ext cx="248393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9413" y="15698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380879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20480"/>
            <a:ext cx="88119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 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ck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42919393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20480"/>
            <a:ext cx="88119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 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ck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tch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18411835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20480"/>
            <a:ext cx="88119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 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ck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tch  c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28801981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20480"/>
            <a:ext cx="88119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 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ck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tch  </a:t>
            </a:r>
            <a:r>
              <a:rPr lang="en-US" sz="6800" dirty="0" err="1" smtClean="0">
                <a:latin typeface="Century Gothic"/>
                <a:cs typeface="Century Gothic"/>
              </a:rPr>
              <a:t>c</a:t>
            </a:r>
            <a:r>
              <a:rPr lang="en-US" sz="6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64807166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20480"/>
            <a:ext cx="88119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 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ck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tch  c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tch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76914302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20480"/>
            <a:ext cx="881197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 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ck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tch  c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tch  s</a:t>
            </a:r>
          </a:p>
          <a:p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17592302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20480"/>
            <a:ext cx="881197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 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ck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tch  c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tch  </a:t>
            </a:r>
            <a:r>
              <a:rPr lang="en-US" sz="6800" dirty="0" err="1" smtClean="0">
                <a:latin typeface="Century Gothic"/>
                <a:cs typeface="Century Gothic"/>
              </a:rPr>
              <a:t>s</a:t>
            </a:r>
            <a:r>
              <a:rPr lang="en-US" sz="6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6800" dirty="0" smtClean="0">
              <a:latin typeface="Century Gothic"/>
              <a:cs typeface="Century Gothic"/>
            </a:endParaRPr>
          </a:p>
          <a:p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89642259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20480"/>
            <a:ext cx="881197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 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ck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tch  c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tch  s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ch</a:t>
            </a:r>
          </a:p>
          <a:p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10073412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20480"/>
            <a:ext cx="88119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 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ck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tch  c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tch  s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ch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err="1" smtClean="0">
                <a:latin typeface="Century Gothic"/>
                <a:cs typeface="Century Gothic"/>
              </a:rPr>
              <a:t>wh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17526848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20480"/>
            <a:ext cx="88119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 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ck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tch  c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tch  s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ch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err="1" smtClean="0">
                <a:latin typeface="Century Gothic"/>
                <a:cs typeface="Century Gothic"/>
              </a:rPr>
              <a:t>wh</a:t>
            </a:r>
            <a:r>
              <a:rPr lang="en-US" sz="6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39044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0638" y="2002958"/>
            <a:ext cx="251301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9642" y="2002958"/>
            <a:ext cx="26448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9413" y="15698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73808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20480"/>
            <a:ext cx="88119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 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ck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tch  c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tch  s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ch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ch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75109800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20480"/>
            <a:ext cx="88119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 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ck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tch  c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tch  s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ch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ch  </a:t>
            </a:r>
            <a:r>
              <a:rPr lang="en-US" sz="6800" dirty="0" err="1" smtClean="0">
                <a:latin typeface="Century Gothic"/>
                <a:cs typeface="Century Gothic"/>
              </a:rPr>
              <a:t>wh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17991149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20480"/>
            <a:ext cx="88119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 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ck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tch  c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tch  s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ch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ch  </a:t>
            </a:r>
            <a:r>
              <a:rPr lang="en-US" sz="6800" dirty="0" err="1" smtClean="0">
                <a:latin typeface="Century Gothic"/>
                <a:cs typeface="Century Gothic"/>
              </a:rPr>
              <a:t>wh</a:t>
            </a:r>
            <a:r>
              <a:rPr lang="en-US" sz="6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60839489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20480"/>
            <a:ext cx="88119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 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ck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tch  c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tch  s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ch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ch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65686374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20480"/>
            <a:ext cx="88119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 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ck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tch  c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tch  s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ch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ch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  gr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21393018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20480"/>
            <a:ext cx="88119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 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ck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tch  c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tch  s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ch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ch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  </a:t>
            </a:r>
            <a:r>
              <a:rPr lang="en-US" sz="6800" dirty="0" err="1" smtClean="0">
                <a:latin typeface="Century Gothic"/>
                <a:cs typeface="Century Gothic"/>
              </a:rPr>
              <a:t>gr</a:t>
            </a:r>
            <a:r>
              <a:rPr lang="en-US" sz="6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688948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620480"/>
            <a:ext cx="88119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 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ck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tch  c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tch  s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ch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ch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  gr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ph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44637109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354" y="598627"/>
            <a:ext cx="3131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Blending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354" y="1473640"/>
            <a:ext cx="87925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	 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ch	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11325909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354" y="598627"/>
            <a:ext cx="3131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Blending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354" y="1473640"/>
            <a:ext cx="87925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	 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ch	  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16725470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354" y="598627"/>
            <a:ext cx="3131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Blending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354" y="1473640"/>
            <a:ext cx="87925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	 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ch	  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     c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</a:t>
            </a:r>
          </a:p>
          <a:p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17943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6967" y="2002958"/>
            <a:ext cx="23966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36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6098" y="2002958"/>
            <a:ext cx="27514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9413" y="15698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842696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354" y="598627"/>
            <a:ext cx="3131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Blending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354" y="1473640"/>
            <a:ext cx="879258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	 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ch	  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     c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c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tch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79127123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354" y="598627"/>
            <a:ext cx="3131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Blending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354" y="1473640"/>
            <a:ext cx="879258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	 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ch	  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     c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c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tch 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z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91249965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354" y="598627"/>
            <a:ext cx="3131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Blending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354" y="1473640"/>
            <a:ext cx="879258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	 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ch	    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     c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c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tch 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z    wh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p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9296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354" y="261765"/>
            <a:ext cx="87925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endParaRPr lang="en-US" sz="68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296" y="26622"/>
            <a:ext cx="3131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Blending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279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354" y="261765"/>
            <a:ext cx="87925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	</a:t>
            </a:r>
            <a:endParaRPr lang="en-US" sz="68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296" y="26622"/>
            <a:ext cx="3131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Blending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79655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354" y="261765"/>
            <a:ext cx="87925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	  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</a:t>
            </a:r>
            <a:endParaRPr lang="en-US" sz="68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296" y="26622"/>
            <a:ext cx="3131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Blending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9649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354" y="261765"/>
            <a:ext cx="87925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	  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</a:t>
            </a:r>
            <a:endParaRPr lang="en-US" sz="68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296" y="26622"/>
            <a:ext cx="3131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Blending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17589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354" y="261765"/>
            <a:ext cx="87925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	  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endParaRPr lang="en-US" sz="68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296" y="26622"/>
            <a:ext cx="3131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Blending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72001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354" y="261765"/>
            <a:ext cx="87925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	  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</a:t>
            </a:r>
            <a:endParaRPr lang="en-US" sz="68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296" y="26622"/>
            <a:ext cx="3131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Blending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84859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354" y="261765"/>
            <a:ext cx="87925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	  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     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</a:p>
          <a:p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296" y="26622"/>
            <a:ext cx="3131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Blending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0813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6967" y="2002958"/>
            <a:ext cx="23966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9413" y="15698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174989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354" y="261765"/>
            <a:ext cx="87925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	  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     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296" y="26622"/>
            <a:ext cx="3131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Blending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68762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354" y="261765"/>
            <a:ext cx="879258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	  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     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tch</a:t>
            </a:r>
            <a:endParaRPr lang="en-US" sz="68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296" y="26622"/>
            <a:ext cx="3131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Blending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43619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354" y="261765"/>
            <a:ext cx="879258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	  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     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</a:t>
            </a:r>
            <a:endParaRPr lang="en-US" sz="68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296" y="26622"/>
            <a:ext cx="3131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Blending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03232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354" y="261765"/>
            <a:ext cx="8792587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	  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     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       w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 </a:t>
            </a:r>
            <a:endParaRPr lang="en-US" sz="68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296" y="26622"/>
            <a:ext cx="3131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Blending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93647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354" y="261765"/>
            <a:ext cx="8792587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	  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     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       w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sh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 </a:t>
            </a:r>
            <a:endParaRPr lang="en-US" sz="68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296" y="26622"/>
            <a:ext cx="3131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Blending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8363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354" y="261765"/>
            <a:ext cx="8792587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	  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     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       w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sh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 d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sh</a:t>
            </a:r>
            <a:endParaRPr lang="en-US" sz="68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296" y="26622"/>
            <a:ext cx="3131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Blending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09672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354" y="261765"/>
            <a:ext cx="8792587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	  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     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       w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sh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 d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sh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</a:t>
            </a:r>
            <a:endParaRPr lang="en-US" sz="68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296" y="26622"/>
            <a:ext cx="3131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Blending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55120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354" y="261765"/>
            <a:ext cx="8792587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	  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     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       w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sh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 d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sh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       sk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tch</a:t>
            </a:r>
            <a:endParaRPr lang="en-US" sz="68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296" y="26622"/>
            <a:ext cx="3131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Blending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66909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354" y="261765"/>
            <a:ext cx="8792587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	  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     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nch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       w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sh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 d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sh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       sk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tch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</a:t>
            </a:r>
            <a:endParaRPr lang="en-US" sz="68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296" y="26622"/>
            <a:ext cx="3131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Blending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28964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354" y="601090"/>
            <a:ext cx="87925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When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73883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9720" y="2002958"/>
            <a:ext cx="248393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9413" y="15698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380879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354" y="601090"/>
            <a:ext cx="87925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When will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04752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354" y="601090"/>
            <a:ext cx="87925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When will the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3000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354" y="601090"/>
            <a:ext cx="87925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When will the chick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07664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354" y="601090"/>
            <a:ext cx="879258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When will the chick hatch?</a:t>
            </a:r>
          </a:p>
          <a:p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01883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354" y="601090"/>
            <a:ext cx="879258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When will the chick hatch?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A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81174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354" y="601090"/>
            <a:ext cx="879258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When will the chick hatch?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A chunk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50536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354" y="601090"/>
            <a:ext cx="879258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When will the chick hatch?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A chunk of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60546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354" y="601090"/>
            <a:ext cx="879258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When will the chick hatch?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A chunk of lunch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88956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354" y="601090"/>
            <a:ext cx="879258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When will the chick hatch?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A chunk of lunch fell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08828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354" y="601090"/>
            <a:ext cx="879258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When will the chick hatch?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A chunk of lunch fell on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86638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0638" y="2002958"/>
            <a:ext cx="251301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9642" y="2002958"/>
            <a:ext cx="24122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ph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9413" y="15698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73808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354" y="601090"/>
            <a:ext cx="879258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When will the chick hatch?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A chunk of lunch fell on </a:t>
            </a:r>
            <a:r>
              <a:rPr lang="en-US" sz="6800" dirty="0" err="1" smtClean="0">
                <a:latin typeface="Century Gothic"/>
                <a:cs typeface="Century Gothic"/>
              </a:rPr>
              <a:t>Steph’s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75772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354" y="601090"/>
            <a:ext cx="879258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When will the chick hatch?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A chunk of lunch fell on </a:t>
            </a:r>
            <a:r>
              <a:rPr lang="en-US" sz="6800" dirty="0" err="1" smtClean="0">
                <a:latin typeface="Century Gothic"/>
                <a:cs typeface="Century Gothic"/>
              </a:rPr>
              <a:t>Steph’s</a:t>
            </a:r>
            <a:r>
              <a:rPr lang="en-US" sz="6800" dirty="0" smtClean="0">
                <a:latin typeface="Century Gothic"/>
                <a:cs typeface="Century Gothic"/>
              </a:rPr>
              <a:t> chin.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47585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30 at 9.53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243" y="0"/>
            <a:ext cx="534629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23810424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30 at 9.53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433" y="0"/>
            <a:ext cx="5340853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60270863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30 at 9.53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627" y="0"/>
            <a:ext cx="5361263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32709763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30 at 9.53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57" y="0"/>
            <a:ext cx="5340853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35725505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30 at 9.53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120" y="0"/>
            <a:ext cx="5331264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3534361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30 at 9.53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25" y="0"/>
            <a:ext cx="5327196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98894652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10-30 at 9.52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232" y="0"/>
            <a:ext cx="530941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55311810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30 at 9.52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08" y="0"/>
            <a:ext cx="5331264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42015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6967" y="2002958"/>
            <a:ext cx="23966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36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6099" y="2002958"/>
            <a:ext cx="238309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ph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9413" y="15698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842696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30 at 9.52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92" y="0"/>
            <a:ext cx="532171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85584693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30 at 9.52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20" y="0"/>
            <a:ext cx="530941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99045917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30 at 9.52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70" y="0"/>
            <a:ext cx="5324458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20299174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30 at 9.52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20" y="0"/>
            <a:ext cx="530941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63724005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1771" y="500250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290" y="1179037"/>
            <a:ext cx="8889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when </a:t>
            </a:r>
            <a:r>
              <a:rPr lang="mr-IN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1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es</a:t>
            </a:r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is added to a naming word, it changes the meaning of the word to mean there is more than one. It also adds a syllable. Read the words and have the children read them. Have them clap out the syllables.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7847" y="2198085"/>
            <a:ext cx="6640108" cy="41618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inch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inch</a:t>
            </a:r>
            <a:r>
              <a:rPr lang="en-US" sz="6600" u="sng" dirty="0" smtClean="0">
                <a:latin typeface="Century Gothic"/>
                <a:cs typeface="Century Gothic"/>
              </a:rPr>
              <a:t>es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stitch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stitch</a:t>
            </a:r>
            <a:r>
              <a:rPr lang="en-US" sz="6600" u="sng" dirty="0" smtClean="0">
                <a:latin typeface="Century Gothic"/>
                <a:cs typeface="Century Gothic"/>
              </a:rPr>
              <a:t>es</a:t>
            </a:r>
          </a:p>
        </p:txBody>
      </p:sp>
    </p:spTree>
    <p:extLst>
      <p:ext uri="{BB962C8B-B14F-4D97-AF65-F5344CB8AC3E}">
        <p14:creationId xmlns:p14="http://schemas.microsoft.com/office/powerpoint/2010/main" val="2759236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1771" y="151230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57847" y="1851745"/>
            <a:ext cx="6640108" cy="44790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800" dirty="0" smtClean="0">
                <a:latin typeface="Century Gothic"/>
                <a:cs typeface="Century Gothic"/>
              </a:rPr>
              <a:t>bench</a:t>
            </a:r>
          </a:p>
          <a:p>
            <a:pPr algn="ctr"/>
            <a:r>
              <a:rPr lang="en-US" sz="6800" dirty="0" smtClean="0">
                <a:latin typeface="Century Gothic"/>
                <a:cs typeface="Century Gothic"/>
              </a:rPr>
              <a:t>benches</a:t>
            </a:r>
          </a:p>
          <a:p>
            <a:pPr algn="ctr"/>
            <a:r>
              <a:rPr lang="en-US" sz="6800" dirty="0" smtClean="0">
                <a:latin typeface="Century Gothic"/>
                <a:cs typeface="Century Gothic"/>
              </a:rPr>
              <a:t>sketch</a:t>
            </a:r>
          </a:p>
          <a:p>
            <a:pPr algn="ctr"/>
            <a:r>
              <a:rPr lang="en-US" sz="6800" dirty="0" smtClean="0">
                <a:latin typeface="Century Gothic"/>
                <a:cs typeface="Century Gothic"/>
              </a:rPr>
              <a:t>sketches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3085" y="1037365"/>
            <a:ext cx="7154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Help children blend the words.  Point out that the letters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es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at the end of a word can stand for /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ez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/.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94479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14583" y="935724"/>
            <a:ext cx="8842025" cy="190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186635" y="124127"/>
            <a:ext cx="0" cy="66073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430182" y="124127"/>
            <a:ext cx="0" cy="66073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96006" y="124127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Century Gothic"/>
                <a:cs typeface="Century Gothic"/>
              </a:rPr>
              <a:t>ch</a:t>
            </a:r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91811" y="143225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-</a:t>
            </a:r>
            <a:r>
              <a:rPr lang="en-US" sz="4000" dirty="0" err="1" smtClean="0">
                <a:latin typeface="Century Gothic"/>
                <a:cs typeface="Century Gothic"/>
              </a:rPr>
              <a:t>tch</a:t>
            </a:r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83481" y="133677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Century Gothic"/>
                <a:cs typeface="Century Gothic"/>
              </a:rPr>
              <a:t>wh</a:t>
            </a:r>
            <a:endParaRPr lang="en-US" sz="4000" dirty="0">
              <a:latin typeface="Century Gothic"/>
              <a:cs typeface="Century Gothic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625987" y="124127"/>
            <a:ext cx="0" cy="66073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952263" y="128904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Century Gothic"/>
                <a:cs typeface="Century Gothic"/>
              </a:rPr>
              <a:t>ph</a:t>
            </a:r>
            <a:endParaRPr lang="en-US" sz="4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40866855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907" y="124127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whip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9907" y="1116769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whale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9907" y="2109783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catch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907" y="3112344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match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9907" y="4124455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chin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9907" y="5127017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graph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34785" y="124127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shop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9910" y="124127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whip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05713" y="4114165"/>
            <a:ext cx="2344275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shop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9909" y="1116769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whale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19910" y="2109783"/>
            <a:ext cx="2502450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catch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19910" y="3112344"/>
            <a:ext cx="2502450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match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34785" y="1116769"/>
            <a:ext cx="241520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with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19910" y="4114165"/>
            <a:ext cx="2502450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chin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05713" y="5153575"/>
            <a:ext cx="2344275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with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19910" y="5135823"/>
            <a:ext cx="2502450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graph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90015655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73516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around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top spins around.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74711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271" y="310240"/>
            <a:ext cx="88119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latin typeface="Century Gothic"/>
                <a:cs typeface="Century Gothic"/>
              </a:rPr>
              <a:t>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latin typeface="Century Gothic"/>
                <a:cs typeface="Century Gothic"/>
              </a:rPr>
              <a:t>ph</a:t>
            </a:r>
            <a:r>
              <a:rPr lang="en-US" sz="6600" dirty="0" smtClean="0">
                <a:latin typeface="Century Gothic"/>
                <a:cs typeface="Century Gothic"/>
              </a:rPr>
              <a:t>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u       </a:t>
            </a:r>
            <a:r>
              <a:rPr lang="en-US" sz="6600" dirty="0" err="1" smtClean="0">
                <a:latin typeface="Century Gothic"/>
                <a:cs typeface="Century Gothic"/>
              </a:rPr>
              <a:t>wh</a:t>
            </a:r>
            <a:r>
              <a:rPr lang="en-US" sz="6600" dirty="0" smtClean="0">
                <a:latin typeface="Century Gothic"/>
                <a:cs typeface="Century Gothic"/>
              </a:rPr>
              <a:t>  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latin typeface="Century Gothic"/>
                <a:cs typeface="Century Gothic"/>
              </a:rPr>
              <a:t>ck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err="1" smtClean="0">
                <a:latin typeface="Century Gothic"/>
                <a:cs typeface="Century Gothic"/>
              </a:rPr>
              <a:t>tch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        </a:t>
            </a:r>
            <a:r>
              <a:rPr lang="en-US" sz="6600" dirty="0" err="1" smtClean="0">
                <a:latin typeface="Century Gothic"/>
                <a:cs typeface="Century Gothic"/>
              </a:rPr>
              <a:t>ss</a:t>
            </a:r>
            <a:r>
              <a:rPr lang="en-US" sz="6600" dirty="0" smtClean="0"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latin typeface="Century Gothic"/>
                <a:cs typeface="Century Gothic"/>
              </a:rPr>
              <a:t>ng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gr       </a:t>
            </a:r>
            <a:r>
              <a:rPr lang="en-US" sz="6600" dirty="0" err="1" smtClean="0">
                <a:latin typeface="Century Gothic"/>
                <a:cs typeface="Century Gothic"/>
              </a:rPr>
              <a:t>ff</a:t>
            </a:r>
            <a:r>
              <a:rPr lang="en-US" sz="6600" dirty="0" smtClean="0">
                <a:latin typeface="Century Gothic"/>
                <a:cs typeface="Century Gothic"/>
              </a:rPr>
              <a:t> 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       </a:t>
            </a:r>
            <a:r>
              <a:rPr lang="en-US" sz="6600" dirty="0" err="1" smtClean="0">
                <a:latin typeface="Century Gothic"/>
                <a:cs typeface="Century Gothic"/>
              </a:rPr>
              <a:t>st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38116839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sat by Chad at lunch.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12434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many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Many kids like to run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99436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place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4088" y="5736130"/>
            <a:ext cx="5896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This is a good place to sit.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64220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walk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0697" y="5722167"/>
            <a:ext cx="6816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Walk with me.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80067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10-30 at 10.10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840" y="0"/>
            <a:ext cx="4938187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193883" y="2084425"/>
            <a:ext cx="2714360" cy="2549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What are the plural nouns in this sentence?</a:t>
            </a:r>
          </a:p>
          <a:p>
            <a:pPr algn="ctr"/>
            <a:endParaRPr lang="en-US" dirty="0">
              <a:latin typeface="Century Gothic"/>
              <a:cs typeface="Century Gothic"/>
            </a:endParaRPr>
          </a:p>
          <a:p>
            <a:pPr algn="ctr"/>
            <a:r>
              <a:rPr lang="en-US" dirty="0" smtClean="0">
                <a:latin typeface="Century Gothic"/>
                <a:cs typeface="Century Gothic"/>
              </a:rPr>
              <a:t>Which noun did not have </a:t>
            </a:r>
            <a:r>
              <a:rPr lang="mr-IN" dirty="0" smtClean="0">
                <a:latin typeface="Century Gothic"/>
                <a:cs typeface="Century Gothic"/>
              </a:rPr>
              <a:t>–</a:t>
            </a:r>
            <a:r>
              <a:rPr lang="en-US" dirty="0" smtClean="0">
                <a:latin typeface="Century Gothic"/>
                <a:cs typeface="Century Gothic"/>
              </a:rPr>
              <a:t>s added to name more than one?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6452" y="8336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</p:spTree>
    <p:extLst>
      <p:ext uri="{BB962C8B-B14F-4D97-AF65-F5344CB8AC3E}">
        <p14:creationId xmlns:p14="http://schemas.microsoft.com/office/powerpoint/2010/main" val="1544400129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5 – Day 4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35081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 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Addition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carefully. I am going to say a word: bun.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Now I am going to repeat the word and add 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sound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to the end of the word to make a new word: 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/bun/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/, bunch.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new word is bunch.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271" y="3383555"/>
            <a:ext cx="87441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am going to say more sounds and words.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Add the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sound to the end of the word to get a new word. 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Tell me the word.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pin,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ch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			wren,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ch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			ran,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ch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pun,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ch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			in,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ch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			bran,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ch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87330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742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9875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323" y="2015810"/>
            <a:ext cx="284944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c to 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21100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742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9875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323" y="2015810"/>
            <a:ext cx="284944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h to 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76813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742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9875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323" y="2015810"/>
            <a:ext cx="284944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l to m.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32427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6049" y="15605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028" y="2278455"/>
            <a:ext cx="2212994" cy="20939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This is the Cheese Sound-Spelling Card.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 The sound is /</a:t>
            </a:r>
            <a:r>
              <a:rPr lang="en-US" sz="1000" dirty="0" err="1" smtClean="0">
                <a:latin typeface="Century Gothic"/>
                <a:cs typeface="Century Gothic"/>
              </a:rPr>
              <a:t>ch</a:t>
            </a:r>
            <a:r>
              <a:rPr lang="en-US" sz="1000" dirty="0" smtClean="0"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The /</a:t>
            </a:r>
            <a:r>
              <a:rPr lang="en-US" sz="1000" dirty="0" err="1" smtClean="0">
                <a:latin typeface="Century Gothic"/>
                <a:cs typeface="Century Gothic"/>
              </a:rPr>
              <a:t>ch</a:t>
            </a:r>
            <a:r>
              <a:rPr lang="en-US" sz="1000" dirty="0" smtClean="0">
                <a:latin typeface="Century Gothic"/>
                <a:cs typeface="Century Gothic"/>
              </a:rPr>
              <a:t>/ sound is spelled with the letters </a:t>
            </a:r>
            <a:r>
              <a:rPr lang="en-US" sz="1000" dirty="0" err="1">
                <a:latin typeface="Century Gothic"/>
                <a:cs typeface="Century Gothic"/>
              </a:rPr>
              <a:t>c</a:t>
            </a:r>
            <a:r>
              <a:rPr lang="en-US" sz="1000" dirty="0" err="1" smtClean="0">
                <a:latin typeface="Century Gothic"/>
                <a:cs typeface="Century Gothic"/>
              </a:rPr>
              <a:t>h.</a:t>
            </a:r>
            <a:r>
              <a:rPr lang="en-US" sz="1000" dirty="0" smtClean="0">
                <a:latin typeface="Century Gothic"/>
                <a:cs typeface="Century Gothic"/>
              </a:rPr>
              <a:t> 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Say it with me: /</a:t>
            </a:r>
            <a:r>
              <a:rPr lang="en-US" sz="1000" dirty="0" err="1" smtClean="0">
                <a:latin typeface="Century Gothic"/>
                <a:cs typeface="Century Gothic"/>
              </a:rPr>
              <a:t>ch</a:t>
            </a:r>
            <a:r>
              <a:rPr lang="en-US" sz="1000" dirty="0" smtClean="0"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This sound is at the beginning of the word cheese: /</a:t>
            </a:r>
            <a:r>
              <a:rPr lang="en-US" sz="1000" dirty="0" err="1" smtClean="0">
                <a:latin typeface="Century Gothic"/>
                <a:cs typeface="Century Gothic"/>
              </a:rPr>
              <a:t>ch</a:t>
            </a:r>
            <a:r>
              <a:rPr lang="en-US" sz="1000" dirty="0" smtClean="0">
                <a:latin typeface="Century Gothic"/>
                <a:cs typeface="Century Gothic"/>
              </a:rPr>
              <a:t>/ /e/ /z/.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Sometimes at the end of a word the /</a:t>
            </a:r>
            <a:r>
              <a:rPr lang="en-US" sz="1000" dirty="0" err="1" smtClean="0">
                <a:latin typeface="Century Gothic"/>
                <a:cs typeface="Century Gothic"/>
              </a:rPr>
              <a:t>ch</a:t>
            </a:r>
            <a:r>
              <a:rPr lang="en-US" sz="1000" dirty="0" smtClean="0">
                <a:latin typeface="Century Gothic"/>
                <a:cs typeface="Century Gothic"/>
              </a:rPr>
              <a:t>/ sound is spelled </a:t>
            </a:r>
            <a:r>
              <a:rPr lang="mr-IN" sz="1000" dirty="0" smtClean="0">
                <a:latin typeface="Century Gothic"/>
                <a:cs typeface="Century Gothic"/>
              </a:rPr>
              <a:t>–</a:t>
            </a:r>
            <a:r>
              <a:rPr lang="en-US" sz="1000" dirty="0" err="1" smtClean="0">
                <a:latin typeface="Century Gothic"/>
                <a:cs typeface="Century Gothic"/>
              </a:rPr>
              <a:t>tch</a:t>
            </a:r>
            <a:r>
              <a:rPr lang="en-US" sz="1000" dirty="0" smtClean="0">
                <a:latin typeface="Century Gothic"/>
                <a:cs typeface="Century Gothic"/>
              </a:rPr>
              <a:t>, as in match. I’ll say the sound /</a:t>
            </a:r>
            <a:r>
              <a:rPr lang="en-US" sz="1000" dirty="0" err="1" smtClean="0">
                <a:latin typeface="Century Gothic"/>
                <a:cs typeface="Century Gothic"/>
              </a:rPr>
              <a:t>ch</a:t>
            </a:r>
            <a:r>
              <a:rPr lang="en-US" sz="1000" dirty="0" smtClean="0">
                <a:latin typeface="Century Gothic"/>
                <a:cs typeface="Century Gothic"/>
              </a:rPr>
              <a:t>/ as I write the letters </a:t>
            </a:r>
            <a:r>
              <a:rPr lang="en-US" sz="1000" dirty="0" err="1" smtClean="0">
                <a:latin typeface="Century Gothic"/>
                <a:cs typeface="Century Gothic"/>
              </a:rPr>
              <a:t>ch</a:t>
            </a:r>
            <a:r>
              <a:rPr lang="en-US" sz="1000" dirty="0" smtClean="0">
                <a:latin typeface="Century Gothic"/>
                <a:cs typeface="Century Gothic"/>
              </a:rPr>
              <a:t> and </a:t>
            </a:r>
            <a:r>
              <a:rPr lang="en-US" sz="1000" dirty="0" err="1" smtClean="0">
                <a:latin typeface="Century Gothic"/>
                <a:cs typeface="Century Gothic"/>
              </a:rPr>
              <a:t>tch</a:t>
            </a:r>
            <a:r>
              <a:rPr lang="en-US" sz="1000" dirty="0" smtClean="0">
                <a:latin typeface="Century Gothic"/>
                <a:cs typeface="Century Gothic"/>
              </a:rPr>
              <a:t> several times.</a:t>
            </a:r>
            <a:endParaRPr lang="en-US" sz="1000" dirty="0">
              <a:latin typeface="Century Gothic"/>
              <a:cs typeface="Century Gothic"/>
            </a:endParaRPr>
          </a:p>
        </p:txBody>
      </p:sp>
      <p:pic>
        <p:nvPicPr>
          <p:cNvPr id="2" name="Picture 1" descr="Screen Shot 2016-10-16 at 10.15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89" y="887035"/>
            <a:ext cx="4339531" cy="568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62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s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56794589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742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9875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323" y="2015810"/>
            <a:ext cx="284944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m to 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89840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742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9875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323" y="2015810"/>
            <a:ext cx="284944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a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93633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742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9875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323" y="2015810"/>
            <a:ext cx="284944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p to 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67661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742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9875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323" y="2015810"/>
            <a:ext cx="284944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d to 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41045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742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9875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323" y="2015810"/>
            <a:ext cx="284944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08242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9875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323" y="2015810"/>
            <a:ext cx="284944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an n after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33595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9875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323" y="2015810"/>
            <a:ext cx="284944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 p before the 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7427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75790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63571" y="202475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86019" y="2024755"/>
            <a:ext cx="233565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u.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41123" y="202475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799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6809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63571" y="202475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86019" y="2024755"/>
            <a:ext cx="233565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p to 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41123" y="202475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799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88015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63571" y="202475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86019" y="2024755"/>
            <a:ext cx="233565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h to 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41123" y="202475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799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40953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Century Gothic"/>
                <a:cs typeface="Century Gothic"/>
              </a:rPr>
              <a:t>s</a:t>
            </a:r>
            <a:r>
              <a:rPr lang="en-US" sz="6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27481360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63571" y="202475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86019" y="2024755"/>
            <a:ext cx="233565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l to m.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41123" y="202475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799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5045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63571" y="202475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86019" y="2024755"/>
            <a:ext cx="233565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m to cr.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41123" y="202475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799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41548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ch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tch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wh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ph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63571" y="202475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86019" y="2024755"/>
            <a:ext cx="233565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41123" y="202475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799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cr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83996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30 at 10.23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65" y="0"/>
            <a:ext cx="5328518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1251087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30 at 10.23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340" y="0"/>
            <a:ext cx="530663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57818338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30 at 10.23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781" y="0"/>
            <a:ext cx="532171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00255476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30 at 10.23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094" y="0"/>
            <a:ext cx="531219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53532568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30 at 10.24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33" y="0"/>
            <a:ext cx="530941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09097413"/>
      </p:ext>
    </p:extLst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30 at 10.24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688" y="0"/>
            <a:ext cx="5318952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15112939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30 at 10.24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23" y="0"/>
            <a:ext cx="5328518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710217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ch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56735993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30 at 10.24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593" y="0"/>
            <a:ext cx="5368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21666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30 at 10.24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31" y="0"/>
            <a:ext cx="53489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9822"/>
      </p:ext>
    </p:extLst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30 at 10.24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902" y="0"/>
            <a:ext cx="530941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75482196"/>
      </p:ext>
    </p:extLst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30 at 10.24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321" y="0"/>
            <a:ext cx="5365522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04409190"/>
      </p:ext>
    </p:extLst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30 at 10.25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950" y="0"/>
            <a:ext cx="530941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29523870"/>
      </p:ext>
    </p:extLst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1771" y="10275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57847" y="698040"/>
            <a:ext cx="6640108" cy="60205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branch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branches</a:t>
            </a:r>
            <a:endParaRPr lang="en-US" sz="6600" u="sng" dirty="0" smtClean="0"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batch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batches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dress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dresses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96941" y="814350"/>
            <a:ext cx="1929135" cy="17160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Review that the </a:t>
            </a:r>
            <a:r>
              <a:rPr lang="mr-IN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1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es</a:t>
            </a:r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ending means there is more than one.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</a:t>
            </a:r>
            <a:r>
              <a:rPr lang="mr-IN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1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es</a:t>
            </a:r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is added, a syllable is added.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13994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1771" y="10275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57847" y="698040"/>
            <a:ext cx="6640108" cy="60205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box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bunch</a:t>
            </a:r>
            <a:endParaRPr lang="en-US" sz="6600" u="sng" dirty="0" smtClean="0"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brush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patch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mess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3883" y="6330834"/>
            <a:ext cx="8841058" cy="38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work in pairs to add </a:t>
            </a:r>
            <a:r>
              <a:rPr lang="mr-IN" sz="15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15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es</a:t>
            </a:r>
            <a:r>
              <a:rPr lang="en-US" sz="1500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make the words plural and read the words aloud.</a:t>
            </a:r>
            <a:endParaRPr lang="en-US" sz="15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28674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69857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around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top spins around.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79099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sat by Chad at lunch.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48789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ch </a:t>
            </a:r>
            <a:r>
              <a:rPr lang="en-US" sz="6000" dirty="0" err="1" smtClean="0">
                <a:latin typeface="Century Gothic"/>
                <a:cs typeface="Century Gothic"/>
              </a:rPr>
              <a:t>ch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87371975"/>
      </p:ext>
    </p:extLst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many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Many kids like to run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42209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place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4088" y="5736130"/>
            <a:ext cx="5896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This is a good place to sit.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73811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walk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0697" y="5722167"/>
            <a:ext cx="6816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Walk with me.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18641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199" y="1512420"/>
            <a:ext cx="8925708" cy="501231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dirty="0" smtClean="0">
              <a:latin typeface="Century Gothic"/>
              <a:cs typeface="Century Gothic"/>
            </a:endParaRPr>
          </a:p>
          <a:p>
            <a:r>
              <a:rPr lang="en-US" sz="3600" dirty="0" smtClean="0">
                <a:latin typeface="Century Gothic"/>
                <a:cs typeface="Century Gothic"/>
              </a:rPr>
              <a:t>Two (man, men) sit at the desk.</a:t>
            </a:r>
          </a:p>
          <a:p>
            <a:endParaRPr lang="en-US" sz="3600" dirty="0">
              <a:latin typeface="Century Gothic"/>
              <a:cs typeface="Century Gothic"/>
            </a:endParaRPr>
          </a:p>
          <a:p>
            <a:r>
              <a:rPr lang="en-US" sz="3600" dirty="0" smtClean="0">
                <a:latin typeface="Century Gothic"/>
                <a:cs typeface="Century Gothic"/>
              </a:rPr>
              <a:t>Three (women, woman) run around the block.</a:t>
            </a:r>
          </a:p>
          <a:p>
            <a:endParaRPr lang="en-US" sz="3600" dirty="0" smtClean="0">
              <a:latin typeface="Century Gothic"/>
              <a:cs typeface="Century Gothic"/>
            </a:endParaRPr>
          </a:p>
          <a:p>
            <a:r>
              <a:rPr lang="en-US" sz="3600" dirty="0" smtClean="0">
                <a:latin typeface="Century Gothic"/>
                <a:cs typeface="Century Gothic"/>
              </a:rPr>
              <a:t>I have two hands and two (foot, feet).</a:t>
            </a:r>
          </a:p>
          <a:p>
            <a:endParaRPr lang="en-US" sz="3600" dirty="0" smtClean="0">
              <a:latin typeface="Century Gothic"/>
              <a:cs typeface="Century Gothic"/>
            </a:endParaRPr>
          </a:p>
          <a:p>
            <a:r>
              <a:rPr lang="en-US" sz="3600" dirty="0" smtClean="0">
                <a:latin typeface="Century Gothic"/>
                <a:cs typeface="Century Gothic"/>
              </a:rPr>
              <a:t>Six (child, children) play on  the swings.</a:t>
            </a:r>
          </a:p>
          <a:p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199" y="835997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Say the following sentences and have children tell you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correct noun to complete each sentence.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0446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</a:t>
            </a:r>
            <a:r>
              <a:rPr lang="en-US" sz="4800" dirty="0" smtClean="0">
                <a:latin typeface="Century Gothic"/>
                <a:cs typeface="Century Gothic"/>
              </a:rPr>
              <a:t>5 </a:t>
            </a:r>
            <a:r>
              <a:rPr lang="en-US" sz="4800" dirty="0" smtClean="0">
                <a:latin typeface="Century Gothic"/>
                <a:cs typeface="Century Gothic"/>
              </a:rPr>
              <a:t>– Day 5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66612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 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Blending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72" y="3771799"/>
            <a:ext cx="869091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Segmentation</a:t>
            </a:r>
          </a:p>
          <a:p>
            <a:pPr algn="ctr"/>
            <a:endParaRPr lang="en-US" sz="2000" dirty="0" smtClean="0"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I am going to say a word. Tell me the sounds you hear in the word.</a:t>
            </a:r>
          </a:p>
          <a:p>
            <a:endParaRPr lang="en-US" dirty="0" smtClean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chill</a:t>
            </a:r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		</a:t>
            </a:r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graph</a:t>
            </a:r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		</a:t>
            </a:r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patch</a:t>
            </a:r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		</a:t>
            </a:r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pinch</a:t>
            </a:r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		</a:t>
            </a:r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fetch</a:t>
            </a:r>
          </a:p>
          <a:p>
            <a:endParaRPr lang="en-US" sz="24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		which		itch		chest		when		inch</a:t>
            </a:r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		</a:t>
            </a:r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670" y="1299270"/>
            <a:ext cx="845122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a group of sounds. Then blend the sounds to form a word.</a:t>
            </a:r>
          </a:p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ch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/a/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wh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/e/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n/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/p/ /u/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n/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ch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    /k/ /a/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ch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/g/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/r/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/a/ /f/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wh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/p/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76219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</a:p>
        </p:txBody>
      </p:sp>
      <p:sp>
        <p:nvSpPr>
          <p:cNvPr id="7" name="Rectangle 6"/>
          <p:cNvSpPr/>
          <p:nvPr/>
        </p:nvSpPr>
        <p:spPr>
          <a:xfrm>
            <a:off x="391494" y="1227309"/>
            <a:ext cx="8364593" cy="5345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chop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rich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itch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when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graph</a:t>
            </a:r>
            <a:endParaRPr lang="en-US" sz="6600" dirty="0" smtClean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10766" y="1021658"/>
            <a:ext cx="4440109" cy="343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and say these words: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93283621"/>
      </p:ext>
    </p:extLst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356" y="2022063"/>
            <a:ext cx="253072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wh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7080" y="201627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z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9528" y="201410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z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</a:p>
        </p:txBody>
      </p:sp>
    </p:spTree>
    <p:extLst>
      <p:ext uri="{BB962C8B-B14F-4D97-AF65-F5344CB8AC3E}">
        <p14:creationId xmlns:p14="http://schemas.microsoft.com/office/powerpoint/2010/main" val="180727331"/>
      </p:ext>
    </p:extLst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356" y="2022063"/>
            <a:ext cx="253072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wh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7080" y="201627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wh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9528" y="201410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</a:p>
        </p:txBody>
      </p:sp>
    </p:spTree>
    <p:extLst>
      <p:ext uri="{BB962C8B-B14F-4D97-AF65-F5344CB8AC3E}">
        <p14:creationId xmlns:p14="http://schemas.microsoft.com/office/powerpoint/2010/main" val="2683509220"/>
      </p:ext>
    </p:extLst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356" y="2022063"/>
            <a:ext cx="253072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7080" y="201627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9528" y="201410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</a:p>
        </p:txBody>
      </p:sp>
    </p:spTree>
    <p:extLst>
      <p:ext uri="{BB962C8B-B14F-4D97-AF65-F5344CB8AC3E}">
        <p14:creationId xmlns:p14="http://schemas.microsoft.com/office/powerpoint/2010/main" val="34666562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ch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74515557"/>
      </p:ext>
    </p:extLst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632" y="202206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7080" y="201627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9528" y="201410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</a:p>
        </p:txBody>
      </p:sp>
    </p:spTree>
    <p:extLst>
      <p:ext uri="{BB962C8B-B14F-4D97-AF65-F5344CB8AC3E}">
        <p14:creationId xmlns:p14="http://schemas.microsoft.com/office/powerpoint/2010/main" val="647611976"/>
      </p:ext>
    </p:extLst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632" y="202206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7080" y="201627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sn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9528" y="201410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</a:p>
        </p:txBody>
      </p:sp>
    </p:spTree>
    <p:extLst>
      <p:ext uri="{BB962C8B-B14F-4D97-AF65-F5344CB8AC3E}">
        <p14:creationId xmlns:p14="http://schemas.microsoft.com/office/powerpoint/2010/main" val="957405622"/>
      </p:ext>
    </p:extLst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4380" y="202206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6828" y="202206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p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tch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9276" y="202206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</a:p>
        </p:txBody>
      </p:sp>
      <p:sp>
        <p:nvSpPr>
          <p:cNvPr id="8" name="Rectangle 7"/>
          <p:cNvSpPr/>
          <p:nvPr/>
        </p:nvSpPr>
        <p:spPr>
          <a:xfrm>
            <a:off x="413408" y="202756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84174579"/>
      </p:ext>
    </p:extLst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7605" y="2053511"/>
            <a:ext cx="208935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6962" y="2060325"/>
            <a:ext cx="19918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8808" y="2065569"/>
            <a:ext cx="298582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</a:p>
        </p:txBody>
      </p:sp>
      <p:sp>
        <p:nvSpPr>
          <p:cNvPr id="8" name="Rectangle 7"/>
          <p:cNvSpPr/>
          <p:nvPr/>
        </p:nvSpPr>
        <p:spPr>
          <a:xfrm>
            <a:off x="77553" y="2050889"/>
            <a:ext cx="190005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17337619"/>
      </p:ext>
    </p:extLst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7605" y="2053511"/>
            <a:ext cx="208935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6962" y="2060325"/>
            <a:ext cx="19918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sn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8808" y="2065569"/>
            <a:ext cx="298582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</a:p>
        </p:txBody>
      </p:sp>
      <p:sp>
        <p:nvSpPr>
          <p:cNvPr id="8" name="Rectangle 7"/>
          <p:cNvSpPr/>
          <p:nvPr/>
        </p:nvSpPr>
        <p:spPr>
          <a:xfrm>
            <a:off x="77553" y="2050889"/>
            <a:ext cx="190005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11846437"/>
      </p:ext>
    </p:extLst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7605" y="2053511"/>
            <a:ext cx="208935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6962" y="2060325"/>
            <a:ext cx="19918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tch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8808" y="2065569"/>
            <a:ext cx="298582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</a:p>
        </p:txBody>
      </p:sp>
    </p:spTree>
    <p:extLst>
      <p:ext uri="{BB962C8B-B14F-4D97-AF65-F5344CB8AC3E}">
        <p14:creationId xmlns:p14="http://schemas.microsoft.com/office/powerpoint/2010/main" val="2226459206"/>
      </p:ext>
    </p:extLst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7605" y="2053511"/>
            <a:ext cx="208935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6962" y="2060325"/>
            <a:ext cx="19918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8808" y="2065569"/>
            <a:ext cx="199702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</a:p>
        </p:txBody>
      </p:sp>
    </p:spTree>
    <p:extLst>
      <p:ext uri="{BB962C8B-B14F-4D97-AF65-F5344CB8AC3E}">
        <p14:creationId xmlns:p14="http://schemas.microsoft.com/office/powerpoint/2010/main" val="2686979810"/>
      </p:ext>
    </p:extLst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6475" y="2053511"/>
            <a:ext cx="237048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6962" y="2060325"/>
            <a:ext cx="19918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at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in.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8808" y="2065569"/>
            <a:ext cx="199702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</a:p>
        </p:txBody>
      </p:sp>
    </p:spTree>
    <p:extLst>
      <p:ext uri="{BB962C8B-B14F-4D97-AF65-F5344CB8AC3E}">
        <p14:creationId xmlns:p14="http://schemas.microsoft.com/office/powerpoint/2010/main" val="3467096775"/>
      </p:ext>
    </p:extLst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6475" y="2053511"/>
            <a:ext cx="237048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6962" y="2060325"/>
            <a:ext cx="19918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8808" y="2065569"/>
            <a:ext cx="199702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</a:p>
        </p:txBody>
      </p:sp>
    </p:spTree>
    <p:extLst>
      <p:ext uri="{BB962C8B-B14F-4D97-AF65-F5344CB8AC3E}">
        <p14:creationId xmlns:p14="http://schemas.microsoft.com/office/powerpoint/2010/main" val="2815719740"/>
      </p:ext>
    </p:extLst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4241" y="2053511"/>
            <a:ext cx="19827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6962" y="2060325"/>
            <a:ext cx="19918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the end of the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8808" y="2065569"/>
            <a:ext cx="199702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</a:p>
        </p:txBody>
      </p:sp>
    </p:spTree>
    <p:extLst>
      <p:ext uri="{BB962C8B-B14F-4D97-AF65-F5344CB8AC3E}">
        <p14:creationId xmlns:p14="http://schemas.microsoft.com/office/powerpoint/2010/main" val="14393335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ch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1747207"/>
      </p:ext>
    </p:extLst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3390" y="2053511"/>
            <a:ext cx="18470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0395" y="2051682"/>
            <a:ext cx="19918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u.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82241" y="2053511"/>
            <a:ext cx="199702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</a:p>
        </p:txBody>
      </p:sp>
      <p:sp>
        <p:nvSpPr>
          <p:cNvPr id="8" name="Rectangle 7"/>
          <p:cNvSpPr/>
          <p:nvPr/>
        </p:nvSpPr>
        <p:spPr>
          <a:xfrm>
            <a:off x="6679265" y="2053511"/>
            <a:ext cx="220057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ch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09903517"/>
      </p:ext>
    </p:extLst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3390" y="2053511"/>
            <a:ext cx="18470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0395" y="2051682"/>
            <a:ext cx="19918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p to 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82241" y="2053511"/>
            <a:ext cx="199702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</a:p>
        </p:txBody>
      </p:sp>
      <p:sp>
        <p:nvSpPr>
          <p:cNvPr id="8" name="Rectangle 7"/>
          <p:cNvSpPr/>
          <p:nvPr/>
        </p:nvSpPr>
        <p:spPr>
          <a:xfrm>
            <a:off x="6679265" y="2053511"/>
            <a:ext cx="220057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ch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22544261"/>
      </p:ext>
    </p:extLst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3390" y="2053511"/>
            <a:ext cx="18470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0395" y="2051682"/>
            <a:ext cx="19918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l to cr.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82241" y="2053511"/>
            <a:ext cx="199702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</a:p>
        </p:txBody>
      </p:sp>
      <p:sp>
        <p:nvSpPr>
          <p:cNvPr id="8" name="Rectangle 7"/>
          <p:cNvSpPr/>
          <p:nvPr/>
        </p:nvSpPr>
        <p:spPr>
          <a:xfrm>
            <a:off x="6679265" y="2053511"/>
            <a:ext cx="220057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ch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64183485"/>
      </p:ext>
    </p:extLst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2805" y="2054999"/>
            <a:ext cx="164800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0809" y="2054999"/>
            <a:ext cx="168678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7590" y="2054999"/>
            <a:ext cx="171586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</a:p>
        </p:txBody>
      </p:sp>
      <p:sp>
        <p:nvSpPr>
          <p:cNvPr id="8" name="Rectangle 7"/>
          <p:cNvSpPr/>
          <p:nvPr/>
        </p:nvSpPr>
        <p:spPr>
          <a:xfrm>
            <a:off x="6863454" y="2053511"/>
            <a:ext cx="220057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4800" y="2054999"/>
            <a:ext cx="16480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48221609"/>
      </p:ext>
    </p:extLst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chat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9273" y="181416"/>
            <a:ext cx="5060770" cy="6874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Word Automaticity</a:t>
            </a:r>
            <a:endParaRPr lang="en-US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41263223"/>
      </p:ext>
    </p:extLst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such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57226842"/>
      </p:ext>
    </p:extLst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chat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77220135"/>
      </p:ext>
    </p:extLst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benches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88160545"/>
      </p:ext>
    </p:extLst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patches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02410778"/>
      </p:ext>
    </p:extLst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lunch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916899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ch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  </a:t>
            </a:r>
            <a:r>
              <a:rPr lang="en-US" sz="6000" dirty="0" err="1" smtClean="0">
                <a:latin typeface="Century Gothic"/>
                <a:cs typeface="Century Gothic"/>
              </a:rPr>
              <a:t>ch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67988436"/>
      </p:ext>
    </p:extLst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which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02822468"/>
      </p:ext>
    </p:extLst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cat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9644559"/>
      </p:ext>
    </p:extLst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bunches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00254079"/>
      </p:ext>
    </p:extLst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wishes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12455284"/>
      </p:ext>
    </p:extLst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check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00642547"/>
      </p:ext>
    </p:extLst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when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68197305"/>
      </p:ext>
    </p:extLst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catch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51507152"/>
      </p:ext>
    </p:extLst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lunches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15004343"/>
      </p:ext>
    </p:extLst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dishes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04369666"/>
      </p:ext>
    </p:extLst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pitch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205983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ch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  </a:t>
            </a:r>
            <a:r>
              <a:rPr lang="en-US" sz="6000" dirty="0" err="1" smtClean="0">
                <a:latin typeface="Century Gothic"/>
                <a:cs typeface="Century Gothic"/>
              </a:rPr>
              <a:t>ch</a:t>
            </a:r>
            <a:r>
              <a:rPr lang="en-US" sz="6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55983823"/>
      </p:ext>
    </p:extLst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graph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84432979"/>
      </p:ext>
    </p:extLst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whiz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72951821"/>
      </p:ext>
    </p:extLst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inches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32502922"/>
      </p:ext>
    </p:extLst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sketches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96252540"/>
      </p:ext>
    </p:extLst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catch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21286337"/>
      </p:ext>
    </p:extLst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rich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60111786"/>
      </p:ext>
    </p:extLst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whip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2809073"/>
      </p:ext>
    </p:extLst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1771" y="10275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247" y="706077"/>
            <a:ext cx="892830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</a:t>
            </a:r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explain when the </a:t>
            </a:r>
            <a:r>
              <a:rPr lang="mr-IN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1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es</a:t>
            </a:r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ending is used.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Then have children practice adding </a:t>
            </a:r>
            <a:r>
              <a:rPr lang="mr-IN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1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es</a:t>
            </a:r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form these plural nouns.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7847" y="1290853"/>
            <a:ext cx="6640108" cy="54992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lunch</a:t>
            </a:r>
          </a:p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patch</a:t>
            </a:r>
          </a:p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crutch</a:t>
            </a:r>
          </a:p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box</a:t>
            </a:r>
          </a:p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dish</a:t>
            </a:r>
          </a:p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kiss</a:t>
            </a:r>
            <a:endParaRPr lang="en-US" sz="6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77799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1771" y="500250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947" y="1290144"/>
            <a:ext cx="8928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practice writing and reading more words with closed syllables.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7847" y="1952480"/>
            <a:ext cx="6640108" cy="46788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basket</a:t>
            </a:r>
          </a:p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finish</a:t>
            </a:r>
          </a:p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helping</a:t>
            </a:r>
          </a:p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fishing</a:t>
            </a:r>
          </a:p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jumping</a:t>
            </a:r>
          </a:p>
        </p:txBody>
      </p:sp>
    </p:spTree>
    <p:extLst>
      <p:ext uri="{BB962C8B-B14F-4D97-AF65-F5344CB8AC3E}">
        <p14:creationId xmlns:p14="http://schemas.microsoft.com/office/powerpoint/2010/main" val="31622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24125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ch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ck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70846356"/>
      </p:ext>
    </p:extLst>
  </p:cSld>
  <p:clrMapOvr>
    <a:masterClrMapping/>
  </p:clrMapOvr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around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top spins around.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58430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sat by Chad at lunch.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92070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many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Many kids like to run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79506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place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4088" y="5736130"/>
            <a:ext cx="5896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This is a good place to sit.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52784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walk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0697" y="5722167"/>
            <a:ext cx="6816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Walk with me.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24213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810" y="1962293"/>
            <a:ext cx="8840106" cy="4106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endParaRPr lang="en-US" sz="4800" dirty="0" smtClean="0">
              <a:latin typeface="Century Gothic"/>
              <a:cs typeface="Century Gothic"/>
            </a:endParaRPr>
          </a:p>
          <a:p>
            <a:pPr>
              <a:lnSpc>
                <a:spcPct val="130000"/>
              </a:lnSpc>
            </a:pPr>
            <a:endParaRPr lang="en-US" sz="4800" dirty="0">
              <a:latin typeface="Century Gothic"/>
              <a:cs typeface="Century Gothic"/>
            </a:endParaRPr>
          </a:p>
          <a:p>
            <a:pPr>
              <a:lnSpc>
                <a:spcPct val="130000"/>
              </a:lnSpc>
            </a:pPr>
            <a:r>
              <a:rPr lang="en-US" sz="4800" dirty="0" smtClean="0">
                <a:latin typeface="Century Gothic"/>
                <a:cs typeface="Century Gothic"/>
              </a:rPr>
              <a:t>The children have fun playing chess with the men.</a:t>
            </a:r>
          </a:p>
          <a:p>
            <a:pPr>
              <a:lnSpc>
                <a:spcPct val="130000"/>
              </a:lnSpc>
            </a:pPr>
            <a:endParaRPr lang="en-US" sz="4800" dirty="0">
              <a:latin typeface="Century Gothic"/>
              <a:cs typeface="Century Gothic"/>
            </a:endParaRPr>
          </a:p>
          <a:p>
            <a:pPr>
              <a:lnSpc>
                <a:spcPct val="130000"/>
              </a:lnSpc>
            </a:pPr>
            <a:r>
              <a:rPr lang="en-US" sz="4800" dirty="0" smtClean="0">
                <a:latin typeface="Century Gothic"/>
                <a:cs typeface="Century Gothic"/>
              </a:rPr>
              <a:t>Mice have four small feet.</a:t>
            </a:r>
          </a:p>
          <a:p>
            <a:pPr>
              <a:lnSpc>
                <a:spcPct val="130000"/>
              </a:lnSpc>
            </a:pPr>
            <a:endParaRPr lang="en-US" sz="4800" dirty="0">
              <a:latin typeface="Century Gothic"/>
              <a:cs typeface="Century Gothic"/>
            </a:endParaRPr>
          </a:p>
          <a:p>
            <a:pPr>
              <a:lnSpc>
                <a:spcPct val="130000"/>
              </a:lnSpc>
            </a:pPr>
            <a:endParaRPr lang="en-US" sz="4800" dirty="0" smtClean="0">
              <a:latin typeface="Century Gothic"/>
              <a:cs typeface="Century Gothic"/>
            </a:endParaRPr>
          </a:p>
          <a:p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43034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describe </a:t>
            </a:r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plural nouns are and how they are used.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them tell the difference between regular plural nouns and irregular plural nouns..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3323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tell you the plural nouns.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17557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058" y="1991379"/>
            <a:ext cx="8840106" cy="26525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Century Gothic"/>
                <a:cs typeface="Century Gothic"/>
              </a:rPr>
              <a:t>Two _____________ use a map.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4000" dirty="0" smtClean="0">
                <a:latin typeface="Century Gothic"/>
                <a:cs typeface="Century Gothic"/>
              </a:rPr>
              <a:t>I see three ______________ playing at school.</a:t>
            </a:r>
            <a:endParaRPr lang="en-US" sz="4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4303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How do I know if a word is a plural noun?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17648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</a:t>
            </a:r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children work in pairs to complete each sentence with an irregular plural noun.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88442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3968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ch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ck  l</a:t>
            </a:r>
          </a:p>
          <a:p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36953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715" y="6043898"/>
            <a:ext cx="90672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Have children practice connecting the letters c and h to /</a:t>
            </a:r>
            <a:r>
              <a:rPr lang="en-US" sz="1400" dirty="0" err="1" smtClean="0">
                <a:latin typeface="Century Gothic"/>
                <a:cs typeface="Century Gothic"/>
              </a:rPr>
              <a:t>ch</a:t>
            </a:r>
            <a:r>
              <a:rPr lang="en-US" sz="1400" dirty="0" smtClean="0">
                <a:latin typeface="Century Gothic"/>
                <a:cs typeface="Century Gothic"/>
              </a:rPr>
              <a:t>/ by writing them.</a:t>
            </a:r>
          </a:p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Now do it with me. Say /</a:t>
            </a:r>
            <a:r>
              <a:rPr lang="en-US" sz="1400" dirty="0" err="1" smtClean="0">
                <a:latin typeface="Century Gothic"/>
                <a:cs typeface="Century Gothic"/>
              </a:rPr>
              <a:t>ch</a:t>
            </a:r>
            <a:r>
              <a:rPr lang="en-US" sz="1400" dirty="0" smtClean="0">
                <a:latin typeface="Century Gothic"/>
                <a:cs typeface="Century Gothic"/>
              </a:rPr>
              <a:t>/ as I write the letters </a:t>
            </a:r>
            <a:r>
              <a:rPr lang="en-US" sz="1400" dirty="0" err="1" smtClean="0">
                <a:latin typeface="Century Gothic"/>
                <a:cs typeface="Century Gothic"/>
              </a:rPr>
              <a:t>ch.</a:t>
            </a:r>
            <a:r>
              <a:rPr lang="en-US" sz="1400" dirty="0" smtClean="0">
                <a:latin typeface="Century Gothic"/>
                <a:cs typeface="Century Gothic"/>
              </a:rPr>
              <a:t> </a:t>
            </a:r>
          </a:p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This time, write the letter </a:t>
            </a:r>
            <a:r>
              <a:rPr lang="en-US" sz="1400" dirty="0" err="1" smtClean="0">
                <a:latin typeface="Century Gothic"/>
                <a:cs typeface="Century Gothic"/>
              </a:rPr>
              <a:t>ch</a:t>
            </a:r>
            <a:r>
              <a:rPr lang="en-US" sz="1400" dirty="0" smtClean="0">
                <a:latin typeface="Century Gothic"/>
                <a:cs typeface="Century Gothic"/>
              </a:rPr>
              <a:t> five times as you say the /</a:t>
            </a:r>
            <a:r>
              <a:rPr lang="en-US" sz="1400" dirty="0" err="1" smtClean="0">
                <a:latin typeface="Century Gothic"/>
                <a:cs typeface="Century Gothic"/>
              </a:rPr>
              <a:t>ch</a:t>
            </a:r>
            <a:r>
              <a:rPr lang="en-US" sz="1400" dirty="0" smtClean="0">
                <a:latin typeface="Century Gothic"/>
                <a:cs typeface="Century Gothic"/>
              </a:rPr>
              <a:t>/ sound.</a:t>
            </a:r>
            <a:endParaRPr lang="en-US" sz="1400" dirty="0">
              <a:latin typeface="Century Gothic"/>
              <a:cs typeface="Century Gothic"/>
            </a:endParaRPr>
          </a:p>
        </p:txBody>
      </p:sp>
      <p:pic>
        <p:nvPicPr>
          <p:cNvPr id="5" name="Picture 4" descr="Screen Shot 2016-10-16 at 10.15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07" y="766984"/>
            <a:ext cx="1656901" cy="21713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69413" y="15698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248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ch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ck  </a:t>
            </a:r>
            <a:r>
              <a:rPr lang="en-US" sz="6000" dirty="0" err="1" smtClean="0">
                <a:latin typeface="Century Gothic"/>
                <a:cs typeface="Century Gothic"/>
              </a:rPr>
              <a:t>l</a:t>
            </a:r>
            <a:r>
              <a:rPr lang="en-US" sz="6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6000" dirty="0" smtClean="0">
              <a:latin typeface="Century Gothic"/>
              <a:cs typeface="Century Gothic"/>
            </a:endParaRPr>
          </a:p>
          <a:p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819024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ch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ck  </a:t>
            </a:r>
            <a:r>
              <a:rPr lang="en-US" sz="6000" dirty="0" err="1" smtClean="0">
                <a:latin typeface="Century Gothic"/>
                <a:cs typeface="Century Gothic"/>
              </a:rPr>
              <a:t>l</a:t>
            </a:r>
            <a:r>
              <a:rPr lang="en-US" sz="6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err="1" smtClean="0">
                <a:latin typeface="Century Gothic"/>
                <a:cs typeface="Century Gothic"/>
              </a:rPr>
              <a:t>n</a:t>
            </a:r>
            <a:endParaRPr lang="en-US" sz="6000" dirty="0" smtClean="0">
              <a:latin typeface="Century Gothic"/>
              <a:cs typeface="Century Gothic"/>
            </a:endParaRPr>
          </a:p>
          <a:p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396212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ch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ck  l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nch</a:t>
            </a:r>
          </a:p>
          <a:p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262820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ch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ck  l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nch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err="1" smtClean="0">
                <a:latin typeface="Century Gothic"/>
                <a:cs typeface="Century Gothic"/>
              </a:rPr>
              <a:t>wh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22215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ch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ck  l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nch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err="1" smtClean="0">
                <a:latin typeface="Century Gothic"/>
                <a:cs typeface="Century Gothic"/>
              </a:rPr>
              <a:t>wh</a:t>
            </a:r>
            <a:r>
              <a:rPr lang="en-US" sz="6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489614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ch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ck  l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nch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wh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ch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676427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ch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ck  l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nch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wh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ch  c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253321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ch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ck  l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nch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wh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ch  </a:t>
            </a:r>
            <a:r>
              <a:rPr lang="en-US" sz="6000" dirty="0" err="1" smtClean="0">
                <a:latin typeface="Century Gothic"/>
                <a:cs typeface="Century Gothic"/>
              </a:rPr>
              <a:t>c</a:t>
            </a:r>
            <a:r>
              <a:rPr lang="en-US" sz="6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282036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ch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ck  l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nch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wh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ch  c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tch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408673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ch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ck  l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nch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wh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ch  c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tch  r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68768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6049" y="15605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028" y="2278455"/>
            <a:ext cx="2212994" cy="20939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This is the Whale Sound-Spelling Card.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 The sound is /</a:t>
            </a:r>
            <a:r>
              <a:rPr lang="en-US" sz="1000" dirty="0" err="1" smtClean="0">
                <a:latin typeface="Century Gothic"/>
                <a:cs typeface="Century Gothic"/>
              </a:rPr>
              <a:t>wh</a:t>
            </a:r>
            <a:r>
              <a:rPr lang="en-US" sz="1000" dirty="0" smtClean="0"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The /</a:t>
            </a:r>
            <a:r>
              <a:rPr lang="en-US" sz="1000" dirty="0" err="1" smtClean="0">
                <a:latin typeface="Century Gothic"/>
                <a:cs typeface="Century Gothic"/>
              </a:rPr>
              <a:t>wh</a:t>
            </a:r>
            <a:r>
              <a:rPr lang="en-US" sz="1000" dirty="0" smtClean="0">
                <a:latin typeface="Century Gothic"/>
                <a:cs typeface="Century Gothic"/>
              </a:rPr>
              <a:t>/ sound is spelled with the letters wh. 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Say it with me: /</a:t>
            </a:r>
            <a:r>
              <a:rPr lang="en-US" sz="1000" dirty="0" err="1" smtClean="0">
                <a:latin typeface="Century Gothic"/>
                <a:cs typeface="Century Gothic"/>
              </a:rPr>
              <a:t>wh</a:t>
            </a:r>
            <a:r>
              <a:rPr lang="en-US" sz="1000" dirty="0" smtClean="0"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This sound is at the beginning of the word whale: /</a:t>
            </a:r>
            <a:r>
              <a:rPr lang="en-US" sz="1000" dirty="0" err="1" smtClean="0">
                <a:latin typeface="Century Gothic"/>
                <a:cs typeface="Century Gothic"/>
              </a:rPr>
              <a:t>wh</a:t>
            </a:r>
            <a:r>
              <a:rPr lang="en-US" sz="1000" dirty="0" smtClean="0">
                <a:latin typeface="Century Gothic"/>
                <a:cs typeface="Century Gothic"/>
              </a:rPr>
              <a:t>/ /a/ /l/.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I’ll say the sound /</a:t>
            </a:r>
            <a:r>
              <a:rPr lang="en-US" sz="1000" dirty="0" err="1" smtClean="0">
                <a:latin typeface="Century Gothic"/>
                <a:cs typeface="Century Gothic"/>
              </a:rPr>
              <a:t>wh</a:t>
            </a:r>
            <a:r>
              <a:rPr lang="en-US" sz="1000" dirty="0" smtClean="0">
                <a:latin typeface="Century Gothic"/>
                <a:cs typeface="Century Gothic"/>
              </a:rPr>
              <a:t>/ as I write the letters </a:t>
            </a:r>
            <a:r>
              <a:rPr lang="en-US" sz="1000" dirty="0" err="1" smtClean="0">
                <a:latin typeface="Century Gothic"/>
                <a:cs typeface="Century Gothic"/>
              </a:rPr>
              <a:t>wh</a:t>
            </a:r>
            <a:r>
              <a:rPr lang="en-US" sz="1000" dirty="0" smtClean="0">
                <a:latin typeface="Century Gothic"/>
                <a:cs typeface="Century Gothic"/>
              </a:rPr>
              <a:t> several times.</a:t>
            </a:r>
            <a:endParaRPr lang="en-US" sz="1000" dirty="0">
              <a:latin typeface="Century Gothic"/>
              <a:cs typeface="Century Gothic"/>
            </a:endParaRPr>
          </a:p>
        </p:txBody>
      </p:sp>
      <p:pic>
        <p:nvPicPr>
          <p:cNvPr id="5" name="Picture 4" descr="Screen Shot 2016-10-16 at 10.24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613" y="824074"/>
            <a:ext cx="4388980" cy="575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569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ch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ck  l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nch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wh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ch  c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tch  </a:t>
            </a:r>
            <a:r>
              <a:rPr lang="en-US" sz="6000" dirty="0" err="1" smtClean="0">
                <a:latin typeface="Century Gothic"/>
                <a:cs typeface="Century Gothic"/>
              </a:rPr>
              <a:t>r</a:t>
            </a:r>
            <a:r>
              <a:rPr lang="en-US" sz="6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271511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ch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ck  l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nch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wh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ch  c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tch  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ch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374143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ch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ck  l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nch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wh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ch  c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tch  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ch  </a:t>
            </a:r>
            <a:r>
              <a:rPr lang="en-US" sz="6000" dirty="0" err="1" smtClean="0">
                <a:latin typeface="Century Gothic"/>
                <a:cs typeface="Century Gothic"/>
              </a:rPr>
              <a:t>ch</a:t>
            </a:r>
            <a:endParaRPr lang="en-US" sz="6000" dirty="0" smtClean="0">
              <a:latin typeface="Century Gothic"/>
              <a:cs typeface="Century Gothic"/>
            </a:endParaRPr>
          </a:p>
          <a:p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919611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ch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ck  l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nch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wh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ch  c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tch  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ch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000" dirty="0" smtClean="0">
              <a:latin typeface="Century Gothic"/>
              <a:cs typeface="Century Gothic"/>
            </a:endParaRPr>
          </a:p>
          <a:p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276603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ch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ck  l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nch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wh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ch  c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tch  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ch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</a:t>
            </a:r>
          </a:p>
          <a:p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999842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ch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ck  l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nch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wh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ch  c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tch  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ch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gr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170540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ch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ck  l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nch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wh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ch  c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tch  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ch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err="1" smtClean="0">
                <a:latin typeface="Century Gothic"/>
                <a:cs typeface="Century Gothic"/>
              </a:rPr>
              <a:t>gr</a:t>
            </a:r>
            <a:r>
              <a:rPr lang="en-US" sz="6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220550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ch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ck  l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nch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wh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ch  c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tch  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ch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gr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ph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063912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ch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ck  l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nch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wh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ch  c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tch  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ch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gr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ph </a:t>
            </a:r>
            <a:r>
              <a:rPr lang="en-US" sz="6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429544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ch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ck  l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nch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wh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ch  c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tch  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ch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gr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ph 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14326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715" y="6043898"/>
            <a:ext cx="90672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Have children practice connecting the letters w and h to /</a:t>
            </a:r>
            <a:r>
              <a:rPr lang="en-US" sz="1400" dirty="0" err="1" smtClean="0">
                <a:latin typeface="Century Gothic"/>
                <a:cs typeface="Century Gothic"/>
              </a:rPr>
              <a:t>wh</a:t>
            </a:r>
            <a:r>
              <a:rPr lang="en-US" sz="1400" dirty="0" smtClean="0">
                <a:latin typeface="Century Gothic"/>
                <a:cs typeface="Century Gothic"/>
              </a:rPr>
              <a:t>/ by writing them.</a:t>
            </a:r>
          </a:p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Now do it with me. Say /</a:t>
            </a:r>
            <a:r>
              <a:rPr lang="en-US" sz="1400" dirty="0" err="1" smtClean="0">
                <a:latin typeface="Century Gothic"/>
                <a:cs typeface="Century Gothic"/>
              </a:rPr>
              <a:t>wh</a:t>
            </a:r>
            <a:r>
              <a:rPr lang="en-US" sz="1400" dirty="0" smtClean="0">
                <a:latin typeface="Century Gothic"/>
                <a:cs typeface="Century Gothic"/>
              </a:rPr>
              <a:t>/ as I write the letters wh. </a:t>
            </a:r>
          </a:p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This time, write the letter </a:t>
            </a:r>
            <a:r>
              <a:rPr lang="en-US" sz="1400" dirty="0" err="1" smtClean="0">
                <a:latin typeface="Century Gothic"/>
                <a:cs typeface="Century Gothic"/>
              </a:rPr>
              <a:t>wh</a:t>
            </a:r>
            <a:r>
              <a:rPr lang="en-US" sz="1400" dirty="0" smtClean="0">
                <a:latin typeface="Century Gothic"/>
                <a:cs typeface="Century Gothic"/>
              </a:rPr>
              <a:t> five times as you say the /</a:t>
            </a:r>
            <a:r>
              <a:rPr lang="en-US" sz="1400" dirty="0" err="1" smtClean="0">
                <a:latin typeface="Century Gothic"/>
                <a:cs typeface="Century Gothic"/>
              </a:rPr>
              <a:t>wh</a:t>
            </a:r>
            <a:r>
              <a:rPr lang="en-US" sz="1400" dirty="0" smtClean="0">
                <a:latin typeface="Century Gothic"/>
                <a:cs typeface="Century Gothic"/>
              </a:rPr>
              <a:t>/ sound.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9413" y="15698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  <p:pic>
        <p:nvPicPr>
          <p:cNvPr id="6" name="Picture 5" descr="Screen Shot 2016-10-16 at 10.24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88" y="827526"/>
            <a:ext cx="1793417" cy="235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ch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ck  l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nch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wh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ch  c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tch  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ch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gr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ph 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nch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665773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ch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ck  l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nch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wh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ch  c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tch  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ch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gr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ph 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nch M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128290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ch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ck  l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nch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wh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ch  c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tch  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ch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gr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ph 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nch </a:t>
            </a:r>
            <a:r>
              <a:rPr lang="en-US" sz="6000" dirty="0" err="1" smtClean="0">
                <a:latin typeface="Century Gothic"/>
                <a:cs typeface="Century Gothic"/>
              </a:rPr>
              <a:t>M</a:t>
            </a:r>
            <a:r>
              <a:rPr lang="en-US" sz="6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201263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ch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ck  l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nch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wh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ch  c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tch  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ch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gr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ph 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nch M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tch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78419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ch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ck  l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nch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wh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ch  c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tch  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ch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gr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ph 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nch M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tch St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597911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ch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ck  l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nch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wh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ch  c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tch  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ch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 th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  br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  gr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nd  st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ff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780522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ch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ck  l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nch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wh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ch  c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tch  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ch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gr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ph 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nch M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tch </a:t>
            </a:r>
            <a:r>
              <a:rPr lang="en-US" sz="6000" dirty="0" err="1" smtClean="0">
                <a:latin typeface="Century Gothic"/>
                <a:cs typeface="Century Gothic"/>
              </a:rPr>
              <a:t>St</a:t>
            </a:r>
            <a:r>
              <a:rPr lang="en-US" sz="6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err="1" smtClean="0">
                <a:latin typeface="Century Gothic"/>
                <a:cs typeface="Century Gothic"/>
              </a:rPr>
              <a:t>ph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331009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wh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p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330" y="155120"/>
            <a:ext cx="2607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407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wh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p wh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z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330" y="155120"/>
            <a:ext cx="2607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609952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wh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p wh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z b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nch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330" y="155120"/>
            <a:ext cx="2607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34161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6049" y="15605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028" y="2278455"/>
            <a:ext cx="2212994" cy="20939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This is the Fire Sound-Spelling Card.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 The sound is /f/.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The /f/ sound can be spelled with the letters ph. 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Say it with me: /f/.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This sound is at the beginning of the word photo: /f/ /o/ /t/ /o/.. I’ll say the sound /f/ as I write the letters </a:t>
            </a:r>
            <a:r>
              <a:rPr lang="en-US" sz="1000" dirty="0" err="1" smtClean="0">
                <a:latin typeface="Century Gothic"/>
                <a:cs typeface="Century Gothic"/>
              </a:rPr>
              <a:t>ph</a:t>
            </a:r>
            <a:r>
              <a:rPr lang="en-US" sz="1000" dirty="0" smtClean="0">
                <a:latin typeface="Century Gothic"/>
                <a:cs typeface="Century Gothic"/>
              </a:rPr>
              <a:t> several times.</a:t>
            </a:r>
            <a:endParaRPr lang="en-US" sz="1000" dirty="0">
              <a:latin typeface="Century Gothic"/>
              <a:cs typeface="Century Gothic"/>
            </a:endParaRPr>
          </a:p>
        </p:txBody>
      </p:sp>
      <p:pic>
        <p:nvPicPr>
          <p:cNvPr id="2" name="Picture 1" descr="Screen Shot 2016-10-16 at 10.25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658" y="790085"/>
            <a:ext cx="4388980" cy="57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9658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wh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p wh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z b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nch b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nch</a:t>
            </a:r>
          </a:p>
          <a:p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330" y="155120"/>
            <a:ext cx="2607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204777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wh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p wh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z b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nch b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nch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st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330" y="155120"/>
            <a:ext cx="2607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0442535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wh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p wh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z b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nch b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nch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st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ss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330" y="155120"/>
            <a:ext cx="2607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51721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wh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p wh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z b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nch b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nch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st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ss  w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330" y="155120"/>
            <a:ext cx="2607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5407372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wh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p wh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z b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nch b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nch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st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ss  w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  sh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000" dirty="0" smtClean="0">
                <a:latin typeface="Century Gothic"/>
                <a:cs typeface="Century Gothic"/>
              </a:rPr>
              <a:t>p</a:t>
            </a:r>
          </a:p>
          <a:p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330" y="155120"/>
            <a:ext cx="2607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480260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wh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p wh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z b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nch b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nch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st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ss  w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  sh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000" dirty="0" smtClean="0">
                <a:latin typeface="Century Gothic"/>
                <a:cs typeface="Century Gothic"/>
              </a:rPr>
              <a:t>p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gr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ph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330" y="155120"/>
            <a:ext cx="2607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4021961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wh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p wh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z b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nch b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nch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st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ss  w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  sh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000" dirty="0" smtClean="0">
                <a:latin typeface="Century Gothic"/>
                <a:cs typeface="Century Gothic"/>
              </a:rPr>
              <a:t>p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gr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ph 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nch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330" y="155120"/>
            <a:ext cx="2607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420242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wh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p wh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z b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nch b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nch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st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ss  w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  sh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000" dirty="0" smtClean="0">
                <a:latin typeface="Century Gothic"/>
                <a:cs typeface="Century Gothic"/>
              </a:rPr>
              <a:t>p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gr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ph 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nch M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tch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330" y="155120"/>
            <a:ext cx="2607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1960999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wh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p wh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z b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nch b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nch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st  ch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ss  w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  sh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000" dirty="0" smtClean="0">
                <a:latin typeface="Century Gothic"/>
                <a:cs typeface="Century Gothic"/>
              </a:rPr>
              <a:t>p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gr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ph 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nch M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tch </a:t>
            </a:r>
            <a:r>
              <a:rPr lang="en-US" sz="6000" dirty="0" err="1" smtClean="0">
                <a:latin typeface="Century Gothic"/>
                <a:cs typeface="Century Gothic"/>
              </a:rPr>
              <a:t>St</a:t>
            </a:r>
            <a:r>
              <a:rPr lang="en-US" sz="6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err="1" smtClean="0">
                <a:latin typeface="Century Gothic"/>
                <a:cs typeface="Century Gothic"/>
              </a:rPr>
              <a:t>ph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330" y="155120"/>
            <a:ext cx="2607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6091714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Chet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22822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715" y="6043898"/>
            <a:ext cx="90672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Have children practice connecting the letters p and h to /</a:t>
            </a:r>
            <a:r>
              <a:rPr lang="en-US" sz="1400" dirty="0" err="1" smtClean="0">
                <a:latin typeface="Century Gothic"/>
                <a:cs typeface="Century Gothic"/>
              </a:rPr>
              <a:t>ph</a:t>
            </a:r>
            <a:r>
              <a:rPr lang="en-US" sz="1400" dirty="0" smtClean="0">
                <a:latin typeface="Century Gothic"/>
                <a:cs typeface="Century Gothic"/>
              </a:rPr>
              <a:t>/ by writing them.</a:t>
            </a:r>
          </a:p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Now do it with me. Say /</a:t>
            </a:r>
            <a:r>
              <a:rPr lang="en-US" sz="1400" dirty="0" err="1" smtClean="0">
                <a:latin typeface="Century Gothic"/>
                <a:cs typeface="Century Gothic"/>
              </a:rPr>
              <a:t>ph</a:t>
            </a:r>
            <a:r>
              <a:rPr lang="en-US" sz="1400" dirty="0" smtClean="0">
                <a:latin typeface="Century Gothic"/>
                <a:cs typeface="Century Gothic"/>
              </a:rPr>
              <a:t>/ as I write the letters ph. </a:t>
            </a:r>
          </a:p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This time, write the letter </a:t>
            </a:r>
            <a:r>
              <a:rPr lang="en-US" sz="1400" dirty="0" err="1" smtClean="0">
                <a:latin typeface="Century Gothic"/>
                <a:cs typeface="Century Gothic"/>
              </a:rPr>
              <a:t>ph</a:t>
            </a:r>
            <a:r>
              <a:rPr lang="en-US" sz="1400" dirty="0" smtClean="0">
                <a:latin typeface="Century Gothic"/>
                <a:cs typeface="Century Gothic"/>
              </a:rPr>
              <a:t> five times as you say the /</a:t>
            </a:r>
            <a:r>
              <a:rPr lang="en-US" sz="1400" dirty="0" err="1" smtClean="0">
                <a:latin typeface="Century Gothic"/>
                <a:cs typeface="Century Gothic"/>
              </a:rPr>
              <a:t>ph</a:t>
            </a:r>
            <a:r>
              <a:rPr lang="en-US" sz="1400" dirty="0" smtClean="0">
                <a:latin typeface="Century Gothic"/>
                <a:cs typeface="Century Gothic"/>
              </a:rPr>
              <a:t>/ sound.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9413" y="15698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  <p:pic>
        <p:nvPicPr>
          <p:cNvPr id="5" name="Picture 4" descr="Screen Shot 2016-10-16 at 10.25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10" y="765905"/>
            <a:ext cx="1662406" cy="218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2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Chet will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7522347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Chet will pitch.</a:t>
            </a:r>
          </a:p>
          <a:p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5664413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Chet will pitch.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err="1" smtClean="0">
                <a:latin typeface="Century Gothic"/>
                <a:cs typeface="Century Gothic"/>
              </a:rPr>
              <a:t>Steph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7749138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Chet will pitch.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err="1" smtClean="0">
                <a:latin typeface="Century Gothic"/>
                <a:cs typeface="Century Gothic"/>
              </a:rPr>
              <a:t>Steph</a:t>
            </a:r>
            <a:r>
              <a:rPr lang="en-US" sz="6000" dirty="0" smtClean="0">
                <a:latin typeface="Century Gothic"/>
                <a:cs typeface="Century Gothic"/>
              </a:rPr>
              <a:t> will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5491078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Chet will pitch.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err="1" smtClean="0">
                <a:latin typeface="Century Gothic"/>
                <a:cs typeface="Century Gothic"/>
              </a:rPr>
              <a:t>Steph</a:t>
            </a:r>
            <a:r>
              <a:rPr lang="en-US" sz="6000" dirty="0" smtClean="0">
                <a:latin typeface="Century Gothic"/>
                <a:cs typeface="Century Gothic"/>
              </a:rPr>
              <a:t> will catch.</a:t>
            </a:r>
          </a:p>
          <a:p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4311710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Chet will pitch.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err="1" smtClean="0">
                <a:latin typeface="Century Gothic"/>
                <a:cs typeface="Century Gothic"/>
              </a:rPr>
              <a:t>Steph</a:t>
            </a:r>
            <a:r>
              <a:rPr lang="en-US" sz="6000" dirty="0" smtClean="0">
                <a:latin typeface="Century Gothic"/>
                <a:cs typeface="Century Gothic"/>
              </a:rPr>
              <a:t> will catch.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Which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3570619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Chet will pitch.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err="1" smtClean="0">
                <a:latin typeface="Century Gothic"/>
                <a:cs typeface="Century Gothic"/>
              </a:rPr>
              <a:t>Steph</a:t>
            </a:r>
            <a:r>
              <a:rPr lang="en-US" sz="6000" dirty="0" smtClean="0">
                <a:latin typeface="Century Gothic"/>
                <a:cs typeface="Century Gothic"/>
              </a:rPr>
              <a:t> will catch.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Which lunch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2195612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Chet will pitch.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err="1" smtClean="0">
                <a:latin typeface="Century Gothic"/>
                <a:cs typeface="Century Gothic"/>
              </a:rPr>
              <a:t>Steph</a:t>
            </a:r>
            <a:r>
              <a:rPr lang="en-US" sz="6000" dirty="0" smtClean="0">
                <a:latin typeface="Century Gothic"/>
                <a:cs typeface="Century Gothic"/>
              </a:rPr>
              <a:t> will catch.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Which lunch will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0846675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Chet will pitch.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err="1" smtClean="0">
                <a:latin typeface="Century Gothic"/>
                <a:cs typeface="Century Gothic"/>
              </a:rPr>
              <a:t>Steph</a:t>
            </a:r>
            <a:r>
              <a:rPr lang="en-US" sz="6000" dirty="0" smtClean="0">
                <a:latin typeface="Century Gothic"/>
                <a:cs typeface="Century Gothic"/>
              </a:rPr>
              <a:t> will catch.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Which lunch will Mitch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8009902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950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Chet will pitch.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err="1" smtClean="0">
                <a:latin typeface="Century Gothic"/>
                <a:cs typeface="Century Gothic"/>
              </a:rPr>
              <a:t>Steph</a:t>
            </a:r>
            <a:r>
              <a:rPr lang="en-US" sz="6000" dirty="0" smtClean="0">
                <a:latin typeface="Century Gothic"/>
                <a:cs typeface="Century Gothic"/>
              </a:rPr>
              <a:t> will catch.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Which lunch will Mitch pick?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51149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6967" y="2002958"/>
            <a:ext cx="23966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wh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9413" y="156980"/>
            <a:ext cx="744510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Introduce Consonant Digraphs </a:t>
            </a:r>
            <a:r>
              <a:rPr lang="en-US" sz="2400" dirty="0" err="1" smtClean="0">
                <a:latin typeface="Century Gothic" panose="020B0502020202020204" pitchFamily="34" charset="0"/>
              </a:rPr>
              <a:t>ch</a:t>
            </a:r>
            <a:r>
              <a:rPr lang="en-US" sz="2400" dirty="0" smtClean="0">
                <a:latin typeface="Century Gothic" panose="020B0502020202020204" pitchFamily="34" charset="0"/>
              </a:rPr>
              <a:t>, -</a:t>
            </a:r>
            <a:r>
              <a:rPr lang="en-US" sz="2400" dirty="0" err="1" smtClean="0">
                <a:latin typeface="Century Gothic" panose="020B0502020202020204" pitchFamily="34" charset="0"/>
              </a:rPr>
              <a:t>tch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wh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ph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47410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3779" y="281266"/>
            <a:ext cx="5370049" cy="571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Spelling / Dictation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33376" y="1132060"/>
            <a:ext cx="4112525" cy="5523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smtClean="0">
                <a:latin typeface="Century Gothic"/>
                <a:cs typeface="Century Gothic"/>
              </a:rPr>
              <a:t>1.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2.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3.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4.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5. 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3173" y="1823969"/>
            <a:ext cx="733053" cy="71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07414" y="1823969"/>
            <a:ext cx="740390" cy="71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47804" y="1823969"/>
            <a:ext cx="1064691" cy="71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73172" y="2632658"/>
            <a:ext cx="875920" cy="71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06867" y="2628276"/>
            <a:ext cx="733053" cy="71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44745" y="2628276"/>
            <a:ext cx="903881" cy="71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73172" y="3435873"/>
            <a:ext cx="833695" cy="71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06866" y="3435873"/>
            <a:ext cx="733054" cy="71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47256" y="3435873"/>
            <a:ext cx="733054" cy="71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73172" y="4275603"/>
            <a:ext cx="733054" cy="71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06226" y="4275603"/>
            <a:ext cx="733054" cy="71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747804" y="4275603"/>
            <a:ext cx="832506" cy="71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73172" y="5118385"/>
            <a:ext cx="875920" cy="71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06866" y="5118385"/>
            <a:ext cx="733054" cy="71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847256" y="5118385"/>
            <a:ext cx="733054" cy="71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364594" y="5748021"/>
            <a:ext cx="668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catch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graph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shop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with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chin</a:t>
            </a:r>
          </a:p>
        </p:txBody>
      </p:sp>
    </p:spTree>
    <p:extLst>
      <p:ext uri="{BB962C8B-B14F-4D97-AF65-F5344CB8AC3E}">
        <p14:creationId xmlns:p14="http://schemas.microsoft.com/office/powerpoint/2010/main" val="3792156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82160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around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top spins around.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73640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sat by Chad at lunch.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3933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many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Many kids like to run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4061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place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4088" y="5736130"/>
            <a:ext cx="5896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This is a good place to sit.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79747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walk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0697" y="5722167"/>
            <a:ext cx="6816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Walk with me.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98153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938" y="538360"/>
            <a:ext cx="9058062" cy="6319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371600" indent="-1371600">
              <a:buAutoNum type="arabicPeriod"/>
            </a:pPr>
            <a:endParaRPr lang="en-US" sz="6000" dirty="0" smtClean="0">
              <a:latin typeface="Century Gothic"/>
              <a:cs typeface="Century Gothic"/>
            </a:endParaRPr>
          </a:p>
          <a:p>
            <a:pPr marL="1371600" indent="-1371600">
              <a:lnSpc>
                <a:spcPct val="120000"/>
              </a:lnSpc>
              <a:buAutoNum type="arabicPeriod"/>
            </a:pPr>
            <a:r>
              <a:rPr lang="en-US" sz="5200" dirty="0" smtClean="0">
                <a:latin typeface="Century Gothic"/>
                <a:cs typeface="Century Gothic"/>
              </a:rPr>
              <a:t>The top spins around.</a:t>
            </a:r>
          </a:p>
          <a:p>
            <a:pPr marL="1371600" indent="-1371600">
              <a:lnSpc>
                <a:spcPct val="120000"/>
              </a:lnSpc>
              <a:buAutoNum type="arabicPeriod"/>
            </a:pPr>
            <a:r>
              <a:rPr lang="en-US" sz="5200" dirty="0" smtClean="0">
                <a:latin typeface="Century Gothic"/>
                <a:cs typeface="Century Gothic"/>
              </a:rPr>
              <a:t>I sat by Chad at lunch.</a:t>
            </a:r>
          </a:p>
          <a:p>
            <a:pPr marL="1371600" indent="-1371600">
              <a:lnSpc>
                <a:spcPct val="120000"/>
              </a:lnSpc>
              <a:buAutoNum type="arabicPeriod"/>
            </a:pPr>
            <a:r>
              <a:rPr lang="en-US" sz="5200" dirty="0" smtClean="0">
                <a:latin typeface="Century Gothic"/>
                <a:cs typeface="Century Gothic"/>
              </a:rPr>
              <a:t>Many kids like to run.</a:t>
            </a:r>
          </a:p>
          <a:p>
            <a:pPr marL="1371600" indent="-1371600">
              <a:lnSpc>
                <a:spcPct val="120000"/>
              </a:lnSpc>
              <a:buAutoNum type="arabicPeriod"/>
            </a:pPr>
            <a:r>
              <a:rPr lang="en-US" sz="5200" dirty="0" smtClean="0">
                <a:latin typeface="Century Gothic"/>
                <a:cs typeface="Century Gothic"/>
              </a:rPr>
              <a:t>This is a good place to sit.</a:t>
            </a:r>
          </a:p>
          <a:p>
            <a:pPr marL="1371600" indent="-1371600">
              <a:lnSpc>
                <a:spcPct val="120000"/>
              </a:lnSpc>
              <a:buAutoNum type="arabicPeriod"/>
            </a:pPr>
            <a:r>
              <a:rPr lang="en-US" sz="5200" dirty="0" smtClean="0">
                <a:latin typeface="Century Gothic"/>
                <a:cs typeface="Century Gothic"/>
              </a:rPr>
              <a:t>Walk with me.</a:t>
            </a:r>
          </a:p>
          <a:p>
            <a:pPr marL="1371600" indent="-1371600">
              <a:buAutoNum type="arabicPeriod"/>
            </a:pP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2111" y="99084"/>
            <a:ext cx="7560688" cy="6989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Have children read the sentences. Prompt them to identify the high-frequency words in connected text and to blend the decodable words.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33189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199" y="1832354"/>
            <a:ext cx="8925708" cy="446546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Century Gothic"/>
                <a:cs typeface="Century Gothic"/>
              </a:rPr>
              <a:t>			</a:t>
            </a:r>
            <a:r>
              <a:rPr lang="en-US" sz="4000" b="1" dirty="0" smtClean="0">
                <a:latin typeface="Century Gothic"/>
                <a:cs typeface="Century Gothic"/>
              </a:rPr>
              <a:t>One					More Than One</a:t>
            </a:r>
          </a:p>
          <a:p>
            <a:r>
              <a:rPr lang="en-US" sz="4000" dirty="0">
                <a:latin typeface="Century Gothic"/>
                <a:cs typeface="Century Gothic"/>
              </a:rPr>
              <a:t>	</a:t>
            </a:r>
            <a:r>
              <a:rPr lang="en-US" sz="4000" dirty="0" smtClean="0">
                <a:latin typeface="Century Gothic"/>
                <a:cs typeface="Century Gothic"/>
              </a:rPr>
              <a:t>		man					men</a:t>
            </a:r>
          </a:p>
          <a:p>
            <a:r>
              <a:rPr lang="en-US" sz="4000" dirty="0">
                <a:latin typeface="Century Gothic"/>
                <a:cs typeface="Century Gothic"/>
              </a:rPr>
              <a:t>	</a:t>
            </a:r>
            <a:r>
              <a:rPr lang="en-US" sz="4000" dirty="0" smtClean="0">
                <a:latin typeface="Century Gothic"/>
                <a:cs typeface="Century Gothic"/>
              </a:rPr>
              <a:t>		woman			women</a:t>
            </a:r>
          </a:p>
          <a:p>
            <a:r>
              <a:rPr lang="en-US" sz="4000" dirty="0">
                <a:latin typeface="Century Gothic"/>
                <a:cs typeface="Century Gothic"/>
              </a:rPr>
              <a:t>	</a:t>
            </a:r>
            <a:r>
              <a:rPr lang="en-US" sz="4000" dirty="0" smtClean="0">
                <a:latin typeface="Century Gothic"/>
                <a:cs typeface="Century Gothic"/>
              </a:rPr>
              <a:t>		child					children</a:t>
            </a:r>
          </a:p>
          <a:p>
            <a:r>
              <a:rPr lang="en-US" sz="4000" dirty="0">
                <a:latin typeface="Century Gothic"/>
                <a:cs typeface="Century Gothic"/>
              </a:rPr>
              <a:t>	</a:t>
            </a:r>
            <a:r>
              <a:rPr lang="en-US" sz="4000" dirty="0" smtClean="0">
                <a:latin typeface="Century Gothic"/>
                <a:cs typeface="Century Gothic"/>
              </a:rPr>
              <a:t>		person				people</a:t>
            </a:r>
          </a:p>
          <a:p>
            <a:r>
              <a:rPr lang="en-US" sz="4000" dirty="0">
                <a:latin typeface="Century Gothic"/>
                <a:cs typeface="Century Gothic"/>
              </a:rPr>
              <a:t>	</a:t>
            </a:r>
            <a:r>
              <a:rPr lang="en-US" sz="4000" dirty="0" smtClean="0">
                <a:latin typeface="Century Gothic"/>
                <a:cs typeface="Century Gothic"/>
              </a:rPr>
              <a:t>		mouse				mice</a:t>
            </a:r>
          </a:p>
          <a:p>
            <a:r>
              <a:rPr lang="en-US" sz="4000" dirty="0">
                <a:latin typeface="Century Gothic"/>
                <a:cs typeface="Century Gothic"/>
              </a:rPr>
              <a:t>	</a:t>
            </a:r>
            <a:r>
              <a:rPr lang="en-US" sz="4000" dirty="0" smtClean="0">
                <a:latin typeface="Century Gothic"/>
                <a:cs typeface="Century Gothic"/>
              </a:rPr>
              <a:t>		tooth					teeth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128385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a noun names a person, place, or thing. You add </a:t>
            </a:r>
            <a:r>
              <a:rPr lang="mr-IN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s or </a:t>
            </a:r>
            <a:r>
              <a:rPr lang="mr-IN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1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es</a:t>
            </a:r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most nouns to name more than one, but other nouns change spelling completely.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6079" y="6385073"/>
            <a:ext cx="8992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each pair of words and have the children repeat.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43160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199" y="1832354"/>
            <a:ext cx="8925708" cy="446546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smtClean="0">
                <a:latin typeface="Century Gothic"/>
                <a:cs typeface="Century Gothic"/>
              </a:rPr>
              <a:t>Two children play catch.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4400" dirty="0" smtClean="0">
                <a:latin typeface="Century Gothic"/>
                <a:cs typeface="Century Gothic"/>
              </a:rPr>
              <a:t>Men and women are eating lunch.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4400" dirty="0" smtClean="0">
                <a:latin typeface="Century Gothic"/>
                <a:cs typeface="Century Gothic"/>
              </a:rPr>
              <a:t>A few people run on the track.</a:t>
            </a:r>
            <a:endParaRPr lang="en-US" sz="4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28385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a noun names a person, place, or thing. You add </a:t>
            </a:r>
            <a:r>
              <a:rPr lang="mr-IN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s or </a:t>
            </a:r>
            <a:r>
              <a:rPr lang="mr-IN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1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es</a:t>
            </a:r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most nouns to name more than one, but other nouns change spelling completely.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199" y="6390837"/>
            <a:ext cx="8992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each sentence aloud. Have children identify the plural noun in the sentence.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77595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6054</Words>
  <Application>Microsoft Macintosh PowerPoint</Application>
  <PresentationFormat>On-screen Show (4:3)</PresentationFormat>
  <Paragraphs>1555</Paragraphs>
  <Slides>387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387</vt:i4>
      </vt:variant>
    </vt:vector>
  </HeadingPairs>
  <TitlesOfParts>
    <vt:vector size="38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Datus Thorup</dc:creator>
  <cp:lastModifiedBy>Datus Thorup</cp:lastModifiedBy>
  <cp:revision>31</cp:revision>
  <dcterms:created xsi:type="dcterms:W3CDTF">2016-10-17T04:05:39Z</dcterms:created>
  <dcterms:modified xsi:type="dcterms:W3CDTF">2016-10-31T13:21:22Z</dcterms:modified>
</cp:coreProperties>
</file>