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514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64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58" r:id="rId203"/>
    <p:sldId id="459" r:id="rId204"/>
    <p:sldId id="460" r:id="rId205"/>
    <p:sldId id="461" r:id="rId206"/>
    <p:sldId id="462" r:id="rId207"/>
    <p:sldId id="463" r:id="rId208"/>
    <p:sldId id="464" r:id="rId209"/>
    <p:sldId id="465" r:id="rId210"/>
    <p:sldId id="466" r:id="rId211"/>
    <p:sldId id="467" r:id="rId212"/>
    <p:sldId id="468" r:id="rId213"/>
    <p:sldId id="469" r:id="rId214"/>
    <p:sldId id="470" r:id="rId215"/>
    <p:sldId id="471" r:id="rId216"/>
    <p:sldId id="472" r:id="rId217"/>
    <p:sldId id="473" r:id="rId218"/>
    <p:sldId id="474" r:id="rId219"/>
    <p:sldId id="475" r:id="rId220"/>
    <p:sldId id="476" r:id="rId221"/>
    <p:sldId id="477" r:id="rId222"/>
    <p:sldId id="478" r:id="rId223"/>
    <p:sldId id="479" r:id="rId224"/>
    <p:sldId id="480" r:id="rId225"/>
    <p:sldId id="481" r:id="rId226"/>
    <p:sldId id="482" r:id="rId227"/>
    <p:sldId id="483" r:id="rId228"/>
    <p:sldId id="484" r:id="rId229"/>
    <p:sldId id="485" r:id="rId230"/>
    <p:sldId id="486" r:id="rId231"/>
    <p:sldId id="487" r:id="rId232"/>
    <p:sldId id="488" r:id="rId233"/>
    <p:sldId id="489" r:id="rId234"/>
    <p:sldId id="490" r:id="rId235"/>
    <p:sldId id="491" r:id="rId236"/>
    <p:sldId id="492" r:id="rId237"/>
    <p:sldId id="493" r:id="rId238"/>
    <p:sldId id="494" r:id="rId239"/>
    <p:sldId id="495" r:id="rId240"/>
    <p:sldId id="496" r:id="rId241"/>
    <p:sldId id="497" r:id="rId242"/>
    <p:sldId id="498" r:id="rId243"/>
    <p:sldId id="499" r:id="rId244"/>
    <p:sldId id="500" r:id="rId245"/>
    <p:sldId id="501" r:id="rId246"/>
    <p:sldId id="507" r:id="rId247"/>
    <p:sldId id="508" r:id="rId248"/>
    <p:sldId id="509" r:id="rId249"/>
    <p:sldId id="510" r:id="rId250"/>
    <p:sldId id="511" r:id="rId251"/>
    <p:sldId id="512" r:id="rId252"/>
    <p:sldId id="513" r:id="rId253"/>
    <p:sldId id="515" r:id="rId254"/>
    <p:sldId id="516" r:id="rId255"/>
    <p:sldId id="518" r:id="rId256"/>
    <p:sldId id="519" r:id="rId257"/>
    <p:sldId id="520" r:id="rId258"/>
    <p:sldId id="521" r:id="rId259"/>
    <p:sldId id="522" r:id="rId260"/>
    <p:sldId id="523" r:id="rId261"/>
    <p:sldId id="524" r:id="rId262"/>
    <p:sldId id="525" r:id="rId263"/>
    <p:sldId id="526" r:id="rId264"/>
    <p:sldId id="527" r:id="rId265"/>
    <p:sldId id="528" r:id="rId266"/>
    <p:sldId id="529" r:id="rId267"/>
    <p:sldId id="530" r:id="rId268"/>
    <p:sldId id="531" r:id="rId269"/>
    <p:sldId id="532" r:id="rId270"/>
    <p:sldId id="533" r:id="rId271"/>
    <p:sldId id="534" r:id="rId272"/>
    <p:sldId id="535" r:id="rId273"/>
    <p:sldId id="536" r:id="rId274"/>
    <p:sldId id="537" r:id="rId275"/>
    <p:sldId id="517" r:id="rId276"/>
    <p:sldId id="539" r:id="rId277"/>
    <p:sldId id="540" r:id="rId278"/>
    <p:sldId id="541" r:id="rId279"/>
    <p:sldId id="542" r:id="rId280"/>
    <p:sldId id="543" r:id="rId281"/>
    <p:sldId id="544" r:id="rId282"/>
    <p:sldId id="545" r:id="rId283"/>
    <p:sldId id="546" r:id="rId284"/>
    <p:sldId id="547" r:id="rId285"/>
    <p:sldId id="548" r:id="rId286"/>
    <p:sldId id="549" r:id="rId287"/>
    <p:sldId id="550" r:id="rId288"/>
    <p:sldId id="551" r:id="rId289"/>
    <p:sldId id="552" r:id="rId290"/>
    <p:sldId id="553" r:id="rId291"/>
    <p:sldId id="554" r:id="rId292"/>
    <p:sldId id="555" r:id="rId293"/>
    <p:sldId id="556" r:id="rId294"/>
    <p:sldId id="557" r:id="rId295"/>
    <p:sldId id="558" r:id="rId296"/>
    <p:sldId id="559" r:id="rId297"/>
    <p:sldId id="560" r:id="rId298"/>
    <p:sldId id="561" r:id="rId299"/>
    <p:sldId id="562" r:id="rId300"/>
    <p:sldId id="563" r:id="rId301"/>
    <p:sldId id="564" r:id="rId302"/>
    <p:sldId id="565" r:id="rId303"/>
    <p:sldId id="566" r:id="rId304"/>
    <p:sldId id="567" r:id="rId305"/>
    <p:sldId id="568" r:id="rId306"/>
    <p:sldId id="569" r:id="rId307"/>
    <p:sldId id="570" r:id="rId308"/>
    <p:sldId id="571" r:id="rId309"/>
    <p:sldId id="572" r:id="rId310"/>
    <p:sldId id="573" r:id="rId311"/>
    <p:sldId id="574" r:id="rId312"/>
    <p:sldId id="575" r:id="rId313"/>
    <p:sldId id="576" r:id="rId314"/>
    <p:sldId id="577" r:id="rId315"/>
    <p:sldId id="578" r:id="rId316"/>
    <p:sldId id="579" r:id="rId317"/>
    <p:sldId id="580" r:id="rId318"/>
    <p:sldId id="581" r:id="rId319"/>
    <p:sldId id="582" r:id="rId320"/>
    <p:sldId id="583" r:id="rId321"/>
    <p:sldId id="584" r:id="rId322"/>
    <p:sldId id="585" r:id="rId323"/>
    <p:sldId id="586" r:id="rId324"/>
    <p:sldId id="587" r:id="rId325"/>
    <p:sldId id="588" r:id="rId326"/>
    <p:sldId id="589" r:id="rId327"/>
    <p:sldId id="590" r:id="rId328"/>
    <p:sldId id="591" r:id="rId329"/>
    <p:sldId id="592" r:id="rId330"/>
    <p:sldId id="593" r:id="rId331"/>
    <p:sldId id="594" r:id="rId332"/>
    <p:sldId id="595" r:id="rId333"/>
    <p:sldId id="596" r:id="rId334"/>
    <p:sldId id="597" r:id="rId335"/>
    <p:sldId id="598" r:id="rId336"/>
    <p:sldId id="599" r:id="rId337"/>
    <p:sldId id="600" r:id="rId338"/>
    <p:sldId id="601" r:id="rId339"/>
    <p:sldId id="602" r:id="rId340"/>
    <p:sldId id="603" r:id="rId341"/>
    <p:sldId id="604" r:id="rId342"/>
    <p:sldId id="605" r:id="rId343"/>
    <p:sldId id="606" r:id="rId344"/>
    <p:sldId id="607" r:id="rId345"/>
    <p:sldId id="608" r:id="rId346"/>
    <p:sldId id="609" r:id="rId347"/>
    <p:sldId id="610" r:id="rId348"/>
    <p:sldId id="611" r:id="rId349"/>
    <p:sldId id="612" r:id="rId350"/>
    <p:sldId id="613" r:id="rId351"/>
    <p:sldId id="614" r:id="rId352"/>
    <p:sldId id="615" r:id="rId353"/>
    <p:sldId id="616" r:id="rId354"/>
    <p:sldId id="617" r:id="rId355"/>
    <p:sldId id="618" r:id="rId356"/>
    <p:sldId id="619" r:id="rId357"/>
    <p:sldId id="538" r:id="rId358"/>
    <p:sldId id="623" r:id="rId359"/>
    <p:sldId id="620" r:id="rId360"/>
    <p:sldId id="621" r:id="rId361"/>
    <p:sldId id="622" r:id="rId362"/>
    <p:sldId id="624" r:id="rId363"/>
    <p:sldId id="625" r:id="rId364"/>
    <p:sldId id="626" r:id="rId365"/>
    <p:sldId id="628" r:id="rId366"/>
    <p:sldId id="629" r:id="rId367"/>
    <p:sldId id="630" r:id="rId368"/>
    <p:sldId id="631" r:id="rId369"/>
    <p:sldId id="632" r:id="rId370"/>
    <p:sldId id="633" r:id="rId371"/>
    <p:sldId id="634" r:id="rId372"/>
    <p:sldId id="637" r:id="rId373"/>
    <p:sldId id="635" r:id="rId374"/>
    <p:sldId id="636" r:id="rId375"/>
    <p:sldId id="638" r:id="rId376"/>
    <p:sldId id="639" r:id="rId377"/>
    <p:sldId id="641" r:id="rId378"/>
    <p:sldId id="642" r:id="rId379"/>
    <p:sldId id="643" r:id="rId380"/>
    <p:sldId id="644" r:id="rId381"/>
    <p:sldId id="645" r:id="rId382"/>
    <p:sldId id="646" r:id="rId383"/>
    <p:sldId id="647" r:id="rId384"/>
    <p:sldId id="648" r:id="rId385"/>
    <p:sldId id="649" r:id="rId386"/>
    <p:sldId id="650" r:id="rId387"/>
    <p:sldId id="651" r:id="rId388"/>
    <p:sldId id="652" r:id="rId389"/>
    <p:sldId id="653" r:id="rId390"/>
    <p:sldId id="654" r:id="rId391"/>
    <p:sldId id="655" r:id="rId392"/>
    <p:sldId id="640" r:id="rId393"/>
    <p:sldId id="656" r:id="rId394"/>
    <p:sldId id="657" r:id="rId395"/>
    <p:sldId id="658" r:id="rId396"/>
    <p:sldId id="659" r:id="rId397"/>
    <p:sldId id="660" r:id="rId398"/>
    <p:sldId id="662" r:id="rId399"/>
    <p:sldId id="664" r:id="rId400"/>
    <p:sldId id="665" r:id="rId401"/>
    <p:sldId id="666" r:id="rId402"/>
    <p:sldId id="667" r:id="rId403"/>
    <p:sldId id="668" r:id="rId404"/>
    <p:sldId id="669" r:id="rId405"/>
    <p:sldId id="670" r:id="rId406"/>
    <p:sldId id="672" r:id="rId407"/>
    <p:sldId id="671" r:id="rId408"/>
    <p:sldId id="673" r:id="rId409"/>
    <p:sldId id="674" r:id="rId410"/>
    <p:sldId id="675" r:id="rId411"/>
    <p:sldId id="676" r:id="rId412"/>
    <p:sldId id="677" r:id="rId413"/>
    <p:sldId id="678" r:id="rId414"/>
    <p:sldId id="679" r:id="rId415"/>
    <p:sldId id="680" r:id="rId416"/>
    <p:sldId id="681" r:id="rId417"/>
    <p:sldId id="682" r:id="rId418"/>
    <p:sldId id="683" r:id="rId419"/>
    <p:sldId id="684" r:id="rId420"/>
    <p:sldId id="685" r:id="rId421"/>
    <p:sldId id="686" r:id="rId422"/>
    <p:sldId id="687" r:id="rId423"/>
    <p:sldId id="688" r:id="rId424"/>
    <p:sldId id="689" r:id="rId425"/>
    <p:sldId id="690" r:id="rId426"/>
    <p:sldId id="691" r:id="rId427"/>
    <p:sldId id="692" r:id="rId428"/>
    <p:sldId id="693" r:id="rId429"/>
    <p:sldId id="694" r:id="rId430"/>
    <p:sldId id="695" r:id="rId431"/>
    <p:sldId id="696" r:id="rId432"/>
    <p:sldId id="697" r:id="rId433"/>
    <p:sldId id="698" r:id="rId434"/>
    <p:sldId id="699" r:id="rId435"/>
    <p:sldId id="700" r:id="rId436"/>
    <p:sldId id="701" r:id="rId437"/>
    <p:sldId id="702" r:id="rId438"/>
    <p:sldId id="703" r:id="rId439"/>
    <p:sldId id="704" r:id="rId440"/>
    <p:sldId id="705" r:id="rId441"/>
    <p:sldId id="706" r:id="rId442"/>
    <p:sldId id="707" r:id="rId443"/>
    <p:sldId id="708" r:id="rId444"/>
    <p:sldId id="709" r:id="rId445"/>
    <p:sldId id="710" r:id="rId446"/>
    <p:sldId id="711" r:id="rId447"/>
    <p:sldId id="712" r:id="rId448"/>
    <p:sldId id="713" r:id="rId449"/>
    <p:sldId id="714" r:id="rId450"/>
    <p:sldId id="715" r:id="rId451"/>
    <p:sldId id="716" r:id="rId452"/>
    <p:sldId id="717" r:id="rId453"/>
    <p:sldId id="718" r:id="rId454"/>
    <p:sldId id="719" r:id="rId4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12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5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460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slide" Target="slides/slide399.xml"/><Relationship Id="rId401" Type="http://schemas.openxmlformats.org/officeDocument/2006/relationships/slide" Target="slides/slide400.xml"/><Relationship Id="rId402" Type="http://schemas.openxmlformats.org/officeDocument/2006/relationships/slide" Target="slides/slide401.xml"/><Relationship Id="rId403" Type="http://schemas.openxmlformats.org/officeDocument/2006/relationships/slide" Target="slides/slide402.xml"/><Relationship Id="rId404" Type="http://schemas.openxmlformats.org/officeDocument/2006/relationships/slide" Target="slides/slide403.xml"/><Relationship Id="rId405" Type="http://schemas.openxmlformats.org/officeDocument/2006/relationships/slide" Target="slides/slide404.xml"/><Relationship Id="rId406" Type="http://schemas.openxmlformats.org/officeDocument/2006/relationships/slide" Target="slides/slide405.xml"/><Relationship Id="rId407" Type="http://schemas.openxmlformats.org/officeDocument/2006/relationships/slide" Target="slides/slide406.xml"/><Relationship Id="rId408" Type="http://schemas.openxmlformats.org/officeDocument/2006/relationships/slide" Target="slides/slide407.xml"/><Relationship Id="rId409" Type="http://schemas.openxmlformats.org/officeDocument/2006/relationships/slide" Target="slides/slide40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410" Type="http://schemas.openxmlformats.org/officeDocument/2006/relationships/slide" Target="slides/slide409.xml"/><Relationship Id="rId411" Type="http://schemas.openxmlformats.org/officeDocument/2006/relationships/slide" Target="slides/slide410.xml"/><Relationship Id="rId412" Type="http://schemas.openxmlformats.org/officeDocument/2006/relationships/slide" Target="slides/slide411.xml"/><Relationship Id="rId413" Type="http://schemas.openxmlformats.org/officeDocument/2006/relationships/slide" Target="slides/slide412.xml"/><Relationship Id="rId414" Type="http://schemas.openxmlformats.org/officeDocument/2006/relationships/slide" Target="slides/slide413.xml"/><Relationship Id="rId415" Type="http://schemas.openxmlformats.org/officeDocument/2006/relationships/slide" Target="slides/slide414.xml"/><Relationship Id="rId416" Type="http://schemas.openxmlformats.org/officeDocument/2006/relationships/slide" Target="slides/slide415.xml"/><Relationship Id="rId417" Type="http://schemas.openxmlformats.org/officeDocument/2006/relationships/slide" Target="slides/slide416.xml"/><Relationship Id="rId418" Type="http://schemas.openxmlformats.org/officeDocument/2006/relationships/slide" Target="slides/slide417.xml"/><Relationship Id="rId419" Type="http://schemas.openxmlformats.org/officeDocument/2006/relationships/slide" Target="slides/slide41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420" Type="http://schemas.openxmlformats.org/officeDocument/2006/relationships/slide" Target="slides/slide419.xml"/><Relationship Id="rId421" Type="http://schemas.openxmlformats.org/officeDocument/2006/relationships/slide" Target="slides/slide420.xml"/><Relationship Id="rId422" Type="http://schemas.openxmlformats.org/officeDocument/2006/relationships/slide" Target="slides/slide421.xml"/><Relationship Id="rId423" Type="http://schemas.openxmlformats.org/officeDocument/2006/relationships/slide" Target="slides/slide422.xml"/><Relationship Id="rId424" Type="http://schemas.openxmlformats.org/officeDocument/2006/relationships/slide" Target="slides/slide423.xml"/><Relationship Id="rId425" Type="http://schemas.openxmlformats.org/officeDocument/2006/relationships/slide" Target="slides/slide424.xml"/><Relationship Id="rId426" Type="http://schemas.openxmlformats.org/officeDocument/2006/relationships/slide" Target="slides/slide425.xml"/><Relationship Id="rId427" Type="http://schemas.openxmlformats.org/officeDocument/2006/relationships/slide" Target="slides/slide426.xml"/><Relationship Id="rId428" Type="http://schemas.openxmlformats.org/officeDocument/2006/relationships/slide" Target="slides/slide427.xml"/><Relationship Id="rId429" Type="http://schemas.openxmlformats.org/officeDocument/2006/relationships/slide" Target="slides/slide42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430" Type="http://schemas.openxmlformats.org/officeDocument/2006/relationships/slide" Target="slides/slide429.xml"/><Relationship Id="rId431" Type="http://schemas.openxmlformats.org/officeDocument/2006/relationships/slide" Target="slides/slide430.xml"/><Relationship Id="rId432" Type="http://schemas.openxmlformats.org/officeDocument/2006/relationships/slide" Target="slides/slide431.xml"/><Relationship Id="rId433" Type="http://schemas.openxmlformats.org/officeDocument/2006/relationships/slide" Target="slides/slide432.xml"/><Relationship Id="rId434" Type="http://schemas.openxmlformats.org/officeDocument/2006/relationships/slide" Target="slides/slide433.xml"/><Relationship Id="rId435" Type="http://schemas.openxmlformats.org/officeDocument/2006/relationships/slide" Target="slides/slide434.xml"/><Relationship Id="rId436" Type="http://schemas.openxmlformats.org/officeDocument/2006/relationships/slide" Target="slides/slide435.xml"/><Relationship Id="rId437" Type="http://schemas.openxmlformats.org/officeDocument/2006/relationships/slide" Target="slides/slide436.xml"/><Relationship Id="rId438" Type="http://schemas.openxmlformats.org/officeDocument/2006/relationships/slide" Target="slides/slide437.xml"/><Relationship Id="rId439" Type="http://schemas.openxmlformats.org/officeDocument/2006/relationships/slide" Target="slides/slide43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440" Type="http://schemas.openxmlformats.org/officeDocument/2006/relationships/slide" Target="slides/slide439.xml"/><Relationship Id="rId441" Type="http://schemas.openxmlformats.org/officeDocument/2006/relationships/slide" Target="slides/slide440.xml"/><Relationship Id="rId442" Type="http://schemas.openxmlformats.org/officeDocument/2006/relationships/slide" Target="slides/slide441.xml"/><Relationship Id="rId443" Type="http://schemas.openxmlformats.org/officeDocument/2006/relationships/slide" Target="slides/slide442.xml"/><Relationship Id="rId444" Type="http://schemas.openxmlformats.org/officeDocument/2006/relationships/slide" Target="slides/slide443.xml"/><Relationship Id="rId445" Type="http://schemas.openxmlformats.org/officeDocument/2006/relationships/slide" Target="slides/slide444.xml"/><Relationship Id="rId446" Type="http://schemas.openxmlformats.org/officeDocument/2006/relationships/slide" Target="slides/slide445.xml"/><Relationship Id="rId447" Type="http://schemas.openxmlformats.org/officeDocument/2006/relationships/slide" Target="slides/slide446.xml"/><Relationship Id="rId448" Type="http://schemas.openxmlformats.org/officeDocument/2006/relationships/slide" Target="slides/slide447.xml"/><Relationship Id="rId449" Type="http://schemas.openxmlformats.org/officeDocument/2006/relationships/slide" Target="slides/slide44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slide" Target="slides/slide397.xml"/><Relationship Id="rId399" Type="http://schemas.openxmlformats.org/officeDocument/2006/relationships/slide" Target="slides/slide398.xml"/><Relationship Id="rId450" Type="http://schemas.openxmlformats.org/officeDocument/2006/relationships/slide" Target="slides/slide449.xml"/><Relationship Id="rId451" Type="http://schemas.openxmlformats.org/officeDocument/2006/relationships/slide" Target="slides/slide450.xml"/><Relationship Id="rId452" Type="http://schemas.openxmlformats.org/officeDocument/2006/relationships/slide" Target="slides/slide451.xml"/><Relationship Id="rId453" Type="http://schemas.openxmlformats.org/officeDocument/2006/relationships/slide" Target="slides/slide452.xml"/><Relationship Id="rId454" Type="http://schemas.openxmlformats.org/officeDocument/2006/relationships/slide" Target="slides/slide453.xml"/><Relationship Id="rId455" Type="http://schemas.openxmlformats.org/officeDocument/2006/relationships/slide" Target="slides/slide454.xml"/><Relationship Id="rId456" Type="http://schemas.openxmlformats.org/officeDocument/2006/relationships/printerSettings" Target="printerSettings/printerSettings1.bin"/><Relationship Id="rId457" Type="http://schemas.openxmlformats.org/officeDocument/2006/relationships/presProps" Target="presProps.xml"/><Relationship Id="rId4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0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3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4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4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F047-0471-6E4F-90F7-FA114ED70FC6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3EFA-915A-934E-8A85-6A7B74BB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7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48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sn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sn</a:t>
            </a:r>
            <a:r>
              <a:rPr lang="en-US" sz="3600" dirty="0" smtClean="0">
                <a:latin typeface="Century Gothic"/>
                <a:cs typeface="Century Gothic"/>
              </a:rPr>
              <a:t>ow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s-blends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9-18 at 10.3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5" y="1126605"/>
            <a:ext cx="4076700" cy="515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6247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4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689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</a:t>
            </a:r>
            <a:r>
              <a:rPr lang="en-US" sz="7000" dirty="0" err="1" smtClean="0">
                <a:latin typeface="Century Gothic"/>
                <a:cs typeface="Century Gothic"/>
              </a:rPr>
              <a:t>fl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362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</a:t>
            </a:r>
            <a:r>
              <a:rPr lang="en-US" sz="7000" dirty="0" err="1" smtClean="0">
                <a:latin typeface="Century Gothic"/>
                <a:cs typeface="Century Gothic"/>
              </a:rPr>
              <a:t>fl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75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fl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439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fl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 </a:t>
            </a:r>
            <a:r>
              <a:rPr lang="en-US" sz="7000" dirty="0" err="1" smtClean="0">
                <a:latin typeface="Century Gothic"/>
                <a:cs typeface="Century Gothic"/>
              </a:rPr>
              <a:t>pl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144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fl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 </a:t>
            </a:r>
            <a:r>
              <a:rPr lang="en-US" sz="7000" dirty="0" err="1" smtClean="0">
                <a:latin typeface="Century Gothic"/>
                <a:cs typeface="Century Gothic"/>
              </a:rPr>
              <a:t>pl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034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fl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 pl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512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166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325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sp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sp</a:t>
            </a:r>
            <a:r>
              <a:rPr lang="en-US" sz="3600" dirty="0" smtClean="0">
                <a:latin typeface="Century Gothic"/>
                <a:cs typeface="Century Gothic"/>
              </a:rPr>
              <a:t>oon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s-blends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9-18 at 10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2" y="1327200"/>
            <a:ext cx="3775791" cy="4755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2083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43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724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525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140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280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Stan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2110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Stan spills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664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Stan spills his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27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Stan spills his glass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152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Stan spills his glass in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417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st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st</a:t>
            </a:r>
            <a:r>
              <a:rPr lang="en-US" sz="3600" dirty="0" smtClean="0">
                <a:latin typeface="Century Gothic"/>
                <a:cs typeface="Century Gothic"/>
              </a:rPr>
              <a:t>ar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s-blends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9-18 at 10.4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18" y="1269910"/>
            <a:ext cx="3964245" cy="494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311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Stan spills his glass in the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827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Fran and Scott see a big frog.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Stan spills his glass in the grass.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548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051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 can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245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 can swim, 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152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 can swim, skip, 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829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 can swim, skip, and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263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 can swim, skip, and spin. 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30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 can swim, skip, and spin. Can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454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8848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I can swim, skip, and spin. Can you?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614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sw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sw</a:t>
            </a:r>
            <a:r>
              <a:rPr lang="en-US" sz="3600" dirty="0" smtClean="0">
                <a:latin typeface="Century Gothic"/>
                <a:cs typeface="Century Gothic"/>
              </a:rPr>
              <a:t>ing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s-blends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64" y="1279459"/>
            <a:ext cx="4224938" cy="5106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14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</a:t>
            </a:r>
            <a:endParaRPr lang="en-US" sz="54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3172" y="1823969"/>
            <a:ext cx="2190639" cy="718367"/>
            <a:chOff x="3273172" y="1823969"/>
            <a:chExt cx="2190639" cy="718367"/>
          </a:xfrm>
        </p:grpSpPr>
        <p:sp>
          <p:nvSpPr>
            <p:cNvPr id="4" name="Rectangle 3"/>
            <p:cNvSpPr/>
            <p:nvPr/>
          </p:nvSpPr>
          <p:spPr>
            <a:xfrm>
              <a:off x="3273172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172" y="2632658"/>
            <a:ext cx="2207686" cy="718367"/>
            <a:chOff x="3256125" y="1823969"/>
            <a:chExt cx="2207686" cy="718367"/>
          </a:xfrm>
        </p:grpSpPr>
        <p:sp>
          <p:nvSpPr>
            <p:cNvPr id="9" name="Rectangle 8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3172" y="3435873"/>
            <a:ext cx="2207686" cy="718367"/>
            <a:chOff x="3256125" y="1823969"/>
            <a:chExt cx="2207686" cy="718367"/>
          </a:xfrm>
        </p:grpSpPr>
        <p:sp>
          <p:nvSpPr>
            <p:cNvPr id="13" name="Rectangle 12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3172" y="4275603"/>
            <a:ext cx="2207686" cy="718367"/>
            <a:chOff x="3256125" y="1823969"/>
            <a:chExt cx="2207686" cy="718367"/>
          </a:xfrm>
        </p:grpSpPr>
        <p:sp>
          <p:nvSpPr>
            <p:cNvPr id="17" name="Rectangle 16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73172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06226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47804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0858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80858" y="427560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80858" y="343587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0858" y="2632658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63811" y="1823969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964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jump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jump into the pool.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17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move this big box?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044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run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will run to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559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two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Brad has two black cats?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993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like to </a:t>
            </a:r>
            <a:r>
              <a:rPr lang="en-US" sz="5400" b="1" dirty="0" smtClean="0">
                <a:latin typeface="Century Gothic"/>
                <a:cs typeface="Century Gothic"/>
              </a:rPr>
              <a:t>jump</a:t>
            </a:r>
            <a:r>
              <a:rPr lang="en-US" sz="5400" dirty="0" smtClean="0">
                <a:latin typeface="Century Gothic"/>
                <a:cs typeface="Century Gothic"/>
              </a:rPr>
              <a:t>.</a:t>
            </a: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Can you move this big box?</a:t>
            </a:r>
          </a:p>
          <a:p>
            <a:pPr marL="1371600" indent="-1371600">
              <a:buAutoNum type="arabicPeriod"/>
            </a:pPr>
            <a:r>
              <a:rPr lang="en-US" sz="5400" b="1" dirty="0" smtClean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We will </a:t>
            </a:r>
            <a:r>
              <a:rPr lang="en-US" sz="5400" b="1" dirty="0" smtClean="0">
                <a:latin typeface="Century Gothic"/>
                <a:cs typeface="Century Gothic"/>
              </a:rPr>
              <a:t>run</a:t>
            </a:r>
            <a:r>
              <a:rPr lang="en-US" sz="5400" dirty="0" smtClean="0">
                <a:latin typeface="Century Gothic"/>
                <a:cs typeface="Century Gothic"/>
              </a:rPr>
              <a:t> to school.</a:t>
            </a: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Brad has </a:t>
            </a:r>
            <a:r>
              <a:rPr lang="en-US" sz="5400" b="1" dirty="0" smtClean="0">
                <a:latin typeface="Century Gothic"/>
                <a:cs typeface="Century Gothic"/>
              </a:rPr>
              <a:t>two</a:t>
            </a:r>
            <a:r>
              <a:rPr lang="en-US" sz="5400" dirty="0" smtClean="0">
                <a:latin typeface="Century Gothic"/>
                <a:cs typeface="Century Gothic"/>
              </a:rPr>
              <a:t> black cats?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210878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571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1420481"/>
            <a:ext cx="8347098" cy="2055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Brad can skip up the hill.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928330"/>
            <a:ext cx="868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sentence is a group of words that tells a whole idea.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0833" y="4064535"/>
            <a:ext cx="5495217" cy="1702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Brad – </a:t>
            </a:r>
            <a:r>
              <a:rPr lang="en-US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who?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skip up a hill </a:t>
            </a:r>
            <a:r>
              <a:rPr lang="en-US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 what?</a:t>
            </a:r>
            <a:endParaRPr lang="en-US" sz="4000" dirty="0" smtClean="0">
              <a:solidFill>
                <a:schemeClr val="tx1"/>
              </a:solidFill>
              <a:latin typeface="Century Gothic"/>
              <a:cs typeface="Century Gothic"/>
            </a:endParaRPr>
          </a:p>
          <a:p>
            <a:endParaRPr lang="en-US" sz="4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587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1646087"/>
            <a:ext cx="8347098" cy="45204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I like yams!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The sits here.</a:t>
            </a: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Is the cat?</a:t>
            </a:r>
          </a:p>
          <a:p>
            <a:pPr algn="ctr"/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097607"/>
            <a:ext cx="8689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which are sentences and which are not.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503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768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61" y="325096"/>
            <a:ext cx="8679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Have children practice connecting b and r to /</a:t>
            </a:r>
            <a:r>
              <a:rPr lang="en-US" sz="2000" dirty="0" err="1" smtClean="0">
                <a:latin typeface="Century Gothic"/>
                <a:cs typeface="Century Gothic"/>
              </a:rPr>
              <a:t>br</a:t>
            </a:r>
            <a:r>
              <a:rPr lang="en-US" sz="20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Say /</a:t>
            </a:r>
            <a:r>
              <a:rPr lang="en-US" sz="2000" dirty="0" err="1" smtClean="0">
                <a:latin typeface="Century Gothic"/>
                <a:cs typeface="Century Gothic"/>
              </a:rPr>
              <a:t>br</a:t>
            </a:r>
            <a:r>
              <a:rPr lang="en-US" sz="2000" dirty="0" smtClean="0">
                <a:latin typeface="Century Gothic"/>
                <a:cs typeface="Century Gothic"/>
              </a:rPr>
              <a:t>/ as I write b and r. Write b and r five times as you say /</a:t>
            </a:r>
            <a:r>
              <a:rPr lang="en-US" sz="2000" dirty="0" err="1" smtClean="0">
                <a:latin typeface="Century Gothic"/>
                <a:cs typeface="Century Gothic"/>
              </a:rPr>
              <a:t>br</a:t>
            </a:r>
            <a:r>
              <a:rPr lang="en-US" sz="2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endParaRPr lang="en-US" sz="2000" dirty="0"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Repeat with /</a:t>
            </a:r>
            <a:r>
              <a:rPr lang="en-US" sz="2000" dirty="0" err="1" smtClean="0">
                <a:latin typeface="Century Gothic"/>
                <a:cs typeface="Century Gothic"/>
              </a:rPr>
              <a:t>cr</a:t>
            </a:r>
            <a:r>
              <a:rPr lang="en-US" sz="2000" dirty="0" smtClean="0">
                <a:latin typeface="Century Gothic"/>
                <a:cs typeface="Century Gothic"/>
              </a:rPr>
              <a:t>/, /</a:t>
            </a:r>
            <a:r>
              <a:rPr lang="en-US" sz="2000" dirty="0" err="1" smtClean="0">
                <a:latin typeface="Century Gothic"/>
                <a:cs typeface="Century Gothic"/>
              </a:rPr>
              <a:t>dr</a:t>
            </a:r>
            <a:r>
              <a:rPr lang="en-US" sz="2000" dirty="0" smtClean="0">
                <a:latin typeface="Century Gothic"/>
                <a:cs typeface="Century Gothic"/>
              </a:rPr>
              <a:t>/, /</a:t>
            </a:r>
            <a:r>
              <a:rPr lang="en-US" sz="2000" dirty="0" err="1" smtClean="0">
                <a:latin typeface="Century Gothic"/>
                <a:cs typeface="Century Gothic"/>
              </a:rPr>
              <a:t>fr</a:t>
            </a:r>
            <a:r>
              <a:rPr lang="en-US" sz="2000" dirty="0" smtClean="0">
                <a:latin typeface="Century Gothic"/>
                <a:cs typeface="Century Gothic"/>
              </a:rPr>
              <a:t>/, /gr/, /</a:t>
            </a:r>
            <a:r>
              <a:rPr lang="en-US" sz="2000" dirty="0" err="1" smtClean="0">
                <a:latin typeface="Century Gothic"/>
                <a:cs typeface="Century Gothic"/>
              </a:rPr>
              <a:t>tr</a:t>
            </a:r>
            <a:r>
              <a:rPr lang="en-US" sz="2000" dirty="0" smtClean="0">
                <a:latin typeface="Century Gothic"/>
                <a:cs typeface="Century Gothic"/>
              </a:rPr>
              <a:t>/ and /</a:t>
            </a:r>
            <a:r>
              <a:rPr lang="en-US" sz="2000" dirty="0" err="1" smtClean="0">
                <a:latin typeface="Century Gothic"/>
                <a:cs typeface="Century Gothic"/>
              </a:rPr>
              <a:t>sm</a:t>
            </a:r>
            <a:r>
              <a:rPr lang="en-US" sz="2000" dirty="0" smtClean="0">
                <a:latin typeface="Century Gothic"/>
                <a:cs typeface="Century Gothic"/>
              </a:rPr>
              <a:t>/, /</a:t>
            </a:r>
            <a:r>
              <a:rPr lang="en-US" sz="2000" dirty="0" err="1" smtClean="0">
                <a:latin typeface="Century Gothic"/>
                <a:cs typeface="Century Gothic"/>
              </a:rPr>
              <a:t>sn</a:t>
            </a:r>
            <a:r>
              <a:rPr lang="en-US" sz="2000" dirty="0" smtClean="0">
                <a:latin typeface="Century Gothic"/>
                <a:cs typeface="Century Gothic"/>
              </a:rPr>
              <a:t>/, /</a:t>
            </a:r>
            <a:r>
              <a:rPr lang="en-US" sz="2000" dirty="0" err="1" smtClean="0">
                <a:latin typeface="Century Gothic"/>
                <a:cs typeface="Century Gothic"/>
              </a:rPr>
              <a:t>sp</a:t>
            </a:r>
            <a:r>
              <a:rPr lang="en-US" sz="2000" dirty="0" smtClean="0">
                <a:latin typeface="Century Gothic"/>
                <a:cs typeface="Century Gothic"/>
              </a:rPr>
              <a:t>/, /</a:t>
            </a:r>
            <a:r>
              <a:rPr lang="en-US" sz="2000" dirty="0" err="1" smtClean="0">
                <a:latin typeface="Century Gothic"/>
                <a:cs typeface="Century Gothic"/>
              </a:rPr>
              <a:t>st</a:t>
            </a:r>
            <a:r>
              <a:rPr lang="en-US" sz="2000" dirty="0" smtClean="0">
                <a:latin typeface="Century Gothic"/>
                <a:cs typeface="Century Gothic"/>
              </a:rPr>
              <a:t>/, /</a:t>
            </a:r>
            <a:r>
              <a:rPr lang="en-US" sz="2000" dirty="0" err="1" smtClean="0">
                <a:latin typeface="Century Gothic"/>
                <a:cs typeface="Century Gothic"/>
              </a:rPr>
              <a:t>sw</a:t>
            </a:r>
            <a:r>
              <a:rPr lang="en-US" sz="2000" dirty="0" smtClean="0">
                <a:latin typeface="Century Gothic"/>
                <a:cs typeface="Century Gothic"/>
              </a:rPr>
              <a:t>/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9-18 at 10.3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1" y="2176858"/>
            <a:ext cx="1012156" cy="1279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465478" y="2415697"/>
            <a:ext cx="748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Century Gothic"/>
                <a:cs typeface="Century Gothic"/>
              </a:rPr>
              <a:t>br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br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br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br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br</a:t>
            </a:r>
            <a:endParaRPr lang="en-US" sz="5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9-18 at 10.31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4" y="3784641"/>
            <a:ext cx="1098828" cy="1387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551416" y="4038521"/>
            <a:ext cx="748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Century Gothic"/>
                <a:cs typeface="Century Gothic"/>
              </a:rPr>
              <a:t>cr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cr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cr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cr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cr</a:t>
            </a:r>
            <a:endParaRPr lang="en-US" sz="5400" dirty="0"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34" y="5490219"/>
            <a:ext cx="1220479" cy="1148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551416" y="5613604"/>
            <a:ext cx="748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/>
                <a:cs typeface="Century Gothic"/>
              </a:rPr>
              <a:t> </a:t>
            </a:r>
            <a:r>
              <a:rPr lang="en-US" sz="5400" dirty="0" err="1" smtClean="0">
                <a:latin typeface="Century Gothic"/>
                <a:cs typeface="Century Gothic"/>
              </a:rPr>
              <a:t>fr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fr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fr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fr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fr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662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the sounds in this word: spot.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put one marker in each box as I say each sound.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106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4264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6422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20775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92714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48634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4350" y="2172012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335" y="2186630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/p/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0255" y="2186630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/o/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1857147" y="3716127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3620562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5393530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68580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31338" y="2170055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/t/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6968674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7354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518" y="5633128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Spot has four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sounds with me: /s/ /p/ /o/ /t/.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244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place markers in boxes as they segment the following words. Do the first one together. Now I will say more words. Place markers in the boxes as you say the sounds in the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106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4264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6422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20775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92714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48634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4350" y="2172012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335" y="2186630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/n/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0255" y="2186630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/a/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1857147" y="3716127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3620562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5393530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68580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31338" y="2170055"/>
            <a:ext cx="99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ck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6968674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7354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518" y="5633128"/>
            <a:ext cx="8055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the first one together: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snack				still				drum				trip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skin				cross			swim				grass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198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968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066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734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62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787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6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70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485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947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642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049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246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630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242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018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579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759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241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602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514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46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076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534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680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024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516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0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7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219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447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688" y="1078948"/>
            <a:ext cx="8393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Century Gothic"/>
                <a:cs typeface="Century Gothic"/>
              </a:rPr>
              <a:t>st</a:t>
            </a:r>
            <a:r>
              <a:rPr lang="en-US" sz="7200" dirty="0" smtClean="0">
                <a:latin typeface="Century Gothic"/>
                <a:cs typeface="Century Gothic"/>
              </a:rPr>
              <a:t> 			</a:t>
            </a:r>
            <a:r>
              <a:rPr lang="en-US" sz="7200" dirty="0" err="1" smtClean="0">
                <a:latin typeface="Century Gothic"/>
                <a:cs typeface="Century Gothic"/>
              </a:rPr>
              <a:t>br</a:t>
            </a:r>
            <a:r>
              <a:rPr lang="en-US" sz="7200" dirty="0" smtClean="0">
                <a:latin typeface="Century Gothic"/>
                <a:cs typeface="Century Gothic"/>
              </a:rPr>
              <a:t>		 		</a:t>
            </a:r>
            <a:r>
              <a:rPr lang="en-US" sz="7200" dirty="0" err="1" smtClean="0">
                <a:latin typeface="Century Gothic"/>
                <a:cs typeface="Century Gothic"/>
              </a:rPr>
              <a:t>sk</a:t>
            </a:r>
            <a:r>
              <a:rPr lang="en-US" sz="7200" dirty="0" smtClean="0">
                <a:latin typeface="Century Gothic"/>
                <a:cs typeface="Century Gothic"/>
              </a:rPr>
              <a:t>		 		</a:t>
            </a:r>
            <a:r>
              <a:rPr lang="en-US" sz="7200" dirty="0" err="1" smtClean="0">
                <a:latin typeface="Century Gothic"/>
                <a:cs typeface="Century Gothic"/>
              </a:rPr>
              <a:t>cr</a:t>
            </a:r>
            <a:endParaRPr lang="en-US" sz="7200" dirty="0" smtClean="0">
              <a:latin typeface="Century Gothic"/>
              <a:cs typeface="Century Gothic"/>
            </a:endParaRP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err="1" smtClean="0">
                <a:latin typeface="Century Gothic"/>
                <a:cs typeface="Century Gothic"/>
              </a:rPr>
              <a:t>sm</a:t>
            </a:r>
            <a:r>
              <a:rPr lang="en-US" sz="7200" dirty="0" smtClean="0">
                <a:latin typeface="Century Gothic"/>
                <a:cs typeface="Century Gothic"/>
              </a:rPr>
              <a:t>			</a:t>
            </a:r>
            <a:r>
              <a:rPr lang="en-US" sz="7200" dirty="0" err="1" smtClean="0">
                <a:latin typeface="Century Gothic"/>
                <a:cs typeface="Century Gothic"/>
              </a:rPr>
              <a:t>fr</a:t>
            </a:r>
            <a:r>
              <a:rPr lang="en-US" sz="7200" dirty="0" smtClean="0">
                <a:latin typeface="Century Gothic"/>
                <a:cs typeface="Century Gothic"/>
              </a:rPr>
              <a:t>				</a:t>
            </a:r>
            <a:r>
              <a:rPr lang="en-US" sz="7200" dirty="0" err="1" smtClean="0">
                <a:latin typeface="Century Gothic"/>
                <a:cs typeface="Century Gothic"/>
              </a:rPr>
              <a:t>sp</a:t>
            </a:r>
            <a:r>
              <a:rPr lang="en-US" sz="7200" dirty="0" smtClean="0">
                <a:latin typeface="Century Gothic"/>
                <a:cs typeface="Century Gothic"/>
              </a:rPr>
              <a:t>			gr</a:t>
            </a:r>
          </a:p>
          <a:p>
            <a:endParaRPr lang="en-US" sz="7200" dirty="0">
              <a:latin typeface="Century Gothic"/>
              <a:cs typeface="Century Gothic"/>
            </a:endParaRPr>
          </a:p>
          <a:p>
            <a:r>
              <a:rPr lang="en-US" sz="7200" dirty="0" err="1" smtClean="0">
                <a:latin typeface="Century Gothic"/>
                <a:cs typeface="Century Gothic"/>
              </a:rPr>
              <a:t>sw</a:t>
            </a:r>
            <a:r>
              <a:rPr lang="en-US" sz="7200" dirty="0" smtClean="0">
                <a:latin typeface="Century Gothic"/>
                <a:cs typeface="Century Gothic"/>
              </a:rPr>
              <a:t>			</a:t>
            </a:r>
            <a:r>
              <a:rPr lang="en-US" sz="7200" dirty="0" err="1" smtClean="0">
                <a:latin typeface="Century Gothic"/>
                <a:cs typeface="Century Gothic"/>
              </a:rPr>
              <a:t>dr</a:t>
            </a:r>
            <a:r>
              <a:rPr lang="en-US" sz="7200" dirty="0" smtClean="0">
                <a:latin typeface="Century Gothic"/>
                <a:cs typeface="Century Gothic"/>
              </a:rPr>
              <a:t>				</a:t>
            </a:r>
            <a:r>
              <a:rPr lang="en-US" sz="7200" dirty="0" err="1" smtClean="0">
                <a:latin typeface="Century Gothic"/>
                <a:cs typeface="Century Gothic"/>
              </a:rPr>
              <a:t>sn</a:t>
            </a:r>
            <a:r>
              <a:rPr lang="en-US" sz="7200" dirty="0" smtClean="0">
                <a:latin typeface="Century Gothic"/>
                <a:cs typeface="Century Gothic"/>
              </a:rPr>
              <a:t>				</a:t>
            </a:r>
            <a:r>
              <a:rPr lang="en-US" sz="7200" dirty="0" err="1" smtClean="0">
                <a:latin typeface="Century Gothic"/>
                <a:cs typeface="Century Gothic"/>
              </a:rPr>
              <a:t>tr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915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510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59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08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265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827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989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059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437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276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989045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059047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437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79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276610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224197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746755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74097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70466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224197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746755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74097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70466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224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3201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746755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74097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70466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224197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746755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74097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70466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224197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746755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74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327" y="4239661"/>
            <a:ext cx="88611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a group of words. Listen for the middle sound. Tell me which word does not belong and why.</a:t>
            </a: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crack, crumb, proud		snow, snap, stay 		stop, smile, tick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small, sweet, smoke           grow, frog, fruit  		drop, drink, praise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bread, brake, drum.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Two of these words begin with the same two sounds. One does not.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Bread and brake begin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Drum does not begin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Drum does not belong.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Repeat with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skate, spin, spot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                   grin, truck, grape.</a:t>
            </a:r>
          </a:p>
        </p:txBody>
      </p:sp>
    </p:spTree>
    <p:extLst>
      <p:ext uri="{BB962C8B-B14F-4D97-AF65-F5344CB8AC3E}">
        <p14:creationId xmlns:p14="http://schemas.microsoft.com/office/powerpoint/2010/main" val="395138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64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70466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224197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746755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74097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70466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21699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508564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9500363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25711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21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11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5085649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950036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25711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21699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508564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950036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25711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21699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508564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950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25711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715091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4176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3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8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1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7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the front of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2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0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201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6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7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2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ll.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2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9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5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6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8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64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1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/z/ sound at the end of Stan’s.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apostrophe s at the end of a naming word means that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something belongs to someone or something.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640108" cy="4755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Stan</a:t>
            </a:r>
          </a:p>
          <a:p>
            <a:pPr algn="ctr"/>
            <a:endParaRPr lang="en-US" sz="3200" b="1" dirty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Stan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’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Stan’s frog</a:t>
            </a:r>
            <a:endParaRPr lang="en-US" sz="5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urved Down Arrow 4"/>
          <p:cNvSpPr/>
          <p:nvPr/>
        </p:nvSpPr>
        <p:spPr>
          <a:xfrm flipH="1">
            <a:off x="3647574" y="5165579"/>
            <a:ext cx="1833336" cy="502363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/z/ sound at the end of Stan’s.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apostrophe s at the end of a naming word means that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something belongs to someone or something.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640108" cy="4755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Stan</a:t>
            </a:r>
          </a:p>
          <a:p>
            <a:pPr algn="ctr"/>
            <a:endParaRPr lang="en-US" sz="3200" b="1" dirty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Stan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’</a:t>
            </a:r>
            <a:r>
              <a:rPr lang="en-US" sz="6600" dirty="0" smtClean="0">
                <a:latin typeface="Century Gothic"/>
                <a:cs typeface="Century Gothic"/>
              </a:rPr>
              <a:t>s</a:t>
            </a:r>
          </a:p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Stan’s frog</a:t>
            </a:r>
            <a:endParaRPr lang="en-US" sz="5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urved Down Arrow 4"/>
          <p:cNvSpPr/>
          <p:nvPr/>
        </p:nvSpPr>
        <p:spPr>
          <a:xfrm flipH="1">
            <a:off x="3647574" y="5165579"/>
            <a:ext cx="1833336" cy="502363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7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Blend each word and use it in a sentence that tells what belongs to whom.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4687" y="1327198"/>
            <a:ext cx="6640108" cy="5175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Fran’s _______</a:t>
            </a:r>
            <a:endParaRPr lang="en-US" sz="3200" b="1" dirty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Brad’s _______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frog’s _______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cat’s _______</a:t>
            </a:r>
          </a:p>
        </p:txBody>
      </p:sp>
      <p:sp>
        <p:nvSpPr>
          <p:cNvPr id="6" name="Curved Down Arrow 5"/>
          <p:cNvSpPr/>
          <p:nvPr/>
        </p:nvSpPr>
        <p:spPr>
          <a:xfrm flipH="1">
            <a:off x="3437503" y="1394035"/>
            <a:ext cx="2282121" cy="439221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77124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8457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09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spot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192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grin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2696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drill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687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spill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grab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drop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grass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drip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225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077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jump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jump into the pool.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061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move this big box?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739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run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will run to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793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11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two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Brad has two black cats?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3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56" y="2394398"/>
            <a:ext cx="8347098" cy="4270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5400" b="1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latin typeface="Century Gothic"/>
                <a:cs typeface="Century Gothic"/>
              </a:rPr>
              <a:t>S</a:t>
            </a:r>
            <a:r>
              <a:rPr lang="en-US" sz="5400" dirty="0" smtClean="0">
                <a:latin typeface="Century Gothic"/>
                <a:cs typeface="Century Gothic"/>
              </a:rPr>
              <a:t>tan ran to the hill</a:t>
            </a:r>
            <a:r>
              <a:rPr lang="en-US" sz="5400" b="1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latin typeface="Century Gothic"/>
                <a:cs typeface="Century Gothic"/>
              </a:rPr>
              <a:t>D</a:t>
            </a:r>
            <a:r>
              <a:rPr lang="en-US" sz="5400" dirty="0" smtClean="0">
                <a:latin typeface="Century Gothic"/>
                <a:cs typeface="Century Gothic"/>
              </a:rPr>
              <a:t>id you hit him</a:t>
            </a:r>
            <a:r>
              <a:rPr lang="en-US" sz="5400" b="1" dirty="0" smtClean="0">
                <a:latin typeface="Century Gothic"/>
                <a:cs typeface="Century Gothic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latin typeface="Century Gothic"/>
                <a:cs typeface="Century Gothic"/>
              </a:rPr>
              <a:t>S</a:t>
            </a:r>
            <a:r>
              <a:rPr lang="en-US" sz="5400" dirty="0" smtClean="0">
                <a:latin typeface="Century Gothic"/>
                <a:cs typeface="Century Gothic"/>
              </a:rPr>
              <a:t>wim as fast as you can</a:t>
            </a:r>
            <a:r>
              <a:rPr lang="en-US" sz="5400" b="1" dirty="0" smtClean="0">
                <a:latin typeface="Century Gothic"/>
                <a:cs typeface="Century Gothic"/>
              </a:rPr>
              <a:t>!</a:t>
            </a:r>
            <a:endParaRPr lang="en-US" sz="5400" b="1" dirty="0" smtClean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5400" b="1" dirty="0" smtClean="0">
              <a:latin typeface="Century Gothic"/>
              <a:cs typeface="Century Gothic"/>
            </a:endParaRPr>
          </a:p>
          <a:p>
            <a:pPr algn="ctr"/>
            <a:endParaRPr lang="en-US" sz="54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94951"/>
            <a:ext cx="86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sentence is a group of words that tells a whole idea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sentence begins with a capital letter and ends with a punctuation mark.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586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646087"/>
            <a:ext cx="8898117" cy="45204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Rob throws the ball.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Kip said, “Quack, quack!”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Can a dog clap?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743" y="963932"/>
            <a:ext cx="8689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which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is a statement, which is a question,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which is an exclamation.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804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744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Deletion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this word: /s/ /t/ /o/ /p/, stop.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take away one sound to make a new word.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take away /s/.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/t/ /o/ /p/.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527" y="3637867"/>
            <a:ext cx="8515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some together. I will say a word. Then I will tell you to take away one sound. Say the new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brat without /b/	trip without /t/		skit without /s/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Stick without /t/	snap without /s/	grills without /r/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662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910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935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94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847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280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075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005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071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01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30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766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836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01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30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766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201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836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01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30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766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836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133675"/>
            <a:ext cx="880383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br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ss</a:t>
            </a:r>
            <a:r>
              <a:rPr lang="en-US" sz="6600" dirty="0" smtClean="0">
                <a:latin typeface="Century Gothic"/>
                <a:cs typeface="Century Gothic"/>
              </a:rPr>
              <a:t>       gr</a:t>
            </a: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sl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fr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37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713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112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706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</a:t>
            </a:r>
            <a:r>
              <a:rPr lang="en-US" sz="7000" dirty="0" err="1" smtClean="0">
                <a:latin typeface="Century Gothic"/>
                <a:cs typeface="Century Gothic"/>
              </a:rPr>
              <a:t>dr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675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64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</a:t>
            </a:r>
            <a:r>
              <a:rPr lang="en-US" sz="7000" dirty="0" err="1" smtClean="0">
                <a:latin typeface="Century Gothic"/>
                <a:cs typeface="Century Gothic"/>
              </a:rPr>
              <a:t>dr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935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968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</a:t>
            </a:r>
            <a:r>
              <a:rPr lang="en-US" sz="7000" dirty="0" err="1" smtClean="0">
                <a:latin typeface="Century Gothic"/>
                <a:cs typeface="Century Gothic"/>
              </a:rPr>
              <a:t>sn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241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</a:t>
            </a:r>
            <a:r>
              <a:rPr lang="en-US" sz="7000" dirty="0" err="1" smtClean="0">
                <a:latin typeface="Century Gothic"/>
                <a:cs typeface="Century Gothic"/>
              </a:rPr>
              <a:t>sn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028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878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</a:t>
            </a:r>
            <a:r>
              <a:rPr lang="en-US" sz="7000" dirty="0" err="1" smtClean="0">
                <a:latin typeface="Century Gothic"/>
                <a:cs typeface="Century Gothic"/>
              </a:rPr>
              <a:t>sk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730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25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27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sw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271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sw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302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11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33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</a:t>
            </a:r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702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</a:t>
            </a:r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349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105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</a:t>
            </a:r>
            <a:r>
              <a:rPr lang="en-US" sz="7000" dirty="0" err="1" smtClean="0">
                <a:latin typeface="Century Gothic"/>
                <a:cs typeface="Century Gothic"/>
              </a:rPr>
              <a:t>sk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494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732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313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081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945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84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8 at 10.3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2" y="1018330"/>
            <a:ext cx="4038600" cy="510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br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br</a:t>
            </a:r>
            <a:r>
              <a:rPr lang="en-US" sz="3600" dirty="0" smtClean="0">
                <a:latin typeface="Century Gothic"/>
                <a:cs typeface="Century Gothic"/>
              </a:rPr>
              <a:t>idge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r-blends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773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r>
              <a:rPr lang="en-US" sz="7000" dirty="0" err="1" smtClean="0">
                <a:latin typeface="Century Gothic"/>
                <a:cs typeface="Century Gothic"/>
              </a:rPr>
              <a:t>br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093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298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19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055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019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601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latin typeface="Century Gothic"/>
                <a:cs typeface="Century Gothic"/>
              </a:rPr>
              <a:t>’s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667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latin typeface="Century Gothic"/>
                <a:cs typeface="Century Gothic"/>
              </a:rPr>
              <a:t>’s</a:t>
            </a:r>
            <a:r>
              <a:rPr lang="en-US" sz="7000" dirty="0" smtClean="0">
                <a:latin typeface="Century Gothic"/>
                <a:cs typeface="Century Gothic"/>
              </a:rPr>
              <a:t>   </a:t>
            </a:r>
            <a:r>
              <a:rPr lang="en-US" sz="7000" dirty="0" err="1" smtClean="0">
                <a:latin typeface="Century Gothic"/>
                <a:cs typeface="Century Gothic"/>
              </a:rPr>
              <a:t>fr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61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latin typeface="Century Gothic"/>
                <a:cs typeface="Century Gothic"/>
              </a:rPr>
              <a:t>’s</a:t>
            </a:r>
            <a:r>
              <a:rPr lang="en-US" sz="7000" dirty="0" smtClean="0">
                <a:latin typeface="Century Gothic"/>
                <a:cs typeface="Century Gothic"/>
              </a:rPr>
              <a:t>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436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latin typeface="Century Gothic"/>
                <a:cs typeface="Century Gothic"/>
              </a:rPr>
              <a:t>’s</a:t>
            </a:r>
            <a:r>
              <a:rPr lang="en-US" sz="7000" dirty="0" smtClean="0">
                <a:latin typeface="Century Gothic"/>
                <a:cs typeface="Century Gothic"/>
              </a:rPr>
              <a:t>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60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201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3333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ss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latin typeface="Century Gothic"/>
                <a:cs typeface="Century Gothic"/>
              </a:rPr>
              <a:t>’s</a:t>
            </a:r>
            <a:r>
              <a:rPr lang="en-US" sz="7000" dirty="0" smtClean="0">
                <a:latin typeface="Century Gothic"/>
                <a:cs typeface="Century Gothic"/>
              </a:rPr>
              <a:t>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217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047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407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344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420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731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</a:t>
            </a:r>
            <a:r>
              <a:rPr lang="en-US" sz="7000" dirty="0" err="1" smtClean="0">
                <a:latin typeface="Century Gothic"/>
                <a:cs typeface="Century Gothic"/>
              </a:rPr>
              <a:t>c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38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625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805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</a:t>
            </a:r>
            <a:r>
              <a:rPr lang="en-US" sz="7000" dirty="0" err="1" smtClean="0">
                <a:latin typeface="Century Gothic"/>
                <a:cs typeface="Century Gothic"/>
              </a:rPr>
              <a:t>Fr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510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1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9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64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7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21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335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348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759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58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992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074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370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205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8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52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736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11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694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5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54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86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49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073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err="1" smtClean="0">
                <a:latin typeface="Century Gothic"/>
                <a:cs typeface="Century Gothic"/>
              </a:rPr>
              <a:t>c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63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513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</a:t>
            </a:r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876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</a:t>
            </a:r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20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2" y="334129"/>
            <a:ext cx="729514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r-Blends and s-</a:t>
            </a:r>
            <a:r>
              <a:rPr lang="en-US" sz="2800" dirty="0" smtClean="0">
                <a:latin typeface="Century Gothic" panose="020B0502020202020204" pitchFamily="34" charset="0"/>
              </a:rPr>
              <a:t>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2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969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1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458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2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867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gr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433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</a:t>
            </a:r>
            <a:r>
              <a:rPr lang="en-US" sz="7000" dirty="0" err="1" smtClean="0">
                <a:latin typeface="Century Gothic"/>
                <a:cs typeface="Century Gothic"/>
              </a:rPr>
              <a:t>gr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153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875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</a:t>
            </a:r>
            <a:r>
              <a:rPr lang="en-US" sz="7000" dirty="0" err="1" smtClean="0">
                <a:latin typeface="Century Gothic"/>
                <a:cs typeface="Century Gothic"/>
              </a:rPr>
              <a:t>sl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667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</a:t>
            </a:r>
            <a:r>
              <a:rPr lang="en-US" sz="7000" dirty="0" err="1" smtClean="0">
                <a:latin typeface="Century Gothic"/>
                <a:cs typeface="Century Gothic"/>
              </a:rPr>
              <a:t>sl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96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m’s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t’s   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n’s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m’s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g’s</a:t>
            </a:r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484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0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02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653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15" y="267349"/>
            <a:ext cx="854601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fr</a:t>
            </a:r>
            <a:r>
              <a:rPr lang="en-US" sz="6600" dirty="0" smtClean="0">
                <a:latin typeface="Century Gothic"/>
                <a:cs typeface="Century Gothic"/>
              </a:rPr>
              <a:t> 				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				</a:t>
            </a:r>
            <a:r>
              <a:rPr lang="en-US" sz="6600" dirty="0" err="1" smtClean="0">
                <a:latin typeface="Century Gothic"/>
                <a:cs typeface="Century Gothic"/>
              </a:rPr>
              <a:t>sw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				</a:t>
            </a:r>
            <a:r>
              <a:rPr lang="en-US" sz="6600" dirty="0" err="1" smtClean="0">
                <a:latin typeface="Century Gothic"/>
                <a:cs typeface="Century Gothic"/>
              </a:rPr>
              <a:t>tr</a:t>
            </a:r>
            <a:r>
              <a:rPr lang="en-US" sz="6600" dirty="0" smtClean="0">
                <a:latin typeface="Century Gothic"/>
                <a:cs typeface="Century Gothic"/>
              </a:rPr>
              <a:t>				gr 			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ck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        </a:t>
            </a:r>
            <a:r>
              <a:rPr lang="en-US" sz="6600" dirty="0" err="1" smtClean="0">
                <a:latin typeface="Century Gothic"/>
                <a:cs typeface="Century Gothic"/>
              </a:rPr>
              <a:t>bl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000" dirty="0" smtClean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sk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cr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706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 and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807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 and hops.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241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 and hops.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Gram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734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 and hops.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Gram claps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595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 and hops.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Gram claps at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253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 and hops.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Gram claps at Fran’s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345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129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Brad’s frog swims and hops.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Gram claps at Fran’s tricks.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902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2.3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17" y="0"/>
            <a:ext cx="529823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7605458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2.3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3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5917851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2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5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3419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Century Gothic"/>
                <a:cs typeface="Century Gothic"/>
              </a:rPr>
              <a:t>fr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376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2.3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71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3842650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2.3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82" y="0"/>
            <a:ext cx="529151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0878546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2.3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92" y="0"/>
            <a:ext cx="533537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26306165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‘s can show that something belongs to someone.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belongs to Brad?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499069"/>
            <a:ext cx="6640108" cy="5213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Brad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Brad</a:t>
            </a:r>
            <a:r>
              <a:rPr lang="en-US" sz="6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Century Gothic"/>
              </a:rPr>
              <a:t>’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</a:p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Brad’s dog runs and jumps.</a:t>
            </a:r>
            <a:endParaRPr lang="en-US" sz="54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336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Blend these words. Use the words in sentence pairs like this: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Skip has a hat.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Skip’s hat is red.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640108" cy="4755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Pam – Pam’s</a:t>
            </a:r>
          </a:p>
          <a:p>
            <a:pPr algn="ctr"/>
            <a:endParaRPr lang="en-US" sz="3200" b="1" dirty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frog – frog’s</a:t>
            </a:r>
          </a:p>
          <a:p>
            <a:pPr algn="ctr"/>
            <a:endParaRPr lang="en-US" sz="3200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pig – pig’s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/>
            <a:endParaRPr lang="en-US" sz="66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122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79554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52865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8855" y="1150635"/>
            <a:ext cx="128906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sp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72803" y="1236197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15944" y="1155114"/>
            <a:ext cx="128906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gr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6261" y="1150635"/>
            <a:ext cx="1289064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Century Gothic"/>
                <a:cs typeface="Century Gothic"/>
              </a:rPr>
              <a:t>dr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7476572" y="859339"/>
            <a:ext cx="1050348" cy="960587"/>
          </a:xfrm>
          <a:prstGeom prst="noSmoking">
            <a:avLst>
              <a:gd name="adj" fmla="val 1079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spill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grab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drop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spin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grass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drip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265365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hop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4270" y="265365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lot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6005" y="265365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two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485" y="37517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move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4270" y="37517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3741412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485" y="4926132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4270" y="4926132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6005" y="4896744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917" y="6196787"/>
            <a:ext cx="759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Write additional words with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sp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/, /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/, or /gr/ endings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85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080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jump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jump into the pool.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08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move this big box?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967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782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run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will run to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819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two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Brad has two black cats?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191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Building Fluency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778" y="973916"/>
            <a:ext cx="8832476" cy="55761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latin typeface="Century Gothic"/>
                <a:cs typeface="Century Gothic"/>
              </a:rPr>
              <a:t>Stan likes to </a:t>
            </a:r>
            <a:r>
              <a:rPr lang="en-US" sz="6000" b="1" dirty="0" smtClean="0">
                <a:latin typeface="Century Gothic"/>
                <a:cs typeface="Century Gothic"/>
              </a:rPr>
              <a:t>move</a:t>
            </a:r>
            <a:r>
              <a:rPr lang="en-US" sz="6000" dirty="0" smtClean="0">
                <a:latin typeface="Century Gothic"/>
                <a:cs typeface="Century Gothic"/>
              </a:rPr>
              <a:t>.</a:t>
            </a:r>
          </a:p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He can </a:t>
            </a:r>
            <a:r>
              <a:rPr lang="en-US" sz="6000" b="1" dirty="0" smtClean="0">
                <a:latin typeface="Century Gothic"/>
                <a:cs typeface="Century Gothic"/>
              </a:rPr>
              <a:t>run</a:t>
            </a:r>
            <a:r>
              <a:rPr lang="en-US" sz="6000" dirty="0" smtClean="0">
                <a:latin typeface="Century Gothic"/>
                <a:cs typeface="Century Gothic"/>
              </a:rPr>
              <a:t> and </a:t>
            </a:r>
            <a:r>
              <a:rPr lang="en-US" sz="6000" b="1" dirty="0" smtClean="0">
                <a:latin typeface="Century Gothic"/>
                <a:cs typeface="Century Gothic"/>
              </a:rPr>
              <a:t>jump</a:t>
            </a:r>
            <a:r>
              <a:rPr lang="en-US" sz="6000" dirty="0" smtClean="0">
                <a:latin typeface="Century Gothic"/>
                <a:cs typeface="Century Gothic"/>
              </a:rPr>
              <a:t>.</a:t>
            </a:r>
          </a:p>
          <a:p>
            <a:endParaRPr lang="en-US" sz="6000" dirty="0" smtClean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He can do </a:t>
            </a:r>
            <a:r>
              <a:rPr lang="en-US" sz="6000" b="1" dirty="0" smtClean="0">
                <a:latin typeface="Century Gothic"/>
                <a:cs typeface="Century Gothic"/>
              </a:rPr>
              <a:t>two</a:t>
            </a:r>
            <a:r>
              <a:rPr lang="en-US" sz="6000" dirty="0" smtClean="0">
                <a:latin typeface="Century Gothic"/>
                <a:cs typeface="Century Gothic"/>
              </a:rPr>
              <a:t> tricks, too!</a:t>
            </a:r>
            <a:endParaRPr lang="en-US" sz="6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1518398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956" y="2394398"/>
            <a:ext cx="8347098" cy="4270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5400" b="1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b="1" dirty="0" smtClean="0">
                <a:latin typeface="Century Gothic"/>
                <a:cs typeface="Century Gothic"/>
              </a:rPr>
              <a:t>S</a:t>
            </a:r>
            <a:r>
              <a:rPr lang="en-US" sz="5400" dirty="0" smtClean="0">
                <a:latin typeface="Century Gothic"/>
                <a:cs typeface="Century Gothic"/>
              </a:rPr>
              <a:t>tan ran to the hill</a:t>
            </a:r>
            <a:r>
              <a:rPr lang="en-US" sz="5400" b="1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latin typeface="Century Gothic"/>
                <a:cs typeface="Century Gothic"/>
              </a:rPr>
              <a:t>D</a:t>
            </a:r>
            <a:r>
              <a:rPr lang="en-US" sz="5400" dirty="0" smtClean="0">
                <a:latin typeface="Century Gothic"/>
                <a:cs typeface="Century Gothic"/>
              </a:rPr>
              <a:t>id you hit him</a:t>
            </a:r>
            <a:r>
              <a:rPr lang="en-US" sz="5400" b="1" dirty="0" smtClean="0">
                <a:latin typeface="Century Gothic"/>
                <a:cs typeface="Century Gothic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>
                <a:latin typeface="Century Gothic"/>
                <a:cs typeface="Century Gothic"/>
              </a:rPr>
              <a:t>S</a:t>
            </a:r>
            <a:r>
              <a:rPr lang="en-US" sz="5400" dirty="0" smtClean="0">
                <a:latin typeface="Century Gothic"/>
                <a:cs typeface="Century Gothic"/>
              </a:rPr>
              <a:t>wim as fast as you can</a:t>
            </a:r>
            <a:r>
              <a:rPr lang="en-US" sz="5400" b="1" dirty="0" smtClean="0">
                <a:latin typeface="Century Gothic"/>
                <a:cs typeface="Century Gothic"/>
              </a:rPr>
              <a:t>!</a:t>
            </a:r>
            <a:endParaRPr lang="en-US" sz="5400" b="1" dirty="0" smtClean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endParaRPr lang="en-US" sz="5400" b="1" dirty="0" smtClean="0">
              <a:latin typeface="Century Gothic"/>
              <a:cs typeface="Century Gothic"/>
            </a:endParaRPr>
          </a:p>
          <a:p>
            <a:pPr algn="ctr"/>
            <a:endParaRPr lang="en-US" sz="54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94951"/>
            <a:ext cx="86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sentence is a group of words that tells a whole idea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sentence begins with a capital letter and ends with a punctuation mark.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60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646087"/>
            <a:ext cx="8898117" cy="45204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Rob throws the ball.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Kip said, “Quack, quack!”</a:t>
            </a:r>
            <a:endParaRPr lang="en-US" sz="54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Can a dog clap?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743" y="963932"/>
            <a:ext cx="86896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which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is a statement, which is a question,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which is an exclamation.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1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131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327" y="3218765"/>
            <a:ext cx="886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I 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will say three words. Tell me which word does not belong and why.</a:t>
            </a:r>
            <a:endParaRPr lang="en-US" sz="20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grin, gross, truth		skip, slot, scare  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black, trip, trot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spot, spin, swam	crop, brag, crash		trap, frog, try</a:t>
            </a:r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 I say these words: crawl, drop, crib.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kr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at the beginning of crawl and crib.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do not hear 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kr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at the beginning of drop.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Drop does not belong.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836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7831155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962267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5451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580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2027760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7909626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5898869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0075204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622597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3287367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ll.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6017680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315175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5006542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o.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4680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501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8128580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o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4792489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3.5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48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9567424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3.5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3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3548804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3.5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01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6004311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3.5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91" y="0"/>
            <a:ext cx="535318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3700630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3.5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45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0527776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3 at 3.58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08" y="0"/>
            <a:ext cx="533672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95426959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‘s is added to the end of a noun, it means that something belongs to someone or something.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belongs to Pam?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3784" y="1758925"/>
            <a:ext cx="6640108" cy="13653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Pam’s cat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5" name="Donut 4"/>
          <p:cNvSpPr/>
          <p:nvPr/>
        </p:nvSpPr>
        <p:spPr>
          <a:xfrm>
            <a:off x="4306427" y="1758925"/>
            <a:ext cx="859377" cy="1059851"/>
          </a:xfrm>
          <a:prstGeom prst="donut">
            <a:avLst>
              <a:gd name="adj" fmla="val 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3784" y="3249440"/>
            <a:ext cx="6640108" cy="3239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Max</a:t>
            </a:r>
          </a:p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Fran </a:t>
            </a:r>
          </a:p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frog </a:t>
            </a:r>
          </a:p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Mom </a:t>
            </a:r>
          </a:p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dog</a:t>
            </a:r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87" y="6488668"/>
            <a:ext cx="912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‘s to these words and read them aloud. Use the new words in sentences.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627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577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cr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cr</a:t>
            </a:r>
            <a:r>
              <a:rPr lang="en-US" sz="3600" dirty="0" smtClean="0">
                <a:latin typeface="Century Gothic"/>
                <a:cs typeface="Century Gothic"/>
              </a:rPr>
              <a:t>own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r-blends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9-18 at 10.3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6" y="1027879"/>
            <a:ext cx="4064000" cy="513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230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912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jump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jump into the pool.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038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move this big box?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069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run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will run to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71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two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Brad has two black cats?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645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5 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17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607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</a:t>
            </a:r>
            <a:r>
              <a:rPr lang="en-US" sz="3200" dirty="0" smtClean="0">
                <a:latin typeface="Century Gothic"/>
                <a:cs typeface="Century Gothic"/>
              </a:rPr>
              <a:t>Awareness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551" y="1136350"/>
            <a:ext cx="9023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Phoneme Blending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blend those sounds to form a word.</a:t>
            </a:r>
          </a:p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 /t/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/k/		/d/ /r/ /o/ /p/ 	/s/ /k/ 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/p/ 	/f/ /r/ /o/ /g/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33345"/>
            <a:ext cx="902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Phoneme Segmenting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 I want you to say each sound in the word.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swim			grab			crib			spot			brick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957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250816"/>
            <a:ext cx="8364593" cy="5070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drop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stop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spill</a:t>
            </a:r>
          </a:p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trick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1012110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2089132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2646063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5914948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8681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538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to ck.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5535681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0399236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9000936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0276702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7237450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1629349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a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6649537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6356277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4948942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 to ll.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6301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</a:t>
            </a:r>
            <a:r>
              <a:rPr lang="en-US" sz="7000" dirty="0" err="1" smtClean="0">
                <a:latin typeface="Century Gothic"/>
                <a:cs typeface="Century Gothic"/>
              </a:rPr>
              <a:t>sw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09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8171360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</a:t>
            </a:r>
            <a:r>
              <a:rPr lang="en-US" sz="2800" dirty="0" smtClean="0">
                <a:latin typeface="Century Gothic" panose="020B0502020202020204" pitchFamily="34" charset="0"/>
              </a:rPr>
              <a:t>r-blends and s-blends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505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75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i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5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278740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frog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3007748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brick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9700446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block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6977657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stick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8061840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grab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2545881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drag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0126264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slap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5659684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swim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2259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</a:t>
            </a:r>
            <a:r>
              <a:rPr lang="en-US" sz="7000" dirty="0" err="1" smtClean="0">
                <a:latin typeface="Century Gothic"/>
                <a:cs typeface="Century Gothic"/>
              </a:rPr>
              <a:t>sw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094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4050932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flag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2860421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skin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0067163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stack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2518611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stop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0914587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drip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4035080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cross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2292077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slid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832665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skid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0713421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Brad’s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3109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550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frog’s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3468805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man’s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1706725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Kid’s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6371390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dog’s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5800727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Sam’s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0389654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Tim’s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2026252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cat’s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0903424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792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Possessives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27" y="1384490"/>
            <a:ext cx="8899315" cy="5117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200" u="sng" dirty="0" smtClean="0">
              <a:latin typeface="Century Gothic"/>
              <a:cs typeface="Century Gothic"/>
            </a:endParaRPr>
          </a:p>
          <a:p>
            <a:pPr algn="ctr"/>
            <a:endParaRPr lang="en-US" sz="7200" dirty="0">
              <a:latin typeface="Century Gothic"/>
              <a:cs typeface="Century Gothic"/>
            </a:endParaRPr>
          </a:p>
          <a:p>
            <a:pPr algn="ctr"/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910" y="1511564"/>
            <a:ext cx="844098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Discuss what an apostrophe s at the end of a word means.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Practice writing and reading possessive nouns.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Use the words in sentences.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man’s				mom’s</a:t>
            </a:r>
          </a:p>
          <a:p>
            <a:pPr algn="ctr"/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Tim’s				frog’s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	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dog’s		</a:t>
            </a:r>
            <a:r>
              <a:rPr lang="en-US" sz="6600" dirty="0">
                <a:solidFill>
                  <a:srgbClr val="000000"/>
                </a:solidFill>
                <a:latin typeface="Century Gothic"/>
                <a:cs typeface="Century Gothic"/>
              </a:rPr>
              <a:t>	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cat’s</a:t>
            </a: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	  Fran’s		 	 Brad’s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5243404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84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jump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jump into the pool.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356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</a:t>
            </a:r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128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move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Can you move this big box?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13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run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will run to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22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two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Brad has two black cats?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357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Grammar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140" y="1374943"/>
            <a:ext cx="8078135" cy="1021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Name the three kinds of sentences.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140" y="2682676"/>
            <a:ext cx="8078135" cy="1021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How do I know when a group of words forms a sentence?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140" y="4057247"/>
            <a:ext cx="8078135" cy="1021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Work in pairs to write a statement, a question, and an exclamation.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511341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Grammar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140" y="1374943"/>
            <a:ext cx="8078135" cy="1021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all sentences begin with a capital letter and end with a punctuation mark.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140" y="3246020"/>
            <a:ext cx="8078135" cy="2912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will you fill my glass</a:t>
            </a:r>
          </a:p>
          <a:p>
            <a:pPr algn="ctr"/>
            <a:endParaRPr lang="en-US" sz="4800" dirty="0">
              <a:latin typeface="Century Gothic"/>
              <a:cs typeface="Century Gothic"/>
            </a:endParaRPr>
          </a:p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the class has a big flag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120" y="2759432"/>
            <a:ext cx="702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Fix the sentences.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384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</a:t>
            </a:r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644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427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86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gr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018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dr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dr</a:t>
            </a:r>
            <a:r>
              <a:rPr lang="en-US" sz="3600" dirty="0" smtClean="0">
                <a:latin typeface="Century Gothic"/>
                <a:cs typeface="Century Gothic"/>
              </a:rPr>
              <a:t>ink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r-blends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11" y="1650243"/>
            <a:ext cx="2895055" cy="4342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2414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081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</a:t>
            </a:r>
            <a:r>
              <a:rPr lang="en-US" sz="7000" dirty="0" err="1" smtClean="0">
                <a:latin typeface="Century Gothic"/>
                <a:cs typeface="Century Gothic"/>
              </a:rPr>
              <a:t>sk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508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809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374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</a:t>
            </a:r>
            <a:r>
              <a:rPr lang="en-US" sz="7000" dirty="0" err="1" smtClean="0">
                <a:latin typeface="Century Gothic"/>
                <a:cs typeface="Century Gothic"/>
              </a:rPr>
              <a:t>br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859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457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727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275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</a:t>
            </a:r>
            <a:r>
              <a:rPr lang="en-US" sz="7000" dirty="0" err="1" smtClean="0">
                <a:latin typeface="Century Gothic"/>
                <a:cs typeface="Century Gothic"/>
              </a:rPr>
              <a:t>gr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819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42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fr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fr</a:t>
            </a:r>
            <a:r>
              <a:rPr lang="en-US" sz="3600" dirty="0" smtClean="0">
                <a:latin typeface="Century Gothic"/>
                <a:cs typeface="Century Gothic"/>
              </a:rPr>
              <a:t>uit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r-blends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4" y="1604047"/>
            <a:ext cx="4539426" cy="4270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7854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74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792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236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</a:t>
            </a:r>
            <a:r>
              <a:rPr lang="en-US" sz="7000" dirty="0" err="1" smtClean="0">
                <a:latin typeface="Century Gothic"/>
                <a:cs typeface="Century Gothic"/>
              </a:rPr>
              <a:t>sp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120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</a:t>
            </a:r>
            <a:r>
              <a:rPr lang="en-US" sz="7000" dirty="0" err="1" smtClean="0">
                <a:latin typeface="Century Gothic"/>
                <a:cs typeface="Century Gothic"/>
              </a:rPr>
              <a:t>sp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705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892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</a:t>
            </a:r>
            <a:r>
              <a:rPr lang="en-US" sz="7000" dirty="0" err="1" smtClean="0">
                <a:latin typeface="Century Gothic"/>
                <a:cs typeface="Century Gothic"/>
              </a:rPr>
              <a:t>br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513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</a:t>
            </a:r>
            <a:r>
              <a:rPr lang="en-US" sz="7000" dirty="0" err="1" smtClean="0">
                <a:latin typeface="Century Gothic"/>
                <a:cs typeface="Century Gothic"/>
              </a:rPr>
              <a:t>br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300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cl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fl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pl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469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</a:t>
            </a:r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928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gr</a:t>
            </a:r>
            <a:r>
              <a:rPr lang="en-US" sz="3600" dirty="0" smtClean="0">
                <a:latin typeface="Century Gothic"/>
                <a:cs typeface="Century Gothic"/>
              </a:rPr>
              <a:t>apes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r-blends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9-18 at 10.4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4" y="1158354"/>
            <a:ext cx="4051300" cy="509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132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</a:t>
            </a:r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49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fr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g 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sw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m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sk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gr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br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tr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591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517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Century Gothic"/>
                <a:cs typeface="Century Gothic"/>
              </a:rPr>
              <a:t>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464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29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</a:t>
            </a:r>
            <a:r>
              <a:rPr lang="en-US" sz="7000" dirty="0" err="1" smtClean="0">
                <a:latin typeface="Century Gothic"/>
                <a:cs typeface="Century Gothic"/>
              </a:rPr>
              <a:t>dr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125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</a:t>
            </a:r>
            <a:r>
              <a:rPr lang="en-US" sz="7000" dirty="0" err="1" smtClean="0">
                <a:latin typeface="Century Gothic"/>
                <a:cs typeface="Century Gothic"/>
              </a:rPr>
              <a:t>dr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84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722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84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</a:t>
            </a:r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679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tr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tr</a:t>
            </a:r>
            <a:r>
              <a:rPr lang="en-US" sz="3600" dirty="0" smtClean="0">
                <a:latin typeface="Century Gothic"/>
                <a:cs typeface="Century Gothic"/>
              </a:rPr>
              <a:t>ee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r-blends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9-18 at 10.41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3" y="1167949"/>
            <a:ext cx="4089400" cy="513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873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290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776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0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887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27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823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582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</a:t>
            </a:r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270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216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823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8722" y="2377504"/>
            <a:ext cx="2702261" cy="19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Century Gothic"/>
                <a:cs typeface="Century Gothic"/>
              </a:rPr>
              <a:t>sm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0007" y="4821845"/>
            <a:ext cx="3198788" cy="66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Century Gothic"/>
                <a:cs typeface="Century Gothic"/>
              </a:rPr>
              <a:t>sm</a:t>
            </a:r>
            <a:r>
              <a:rPr lang="en-US" sz="3600" dirty="0" smtClean="0">
                <a:latin typeface="Century Gothic"/>
                <a:cs typeface="Century Gothic"/>
              </a:rPr>
              <a:t>all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849" y="210061"/>
            <a:ext cx="6158862" cy="458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Introduce s-blends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7" y="1433762"/>
            <a:ext cx="3991324" cy="4488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987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</a:t>
            </a:r>
            <a:r>
              <a:rPr lang="en-US" sz="7000" dirty="0" err="1" smtClean="0">
                <a:latin typeface="Century Gothic"/>
                <a:cs typeface="Century Gothic"/>
              </a:rPr>
              <a:t>bl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21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</a:t>
            </a:r>
            <a:r>
              <a:rPr lang="en-US" sz="7000" dirty="0" err="1" smtClean="0">
                <a:latin typeface="Century Gothic"/>
                <a:cs typeface="Century Gothic"/>
              </a:rPr>
              <a:t>bl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801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429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</a:t>
            </a:r>
            <a:r>
              <a:rPr lang="en-US" sz="7000" dirty="0" err="1" smtClean="0">
                <a:latin typeface="Century Gothic"/>
                <a:cs typeface="Century Gothic"/>
              </a:rPr>
              <a:t>sl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809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</a:t>
            </a:r>
            <a:r>
              <a:rPr lang="en-US" sz="7000" dirty="0" err="1" smtClean="0">
                <a:latin typeface="Century Gothic"/>
                <a:cs typeface="Century Gothic"/>
              </a:rPr>
              <a:t>sl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401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44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7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617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7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sl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882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277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1466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dr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 st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b  cr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b bl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 smtClean="0">
                <a:latin typeface="Century Gothic"/>
                <a:cs typeface="Century Gothic"/>
              </a:rPr>
              <a:t>ck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  <a:p>
            <a:endParaRPr lang="en-US" sz="7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</a:t>
            </a:r>
            <a:r>
              <a:rPr lang="en-US" sz="7000" dirty="0" smtClean="0">
                <a:latin typeface="Century Gothic"/>
                <a:cs typeface="Century Gothic"/>
              </a:rPr>
              <a:t> cl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011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6117</Words>
  <Application>Microsoft Macintosh PowerPoint</Application>
  <PresentationFormat>On-screen Show (4:3)</PresentationFormat>
  <Paragraphs>1780</Paragraphs>
  <Slides>454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454</vt:i4>
      </vt:variant>
    </vt:vector>
  </HeadingPairs>
  <TitlesOfParts>
    <vt:vector size="4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41</cp:revision>
  <dcterms:created xsi:type="dcterms:W3CDTF">2016-09-19T04:15:24Z</dcterms:created>
  <dcterms:modified xsi:type="dcterms:W3CDTF">2016-09-23T22:40:57Z</dcterms:modified>
</cp:coreProperties>
</file>